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notesMasterIdLst>
    <p:notesMasterId r:id="rId36"/>
  </p:notesMasterIdLst>
  <p:handoutMasterIdLst>
    <p:handoutMasterId r:id="rId37"/>
  </p:handoutMasterIdLst>
  <p:sldIdLst>
    <p:sldId id="3078" r:id="rId2"/>
    <p:sldId id="3066" r:id="rId3"/>
    <p:sldId id="3067" r:id="rId4"/>
    <p:sldId id="3049" r:id="rId5"/>
    <p:sldId id="3045" r:id="rId6"/>
    <p:sldId id="3044" r:id="rId7"/>
    <p:sldId id="3046" r:id="rId8"/>
    <p:sldId id="3065" r:id="rId9"/>
    <p:sldId id="3047" r:id="rId10"/>
    <p:sldId id="3048" r:id="rId11"/>
    <p:sldId id="3072" r:id="rId12"/>
    <p:sldId id="3073" r:id="rId13"/>
    <p:sldId id="3064" r:id="rId14"/>
    <p:sldId id="3063" r:id="rId15"/>
    <p:sldId id="3062" r:id="rId16"/>
    <p:sldId id="2928" r:id="rId17"/>
    <p:sldId id="3019" r:id="rId18"/>
    <p:sldId id="3020" r:id="rId19"/>
    <p:sldId id="3010" r:id="rId20"/>
    <p:sldId id="2858" r:id="rId21"/>
    <p:sldId id="3021" r:id="rId22"/>
    <p:sldId id="3022" r:id="rId23"/>
    <p:sldId id="3074" r:id="rId24"/>
    <p:sldId id="3077" r:id="rId25"/>
    <p:sldId id="3076" r:id="rId26"/>
    <p:sldId id="3061" r:id="rId27"/>
    <p:sldId id="3055" r:id="rId28"/>
    <p:sldId id="3033" r:id="rId29"/>
    <p:sldId id="3034" r:id="rId30"/>
    <p:sldId id="3056" r:id="rId31"/>
    <p:sldId id="3057" r:id="rId32"/>
    <p:sldId id="3058" r:id="rId33"/>
    <p:sldId id="3059" r:id="rId34"/>
    <p:sldId id="3060" r:id="rId3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02" userDrawn="1">
          <p15:clr>
            <a:srgbClr val="A4A3A4"/>
          </p15:clr>
        </p15:guide>
        <p15:guide id="2" pos="975" userDrawn="1">
          <p15:clr>
            <a:srgbClr val="A4A3A4"/>
          </p15:clr>
        </p15:guide>
        <p15:guide id="3" pos="2018" userDrawn="1">
          <p15:clr>
            <a:srgbClr val="A4A3A4"/>
          </p15:clr>
        </p15:guide>
        <p15:guide id="5" pos="1474" userDrawn="1">
          <p15:clr>
            <a:srgbClr val="A4A3A4"/>
          </p15:clr>
        </p15:guide>
        <p15:guide id="6" orient="horz" pos="1616" userDrawn="1">
          <p15:clr>
            <a:srgbClr val="A4A3A4"/>
          </p15:clr>
        </p15:guide>
        <p15:guide id="7" orient="horz" pos="3249" userDrawn="1">
          <p15:clr>
            <a:srgbClr val="A4A3A4"/>
          </p15:clr>
        </p15:guide>
        <p15:guide id="8" pos="2426" userDrawn="1">
          <p15:clr>
            <a:srgbClr val="A4A3A4"/>
          </p15:clr>
        </p15:guide>
        <p15:guide id="9" pos="5511" userDrawn="1">
          <p15:clr>
            <a:srgbClr val="A4A3A4"/>
          </p15:clr>
        </p15:guide>
        <p15:guide id="10" pos="3107" userDrawn="1">
          <p15:clr>
            <a:srgbClr val="A4A3A4"/>
          </p15:clr>
        </p15:guide>
        <p15:guide id="11" orient="horz" pos="1071" userDrawn="1">
          <p15:clr>
            <a:srgbClr val="A4A3A4"/>
          </p15:clr>
        </p15:guide>
        <p15:guide id="12" pos="324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033CC"/>
    <a:srgbClr val="199CFF"/>
    <a:srgbClr val="A5A5A5"/>
    <a:srgbClr val="ED7D31"/>
    <a:srgbClr val="DAE3F3"/>
    <a:srgbClr val="2F5597"/>
    <a:srgbClr val="E1F4FF"/>
    <a:srgbClr val="F8CBAD"/>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07" autoAdjust="0"/>
    <p:restoredTop sz="71867" autoAdjust="0"/>
  </p:normalViewPr>
  <p:slideViewPr>
    <p:cSldViewPr>
      <p:cViewPr varScale="1">
        <p:scale>
          <a:sx n="82" d="100"/>
          <a:sy n="82" d="100"/>
        </p:scale>
        <p:origin x="2262" y="78"/>
      </p:cViewPr>
      <p:guideLst>
        <p:guide orient="horz" pos="3702"/>
        <p:guide pos="975"/>
        <p:guide pos="2018"/>
        <p:guide pos="1474"/>
        <p:guide orient="horz" pos="1616"/>
        <p:guide orient="horz" pos="3249"/>
        <p:guide pos="2426"/>
        <p:guide pos="5511"/>
        <p:guide pos="3107"/>
        <p:guide orient="horz" pos="1071"/>
        <p:guide pos="3243"/>
      </p:guideLst>
    </p:cSldViewPr>
  </p:slideViewPr>
  <p:notesTextViewPr>
    <p:cViewPr>
      <p:scale>
        <a:sx n="100" d="100"/>
        <a:sy n="100" d="100"/>
      </p:scale>
      <p:origin x="0" y="0"/>
    </p:cViewPr>
  </p:notesTextViewPr>
  <p:sorterViewPr>
    <p:cViewPr>
      <p:scale>
        <a:sx n="140" d="100"/>
        <a:sy n="140" d="100"/>
      </p:scale>
      <p:origin x="0" y="-3660"/>
    </p:cViewPr>
  </p:sorterViewPr>
  <p:notesViewPr>
    <p:cSldViewPr showGuides="1">
      <p:cViewPr varScale="1">
        <p:scale>
          <a:sx n="73" d="100"/>
          <a:sy n="73" d="100"/>
        </p:scale>
        <p:origin x="291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6243450923090881E-2"/>
          <c:y val="7.1044599999999999E-2"/>
          <c:w val="0.89007848105999043"/>
          <c:h val="0.80707499999999999"/>
        </c:manualLayout>
      </c:layout>
      <c:barChart>
        <c:barDir val="col"/>
        <c:grouping val="clustered"/>
        <c:varyColors val="0"/>
        <c:ser>
          <c:idx val="0"/>
          <c:order val="0"/>
          <c:tx>
            <c:strRef>
              <c:f>Sheet1!$A$2</c:f>
              <c:strCache>
                <c:ptCount val="1"/>
                <c:pt idx="0">
                  <c:v>治療前</c:v>
                </c:pt>
              </c:strCache>
            </c:strRef>
          </c:tx>
          <c:spPr>
            <a:solidFill>
              <a:schemeClr val="accent1">
                <a:lumMod val="40000"/>
                <a:lumOff val="60000"/>
              </a:schemeClr>
            </a:solidFill>
            <a:ln w="12700" cap="flat">
              <a:noFill/>
              <a:miter lim="400000"/>
            </a:ln>
            <a:effectLst>
              <a:outerShdw blurRad="38100" dist="23000" dir="5400000" algn="tl">
                <a:srgbClr val="000000">
                  <a:alpha val="35000"/>
                </a:srgbClr>
              </a:outerShdw>
            </a:effectLst>
          </c:spPr>
          <c:invertIfNegative val="0"/>
          <c:cat>
            <c:strRef>
              <c:f>Sheet1!$B$1:$E$1</c:f>
              <c:strCache>
                <c:ptCount val="4"/>
                <c:pt idx="0">
                  <c:v>CLX 100mg</c:v>
                </c:pt>
                <c:pt idx="1">
                  <c:v>CLX 400mg</c:v>
                </c:pt>
                <c:pt idx="2">
                  <c:v>CLX 800mg</c:v>
                </c:pt>
                <c:pt idx="3">
                  <c:v>IND 150mg</c:v>
                </c:pt>
              </c:strCache>
            </c:strRef>
          </c:cat>
          <c:val>
            <c:numRef>
              <c:f>Sheet1!$B$2:$E$2</c:f>
              <c:numCache>
                <c:formatCode>General</c:formatCode>
                <c:ptCount val="4"/>
                <c:pt idx="0">
                  <c:v>3.03</c:v>
                </c:pt>
                <c:pt idx="1">
                  <c:v>2.73</c:v>
                </c:pt>
                <c:pt idx="2">
                  <c:v>2.84</c:v>
                </c:pt>
                <c:pt idx="3">
                  <c:v>2.83</c:v>
                </c:pt>
              </c:numCache>
            </c:numRef>
          </c:val>
          <c:extLst>
            <c:ext xmlns:c16="http://schemas.microsoft.com/office/drawing/2014/chart" uri="{C3380CC4-5D6E-409C-BE32-E72D297353CC}">
              <c16:uniqueId val="{00000000-4192-4361-9392-BB2ABB73ED15}"/>
            </c:ext>
          </c:extLst>
        </c:ser>
        <c:ser>
          <c:idx val="1"/>
          <c:order val="1"/>
          <c:tx>
            <c:strRef>
              <c:f>Sheet1!$A$3</c:f>
              <c:strCache>
                <c:ptCount val="1"/>
                <c:pt idx="0">
                  <c:v>治療2日後</c:v>
                </c:pt>
              </c:strCache>
            </c:strRef>
          </c:tx>
          <c:spPr>
            <a:solidFill>
              <a:schemeClr val="accent1">
                <a:lumMod val="75000"/>
              </a:schemeClr>
            </a:solidFill>
            <a:ln w="12700" cap="flat">
              <a:noFill/>
              <a:miter lim="400000"/>
            </a:ln>
            <a:effectLst>
              <a:outerShdw blurRad="38100" dist="23000" dir="5400000" algn="tl">
                <a:srgbClr val="000000">
                  <a:alpha val="35000"/>
                </a:srgbClr>
              </a:outerShdw>
            </a:effectLst>
          </c:spPr>
          <c:invertIfNegative val="0"/>
          <c:cat>
            <c:strRef>
              <c:f>Sheet1!$B$1:$E$1</c:f>
              <c:strCache>
                <c:ptCount val="4"/>
                <c:pt idx="0">
                  <c:v>CLX 100mg</c:v>
                </c:pt>
                <c:pt idx="1">
                  <c:v>CLX 400mg</c:v>
                </c:pt>
                <c:pt idx="2">
                  <c:v>CLX 800mg</c:v>
                </c:pt>
                <c:pt idx="3">
                  <c:v>IND 150mg</c:v>
                </c:pt>
              </c:strCache>
            </c:strRef>
          </c:cat>
          <c:val>
            <c:numRef>
              <c:f>Sheet1!$B$3:$E$3</c:f>
              <c:numCache>
                <c:formatCode>General</c:formatCode>
                <c:ptCount val="4"/>
                <c:pt idx="0">
                  <c:v>1.89</c:v>
                </c:pt>
                <c:pt idx="1">
                  <c:v>1.5</c:v>
                </c:pt>
                <c:pt idx="2">
                  <c:v>1.33</c:v>
                </c:pt>
                <c:pt idx="3">
                  <c:v>1.21</c:v>
                </c:pt>
              </c:numCache>
            </c:numRef>
          </c:val>
          <c:extLst>
            <c:ext xmlns:c16="http://schemas.microsoft.com/office/drawing/2014/chart" uri="{C3380CC4-5D6E-409C-BE32-E72D297353CC}">
              <c16:uniqueId val="{00000001-4192-4361-9392-BB2ABB73ED15}"/>
            </c:ext>
          </c:extLst>
        </c:ser>
        <c:dLbls>
          <c:showLegendKey val="0"/>
          <c:showVal val="0"/>
          <c:showCatName val="0"/>
          <c:showSerName val="0"/>
          <c:showPercent val="0"/>
          <c:showBubbleSize val="0"/>
        </c:dLbls>
        <c:gapWidth val="150"/>
        <c:axId val="520041816"/>
        <c:axId val="520042208"/>
      </c:barChart>
      <c:catAx>
        <c:axId val="520041816"/>
        <c:scaling>
          <c:orientation val="minMax"/>
        </c:scaling>
        <c:delete val="0"/>
        <c:axPos val="b"/>
        <c:numFmt formatCode="General" sourceLinked="0"/>
        <c:majorTickMark val="out"/>
        <c:minorTickMark val="none"/>
        <c:tickLblPos val="low"/>
        <c:spPr>
          <a:ln w="19050" cap="flat">
            <a:solidFill>
              <a:srgbClr val="000000"/>
            </a:solidFill>
            <a:prstDash val="solid"/>
            <a:miter lim="400000"/>
          </a:ln>
        </c:spPr>
        <c:txPr>
          <a:bodyPr rot="0"/>
          <a:lstStyle/>
          <a:p>
            <a:pPr>
              <a:defRPr/>
            </a:pPr>
            <a:endParaRPr lang="ja-JP"/>
          </a:p>
        </c:txPr>
        <c:crossAx val="520042208"/>
        <c:crosses val="autoZero"/>
        <c:auto val="1"/>
        <c:lblAlgn val="ctr"/>
        <c:lblOffset val="100"/>
        <c:noMultiLvlLbl val="1"/>
      </c:catAx>
      <c:valAx>
        <c:axId val="520042208"/>
        <c:scaling>
          <c:orientation val="minMax"/>
        </c:scaling>
        <c:delete val="0"/>
        <c:axPos val="l"/>
        <c:majorGridlines>
          <c:spPr>
            <a:ln w="12700" cap="flat">
              <a:solidFill>
                <a:srgbClr val="888888"/>
              </a:solidFill>
              <a:prstDash val="solid"/>
              <a:bevel/>
            </a:ln>
          </c:spPr>
        </c:majorGridlines>
        <c:numFmt formatCode="#,##0.0_);[Red]\(#,##0.0\)" sourceLinked="0"/>
        <c:majorTickMark val="out"/>
        <c:minorTickMark val="none"/>
        <c:tickLblPos val="nextTo"/>
        <c:spPr>
          <a:ln w="19050" cap="flat">
            <a:solidFill>
              <a:srgbClr val="000000"/>
            </a:solidFill>
            <a:prstDash val="solid"/>
            <a:miter lim="400000"/>
          </a:ln>
        </c:spPr>
        <c:txPr>
          <a:bodyPr rot="0"/>
          <a:lstStyle/>
          <a:p>
            <a:pPr>
              <a:defRPr sz="1600"/>
            </a:pPr>
            <a:endParaRPr lang="ja-JP"/>
          </a:p>
        </c:txPr>
        <c:crossAx val="520041816"/>
        <c:crosses val="autoZero"/>
        <c:crossBetween val="between"/>
        <c:majorUnit val="0.8"/>
        <c:minorUnit val="0.4"/>
      </c:valAx>
      <c:spPr>
        <a:noFill/>
        <a:ln w="12700" cap="flat">
          <a:noFill/>
          <a:miter lim="400000"/>
        </a:ln>
        <a:effectLst/>
      </c:spPr>
    </c:plotArea>
    <c:plotVisOnly val="1"/>
    <c:dispBlanksAs val="gap"/>
    <c:showDLblsOverMax val="1"/>
  </c:chart>
  <c:spPr>
    <a:noFill/>
    <a:ln>
      <a:noFill/>
    </a:ln>
    <a:effectLst/>
  </c:spPr>
  <c:txPr>
    <a:bodyPr/>
    <a:lstStyle/>
    <a:p>
      <a:pPr>
        <a:defRPr>
          <a:latin typeface="HGP創英角ｺﾞｼｯｸUB" panose="020B0900000000000000" pitchFamily="50" charset="-128"/>
          <a:ea typeface="HGP創英角ｺﾞｼｯｸUB" panose="020B0900000000000000" pitchFamily="50" charset="-128"/>
        </a:defRPr>
      </a:pPr>
      <a:endParaRPr lang="ja-JP"/>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751019844669072"/>
          <c:y val="7.9780914734932623E-2"/>
          <c:w val="0.71094707841228377"/>
          <c:h val="0.84982416049895038"/>
        </c:manualLayout>
      </c:layout>
      <c:barChart>
        <c:barDir val="col"/>
        <c:grouping val="clustered"/>
        <c:varyColors val="0"/>
        <c:ser>
          <c:idx val="2"/>
          <c:order val="0"/>
          <c:spPr>
            <a:noFill/>
            <a:ln>
              <a:noFill/>
            </a:ln>
            <a:effectLst/>
          </c:spPr>
          <c:invertIfNegative val="0"/>
          <c:val>
            <c:numRef>
              <c:f>Sheet1!$H$2</c:f>
              <c:numCache>
                <c:formatCode>General</c:formatCode>
                <c:ptCount val="1"/>
                <c:pt idx="0">
                  <c:v>27.1</c:v>
                </c:pt>
              </c:numCache>
            </c:numRef>
          </c:val>
          <c:extLst>
            <c:ext xmlns:c16="http://schemas.microsoft.com/office/drawing/2014/chart" uri="{C3380CC4-5D6E-409C-BE32-E72D297353CC}">
              <c16:uniqueId val="{00000002-951D-408E-B977-B354542BC160}"/>
            </c:ext>
          </c:extLst>
        </c:ser>
        <c:dLbls>
          <c:showLegendKey val="0"/>
          <c:showVal val="0"/>
          <c:showCatName val="0"/>
          <c:showSerName val="0"/>
          <c:showPercent val="0"/>
          <c:showBubbleSize val="0"/>
        </c:dLbls>
        <c:gapWidth val="219"/>
        <c:overlap val="-27"/>
        <c:axId val="519954136"/>
        <c:axId val="519955312"/>
      </c:barChart>
      <c:catAx>
        <c:axId val="519954136"/>
        <c:scaling>
          <c:orientation val="minMax"/>
        </c:scaling>
        <c:delete val="1"/>
        <c:axPos val="b"/>
        <c:numFmt formatCode="General" sourceLinked="1"/>
        <c:majorTickMark val="none"/>
        <c:minorTickMark val="none"/>
        <c:tickLblPos val="none"/>
        <c:crossAx val="519955312"/>
        <c:crosses val="autoZero"/>
        <c:auto val="1"/>
        <c:lblAlgn val="ctr"/>
        <c:lblOffset val="100"/>
        <c:noMultiLvlLbl val="0"/>
      </c:catAx>
      <c:valAx>
        <c:axId val="519955312"/>
        <c:scaling>
          <c:orientation val="minMax"/>
          <c:max val="100"/>
        </c:scaling>
        <c:delete val="0"/>
        <c:axPos val="l"/>
        <c:numFmt formatCode="General" sourceLinked="1"/>
        <c:majorTickMark val="out"/>
        <c:minorTickMark val="none"/>
        <c:tickLblPos val="nextTo"/>
        <c:spPr>
          <a:noFill/>
          <a:ln w="19050">
            <a:solidFill>
              <a:schemeClr val="tx1"/>
            </a:solidFill>
          </a:ln>
          <a:effectLst/>
        </c:spPr>
        <c:txPr>
          <a:bodyPr rot="-60000000" spcFirstLastPara="1" vertOverflow="ellipsis" vert="horz" wrap="square" anchor="ctr" anchorCtr="1"/>
          <a:lstStyle/>
          <a:p>
            <a:pPr>
              <a:defRPr sz="1400" b="0" i="0" u="none" strike="noStrike" kern="1200" baseline="0">
                <a:solidFill>
                  <a:schemeClr val="tx1"/>
                </a:solidFill>
                <a:latin typeface="HGP創英角ｺﾞｼｯｸUB" panose="020B0900000000000000" pitchFamily="50" charset="-128"/>
                <a:ea typeface="HGP創英角ｺﾞｼｯｸUB" panose="020B0900000000000000" pitchFamily="50" charset="-128"/>
                <a:cs typeface="+mn-cs"/>
              </a:defRPr>
            </a:pPr>
            <a:endParaRPr lang="ja-JP"/>
          </a:p>
        </c:txPr>
        <c:crossAx val="519954136"/>
        <c:crosses val="autoZero"/>
        <c:crossBetween val="between"/>
        <c:majorUnit val="20"/>
      </c:valAx>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39067653469043"/>
          <c:y val="7.1563944544517089E-2"/>
          <c:w val="0.70763598727125643"/>
          <c:h val="0.86164304054726693"/>
        </c:manualLayout>
      </c:layout>
      <c:barChart>
        <c:barDir val="col"/>
        <c:grouping val="clustered"/>
        <c:varyColors val="0"/>
        <c:ser>
          <c:idx val="0"/>
          <c:order val="0"/>
          <c:spPr>
            <a:noFill/>
            <a:ln>
              <a:noFill/>
            </a:ln>
            <a:effectLst/>
          </c:spPr>
          <c:invertIfNegative val="0"/>
          <c:val>
            <c:numRef>
              <c:f>Sheet1!$B$2</c:f>
              <c:numCache>
                <c:formatCode>General</c:formatCode>
                <c:ptCount val="1"/>
                <c:pt idx="0">
                  <c:v>32.700000000000003</c:v>
                </c:pt>
              </c:numCache>
            </c:numRef>
          </c:val>
          <c:extLst>
            <c:ext xmlns:c16="http://schemas.microsoft.com/office/drawing/2014/chart" uri="{C3380CC4-5D6E-409C-BE32-E72D297353CC}">
              <c16:uniqueId val="{00000000-6E1B-482F-89FC-CAA5036EA19D}"/>
            </c:ext>
          </c:extLst>
        </c:ser>
        <c:dLbls>
          <c:showLegendKey val="0"/>
          <c:showVal val="0"/>
          <c:showCatName val="0"/>
          <c:showSerName val="0"/>
          <c:showPercent val="0"/>
          <c:showBubbleSize val="0"/>
        </c:dLbls>
        <c:gapWidth val="219"/>
        <c:overlap val="-27"/>
        <c:axId val="519949040"/>
        <c:axId val="519949432"/>
      </c:barChart>
      <c:catAx>
        <c:axId val="519949040"/>
        <c:scaling>
          <c:orientation val="minMax"/>
        </c:scaling>
        <c:delete val="1"/>
        <c:axPos val="b"/>
        <c:numFmt formatCode="General" sourceLinked="1"/>
        <c:majorTickMark val="none"/>
        <c:minorTickMark val="none"/>
        <c:tickLblPos val="none"/>
        <c:crossAx val="519949432"/>
        <c:crosses val="autoZero"/>
        <c:auto val="1"/>
        <c:lblAlgn val="ctr"/>
        <c:lblOffset val="100"/>
        <c:noMultiLvlLbl val="0"/>
      </c:catAx>
      <c:valAx>
        <c:axId val="519949432"/>
        <c:scaling>
          <c:orientation val="minMax"/>
          <c:max val="50"/>
        </c:scaling>
        <c:delete val="0"/>
        <c:axPos val="l"/>
        <c:numFmt formatCode="General" sourceLinked="1"/>
        <c:majorTickMark val="out"/>
        <c:minorTickMark val="none"/>
        <c:tickLblPos val="nextTo"/>
        <c:spPr>
          <a:noFill/>
          <a:ln w="19050">
            <a:solidFill>
              <a:schemeClr val="tx1"/>
            </a:solidFill>
          </a:ln>
          <a:effectLst/>
        </c:spPr>
        <c:txPr>
          <a:bodyPr rot="-60000000" spcFirstLastPara="1" vertOverflow="ellipsis" vert="horz" wrap="square" anchor="ctr" anchorCtr="1"/>
          <a:lstStyle/>
          <a:p>
            <a:pPr>
              <a:defRPr sz="1400" b="0" i="0" u="none" strike="noStrike" kern="1200" baseline="0">
                <a:solidFill>
                  <a:schemeClr val="tx1"/>
                </a:solidFill>
                <a:latin typeface="HGP創英角ｺﾞｼｯｸUB" panose="020B0900000000000000" pitchFamily="50" charset="-128"/>
                <a:ea typeface="HGP創英角ｺﾞｼｯｸUB" panose="020B0900000000000000" pitchFamily="50" charset="-128"/>
                <a:cs typeface="+mn-cs"/>
              </a:defRPr>
            </a:pPr>
            <a:endParaRPr lang="ja-JP"/>
          </a:p>
        </c:txPr>
        <c:crossAx val="519949040"/>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DCE6D096-3C7B-4D23-8DC0-47F9B9A5A3BD}" type="datetimeFigureOut">
              <a:rPr kumimoji="1" lang="ja-JP" altLang="en-US" smtClean="0"/>
              <a:t>2020/2/25</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B0B50D03-872C-4DF7-ACA9-A4D0BE5A108B}" type="slidenum">
              <a:rPr kumimoji="1" lang="ja-JP" altLang="en-US" smtClean="0"/>
              <a:t>‹#›</a:t>
            </a:fld>
            <a:endParaRPr kumimoji="1" lang="ja-JP" altLang="en-US"/>
          </a:p>
        </p:txBody>
      </p:sp>
    </p:spTree>
    <p:extLst>
      <p:ext uri="{BB962C8B-B14F-4D97-AF65-F5344CB8AC3E}">
        <p14:creationId xmlns:p14="http://schemas.microsoft.com/office/powerpoint/2010/main" val="31186107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6" cy="498693"/>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6" cy="498693"/>
          </a:xfrm>
          <a:prstGeom prst="rect">
            <a:avLst/>
          </a:prstGeom>
        </p:spPr>
        <p:txBody>
          <a:bodyPr vert="horz" lIns="91559" tIns="45779" rIns="91559" bIns="45779" rtlCol="0"/>
          <a:lstStyle>
            <a:lvl1pPr algn="r">
              <a:defRPr sz="1200"/>
            </a:lvl1pPr>
          </a:lstStyle>
          <a:p>
            <a:fld id="{723D6186-0BD0-4DB9-837D-D3813F944ED8}" type="datetimeFigureOut">
              <a:rPr kumimoji="1" lang="ja-JP" altLang="en-US" smtClean="0"/>
              <a:t>2020/2/25</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721" y="4783308"/>
            <a:ext cx="5445760" cy="3913615"/>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6" cy="498692"/>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8692"/>
          </a:xfrm>
          <a:prstGeom prst="rect">
            <a:avLst/>
          </a:prstGeom>
        </p:spPr>
        <p:txBody>
          <a:bodyPr vert="horz" lIns="91559" tIns="45779" rIns="91559" bIns="45779" rtlCol="0" anchor="b"/>
          <a:lstStyle>
            <a:lvl1pPr algn="r">
              <a:defRPr sz="1200"/>
            </a:lvl1pPr>
          </a:lstStyle>
          <a:p>
            <a:fld id="{8D8F551E-F29C-4289-9438-4D1F07F768DE}" type="slidenum">
              <a:rPr kumimoji="1" lang="ja-JP" altLang="en-US" smtClean="0"/>
              <a:t>‹#›</a:t>
            </a:fld>
            <a:endParaRPr kumimoji="1" lang="ja-JP" altLang="en-US"/>
          </a:p>
        </p:txBody>
      </p:sp>
    </p:spTree>
    <p:extLst>
      <p:ext uri="{BB962C8B-B14F-4D97-AF65-F5344CB8AC3E}">
        <p14:creationId xmlns:p14="http://schemas.microsoft.com/office/powerpoint/2010/main" val="32767852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a:t>
            </a:fld>
            <a:endParaRPr kumimoji="1" lang="ja-JP" altLang="en-US"/>
          </a:p>
        </p:txBody>
      </p:sp>
    </p:spTree>
    <p:extLst>
      <p:ext uri="{BB962C8B-B14F-4D97-AF65-F5344CB8AC3E}">
        <p14:creationId xmlns:p14="http://schemas.microsoft.com/office/powerpoint/2010/main" val="27147394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15</a:t>
            </a:fld>
            <a:endParaRPr kumimoji="1" lang="ja-JP" altLang="en-US"/>
          </a:p>
        </p:txBody>
      </p:sp>
    </p:spTree>
    <p:extLst>
      <p:ext uri="{BB962C8B-B14F-4D97-AF65-F5344CB8AC3E}">
        <p14:creationId xmlns:p14="http://schemas.microsoft.com/office/powerpoint/2010/main" val="1570753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5589">
              <a:defRPr/>
            </a:pPr>
            <a:fld id="{8D8F551E-F29C-4289-9438-4D1F07F768DE}" type="slidenum">
              <a:rPr lang="ja-JP" altLang="en-US">
                <a:solidFill>
                  <a:prstClr val="black"/>
                </a:solidFill>
                <a:latin typeface="游ゴシック" panose="020F0502020204030204"/>
                <a:ea typeface="游ゴシック" panose="020B0400000000000000" pitchFamily="50" charset="-128"/>
              </a:rPr>
              <a:pPr defTabSz="915589">
                <a:defRPr/>
              </a:pPr>
              <a:t>16</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079779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17</a:t>
            </a:fld>
            <a:endParaRPr kumimoji="1" lang="ja-JP" altLang="en-US"/>
          </a:p>
        </p:txBody>
      </p:sp>
    </p:spTree>
    <p:extLst>
      <p:ext uri="{BB962C8B-B14F-4D97-AF65-F5344CB8AC3E}">
        <p14:creationId xmlns:p14="http://schemas.microsoft.com/office/powerpoint/2010/main" val="286582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19</a:t>
            </a:fld>
            <a:endParaRPr kumimoji="1" lang="ja-JP" altLang="en-US"/>
          </a:p>
        </p:txBody>
      </p:sp>
    </p:spTree>
    <p:extLst>
      <p:ext uri="{BB962C8B-B14F-4D97-AF65-F5344CB8AC3E}">
        <p14:creationId xmlns:p14="http://schemas.microsoft.com/office/powerpoint/2010/main" val="9816747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pPr defTabSz="915589">
              <a:defRPr/>
            </a:pPr>
            <a:fld id="{0160D989-FC8D-4902-8FD7-365BBCCAF4B7}" type="slidenum">
              <a:rPr lang="en-US" altLang="ja-JP">
                <a:solidFill>
                  <a:prstClr val="black"/>
                </a:solidFill>
                <a:latin typeface="Calibri"/>
                <a:ea typeface="ＭＳ Ｐゴシック" panose="020B0600070205080204" pitchFamily="50" charset="-128"/>
              </a:rPr>
              <a:pPr defTabSz="915589">
                <a:defRPr/>
              </a:pPr>
              <a:t>20</a:t>
            </a:fld>
            <a:endParaRPr lang="en-US" altLang="ja-JP">
              <a:solidFill>
                <a:prstClr val="black"/>
              </a:solidFill>
              <a:latin typeface="Calibri"/>
              <a:ea typeface="ＭＳ Ｐゴシック" panose="020B0600070205080204" pitchFamily="50" charset="-128"/>
            </a:endParaRPr>
          </a:p>
        </p:txBody>
      </p:sp>
      <p:sp>
        <p:nvSpPr>
          <p:cNvPr id="47107" name="Rectangle 2"/>
          <p:cNvSpPr>
            <a:spLocks noGrp="1" noRot="1" noChangeAspect="1" noChangeArrowheads="1" noTextEdit="1"/>
          </p:cNvSpPr>
          <p:nvPr>
            <p:ph type="sldImg"/>
          </p:nvPr>
        </p:nvSpPr>
        <p:spPr>
          <a:xfrm>
            <a:off x="920750" y="736600"/>
            <a:ext cx="4921250" cy="3690938"/>
          </a:xfrm>
          <a:solidFill>
            <a:srgbClr val="FFFFFF"/>
          </a:solidFill>
          <a:ln/>
        </p:spPr>
      </p:sp>
      <p:sp>
        <p:nvSpPr>
          <p:cNvPr id="47108" name="Rectangle 3"/>
          <p:cNvSpPr>
            <a:spLocks noGrp="1" noChangeArrowheads="1"/>
          </p:cNvSpPr>
          <p:nvPr>
            <p:ph type="body" idx="1"/>
          </p:nvPr>
        </p:nvSpPr>
        <p:spPr>
          <a:solidFill>
            <a:srgbClr val="FFFFFF"/>
          </a:solidFill>
          <a:ln/>
        </p:spPr>
        <p:txBody>
          <a:bodyPr/>
          <a:lstStyle/>
          <a:p>
            <a:pPr eaLnBrk="1" hangingPunct="1"/>
            <a:endParaRPr lang="ja-JP" altLang="ja-JP" dirty="0"/>
          </a:p>
        </p:txBody>
      </p:sp>
    </p:spTree>
    <p:extLst>
      <p:ext uri="{BB962C8B-B14F-4D97-AF65-F5344CB8AC3E}">
        <p14:creationId xmlns:p14="http://schemas.microsoft.com/office/powerpoint/2010/main" val="9281448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defTabSz="915589">
              <a:defRPr/>
            </a:pPr>
            <a:endParaRPr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21</a:t>
            </a:fld>
            <a:endParaRPr kumimoji="1" lang="ja-JP" altLang="en-US"/>
          </a:p>
        </p:txBody>
      </p:sp>
    </p:spTree>
    <p:extLst>
      <p:ext uri="{BB962C8B-B14F-4D97-AF65-F5344CB8AC3E}">
        <p14:creationId xmlns:p14="http://schemas.microsoft.com/office/powerpoint/2010/main" val="13001241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22</a:t>
            </a:fld>
            <a:endParaRPr kumimoji="1" lang="ja-JP" altLang="en-US"/>
          </a:p>
        </p:txBody>
      </p:sp>
    </p:spTree>
    <p:extLst>
      <p:ext uri="{BB962C8B-B14F-4D97-AF65-F5344CB8AC3E}">
        <p14:creationId xmlns:p14="http://schemas.microsoft.com/office/powerpoint/2010/main" val="19041945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23</a:t>
            </a:fld>
            <a:endParaRPr kumimoji="1" lang="ja-JP" altLang="en-US"/>
          </a:p>
        </p:txBody>
      </p:sp>
    </p:spTree>
    <p:extLst>
      <p:ext uri="{BB962C8B-B14F-4D97-AF65-F5344CB8AC3E}">
        <p14:creationId xmlns:p14="http://schemas.microsoft.com/office/powerpoint/2010/main" val="10713517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25</a:t>
            </a:fld>
            <a:endParaRPr kumimoji="1" lang="ja-JP" altLang="en-US"/>
          </a:p>
        </p:txBody>
      </p:sp>
    </p:spTree>
    <p:extLst>
      <p:ext uri="{BB962C8B-B14F-4D97-AF65-F5344CB8AC3E}">
        <p14:creationId xmlns:p14="http://schemas.microsoft.com/office/powerpoint/2010/main" val="22149418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26</a:t>
            </a:fld>
            <a:endParaRPr kumimoji="1" lang="ja-JP" altLang="en-US"/>
          </a:p>
        </p:txBody>
      </p:sp>
    </p:spTree>
    <p:extLst>
      <p:ext uri="{BB962C8B-B14F-4D97-AF65-F5344CB8AC3E}">
        <p14:creationId xmlns:p14="http://schemas.microsoft.com/office/powerpoint/2010/main" val="3222232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lang="ja-JP" altLang="ja-JP"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4</a:t>
            </a:fld>
            <a:endParaRPr kumimoji="1" lang="ja-JP" altLang="en-US"/>
          </a:p>
        </p:txBody>
      </p:sp>
    </p:spTree>
    <p:extLst>
      <p:ext uri="{BB962C8B-B14F-4D97-AF65-F5344CB8AC3E}">
        <p14:creationId xmlns:p14="http://schemas.microsoft.com/office/powerpoint/2010/main" val="28703917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28</a:t>
            </a:fld>
            <a:endParaRPr kumimoji="1" lang="ja-JP" altLang="en-US"/>
          </a:p>
        </p:txBody>
      </p:sp>
    </p:spTree>
    <p:extLst>
      <p:ext uri="{BB962C8B-B14F-4D97-AF65-F5344CB8AC3E}">
        <p14:creationId xmlns:p14="http://schemas.microsoft.com/office/powerpoint/2010/main" val="12714109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29</a:t>
            </a:fld>
            <a:endParaRPr kumimoji="1" lang="ja-JP" altLang="en-US"/>
          </a:p>
        </p:txBody>
      </p:sp>
    </p:spTree>
    <p:extLst>
      <p:ext uri="{BB962C8B-B14F-4D97-AF65-F5344CB8AC3E}">
        <p14:creationId xmlns:p14="http://schemas.microsoft.com/office/powerpoint/2010/main" val="26821330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30</a:t>
            </a:fld>
            <a:endParaRPr kumimoji="1" lang="ja-JP" altLang="en-US"/>
          </a:p>
        </p:txBody>
      </p:sp>
    </p:spTree>
    <p:extLst>
      <p:ext uri="{BB962C8B-B14F-4D97-AF65-F5344CB8AC3E}">
        <p14:creationId xmlns:p14="http://schemas.microsoft.com/office/powerpoint/2010/main" val="42297547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32</a:t>
            </a:fld>
            <a:endParaRPr kumimoji="1" lang="ja-JP" altLang="en-US"/>
          </a:p>
        </p:txBody>
      </p:sp>
    </p:spTree>
    <p:extLst>
      <p:ext uri="{BB962C8B-B14F-4D97-AF65-F5344CB8AC3E}">
        <p14:creationId xmlns:p14="http://schemas.microsoft.com/office/powerpoint/2010/main" val="23783873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33</a:t>
            </a:fld>
            <a:endParaRPr kumimoji="1" lang="ja-JP" altLang="en-US"/>
          </a:p>
        </p:txBody>
      </p:sp>
    </p:spTree>
    <p:extLst>
      <p:ext uri="{BB962C8B-B14F-4D97-AF65-F5344CB8AC3E}">
        <p14:creationId xmlns:p14="http://schemas.microsoft.com/office/powerpoint/2010/main" val="3344801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5</a:t>
            </a:fld>
            <a:endParaRPr kumimoji="1" lang="ja-JP" altLang="en-US"/>
          </a:p>
        </p:txBody>
      </p:sp>
    </p:spTree>
    <p:extLst>
      <p:ext uri="{BB962C8B-B14F-4D97-AF65-F5344CB8AC3E}">
        <p14:creationId xmlns:p14="http://schemas.microsoft.com/office/powerpoint/2010/main" val="1874207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6</a:t>
            </a:fld>
            <a:endParaRPr kumimoji="1" lang="ja-JP" altLang="en-US"/>
          </a:p>
        </p:txBody>
      </p:sp>
    </p:spTree>
    <p:extLst>
      <p:ext uri="{BB962C8B-B14F-4D97-AF65-F5344CB8AC3E}">
        <p14:creationId xmlns:p14="http://schemas.microsoft.com/office/powerpoint/2010/main" val="69889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7</a:t>
            </a:fld>
            <a:endParaRPr kumimoji="1" lang="ja-JP" altLang="en-US"/>
          </a:p>
        </p:txBody>
      </p:sp>
    </p:spTree>
    <p:extLst>
      <p:ext uri="{BB962C8B-B14F-4D97-AF65-F5344CB8AC3E}">
        <p14:creationId xmlns:p14="http://schemas.microsoft.com/office/powerpoint/2010/main" val="3262410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8</a:t>
            </a:fld>
            <a:endParaRPr kumimoji="1" lang="ja-JP" altLang="en-US"/>
          </a:p>
        </p:txBody>
      </p:sp>
    </p:spTree>
    <p:extLst>
      <p:ext uri="{BB962C8B-B14F-4D97-AF65-F5344CB8AC3E}">
        <p14:creationId xmlns:p14="http://schemas.microsoft.com/office/powerpoint/2010/main" val="3528879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9</a:t>
            </a:fld>
            <a:endParaRPr kumimoji="1" lang="ja-JP" altLang="en-US"/>
          </a:p>
        </p:txBody>
      </p:sp>
    </p:spTree>
    <p:extLst>
      <p:ext uri="{BB962C8B-B14F-4D97-AF65-F5344CB8AC3E}">
        <p14:creationId xmlns:p14="http://schemas.microsoft.com/office/powerpoint/2010/main" val="356848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3200" b="0" dirty="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11</a:t>
            </a:fld>
            <a:endParaRPr kumimoji="1" lang="ja-JP" altLang="en-US"/>
          </a:p>
        </p:txBody>
      </p:sp>
    </p:spTree>
    <p:extLst>
      <p:ext uri="{BB962C8B-B14F-4D97-AF65-F5344CB8AC3E}">
        <p14:creationId xmlns:p14="http://schemas.microsoft.com/office/powerpoint/2010/main" val="29595252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3200" b="0" dirty="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12</a:t>
            </a:fld>
            <a:endParaRPr kumimoji="1" lang="ja-JP" altLang="en-US"/>
          </a:p>
        </p:txBody>
      </p:sp>
    </p:spTree>
    <p:extLst>
      <p:ext uri="{BB962C8B-B14F-4D97-AF65-F5344CB8AC3E}">
        <p14:creationId xmlns:p14="http://schemas.microsoft.com/office/powerpoint/2010/main" val="507588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122363"/>
            <a:ext cx="8640000" cy="2387600"/>
          </a:xfrm>
        </p:spPr>
        <p:txBody>
          <a:bodyPr anchor="b">
            <a:normAutofit/>
          </a:bodyPr>
          <a:lstStyle>
            <a:lvl1pPr algn="ctr">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251520" y="3602038"/>
            <a:ext cx="8640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EE7371A-583F-4F03-AAC8-136D64CB658C}" type="datetime1">
              <a:rPr kumimoji="1" lang="ja-JP" altLang="en-US" smtClean="0"/>
              <a:t>2020/2/25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50768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6824BB3-8DD2-4100-A4D2-15D8E97D2D2F}" type="datetime1">
              <a:rPr kumimoji="1" lang="ja-JP" altLang="en-US" smtClean="0"/>
              <a:t>2020/2/25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3998879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FC5A65-06DB-4E30-A303-EAD6A3E0D349}" type="datetime1">
              <a:rPr kumimoji="1" lang="ja-JP" altLang="en-US" smtClean="0"/>
              <a:t>2020/2/25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3314657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白紙">
    <p:spTree>
      <p:nvGrpSpPr>
        <p:cNvPr id="1" name=""/>
        <p:cNvGrpSpPr/>
        <p:nvPr/>
      </p:nvGrpSpPr>
      <p:grpSpPr>
        <a:xfrm>
          <a:off x="0" y="0"/>
          <a:ext cx="0" cy="0"/>
          <a:chOff x="0" y="0"/>
          <a:chExt cx="0" cy="0"/>
        </a:xfrm>
      </p:grpSpPr>
      <p:sp>
        <p:nvSpPr>
          <p:cNvPr id="5" name="タイトル 4"/>
          <p:cNvSpPr>
            <a:spLocks noGrp="1"/>
          </p:cNvSpPr>
          <p:nvPr>
            <p:ph type="title"/>
          </p:nvPr>
        </p:nvSpPr>
        <p:spPr>
          <a:xfrm>
            <a:off x="0" y="1"/>
            <a:ext cx="9144000" cy="1037968"/>
          </a:xfrm>
        </p:spPr>
        <p:txBody>
          <a:bodyPr>
            <a:normAutofit/>
          </a:bodyPr>
          <a:lstStyle>
            <a:lvl1pPr algn="ctr">
              <a:defRPr sz="3600" b="1">
                <a:solidFill>
                  <a:schemeClr val="accent1">
                    <a:lumMod val="50000"/>
                  </a:schemeClr>
                </a:solidFill>
                <a:latin typeface="Meiryo UI" panose="020B0604030504040204" pitchFamily="50" charset="-128"/>
                <a:ea typeface="Meiryo UI" panose="020B0604030504040204" pitchFamily="50" charset="-128"/>
              </a:defRPr>
            </a:lvl1pPr>
          </a:lstStyle>
          <a:p>
            <a:r>
              <a:rPr kumimoji="1" lang="ja-JP" altLang="en-US" dirty="0"/>
              <a:t>マスター タイトルの書式設定</a:t>
            </a:r>
          </a:p>
        </p:txBody>
      </p:sp>
      <p:sp>
        <p:nvSpPr>
          <p:cNvPr id="6" name="直角三角形 5">
            <a:extLst>
              <a:ext uri="{FF2B5EF4-FFF2-40B4-BE49-F238E27FC236}">
                <a16:creationId xmlns:a16="http://schemas.microsoft.com/office/drawing/2014/main" id="{EB0265AC-1F5D-421A-B6F7-3F908F145F79}"/>
              </a:ext>
            </a:extLst>
          </p:cNvPr>
          <p:cNvSpPr/>
          <p:nvPr userDrawn="1"/>
        </p:nvSpPr>
        <p:spPr>
          <a:xfrm rot="5400000">
            <a:off x="-86448" y="86448"/>
            <a:ext cx="604944" cy="432048"/>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47321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81D973E-D5D8-4317-AD00-0A28636117BA}" type="datetime1">
              <a:rPr kumimoji="1" lang="ja-JP" altLang="en-US" smtClean="0"/>
              <a:t>2020/2/25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551024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250825" y="125128"/>
            <a:ext cx="8642349" cy="1080000"/>
          </a:xfrm>
        </p:spPr>
        <p:txBody>
          <a:bodyPr/>
          <a:lstStyle>
            <a:lvl1pPr algn="ctr">
              <a:defRPr/>
            </a:lvl1pPr>
          </a:lstStyle>
          <a:p>
            <a:r>
              <a:rPr lang="ja-JP" altLang="en-US" dirty="0"/>
              <a:t>マスター タイトルの書式設定</a:t>
            </a:r>
            <a:endParaRPr lang="en-US" dirty="0"/>
          </a:p>
        </p:txBody>
      </p:sp>
      <p:sp>
        <p:nvSpPr>
          <p:cNvPr id="3" name="Date Placeholder 2"/>
          <p:cNvSpPr>
            <a:spLocks noGrp="1"/>
          </p:cNvSpPr>
          <p:nvPr>
            <p:ph type="dt" sz="half" idx="10"/>
          </p:nvPr>
        </p:nvSpPr>
        <p:spPr/>
        <p:txBody>
          <a:bodyPr/>
          <a:lstStyle/>
          <a:p>
            <a:fld id="{F7403E98-9945-41A0-8D5A-D677DF479761}" type="datetime1">
              <a:rPr kumimoji="1" lang="ja-JP" altLang="en-US" smtClean="0"/>
              <a:t>2020/2/25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3021968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729D19-A538-476E-A0EA-F5ED53ABE0D3}" type="datetime1">
              <a:rPr kumimoji="1" lang="ja-JP" altLang="en-US" smtClean="0"/>
              <a:t>2020/2/25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34154027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1520" y="1709739"/>
            <a:ext cx="8640000" cy="2852737"/>
          </a:xfrm>
        </p:spPr>
        <p:txBody>
          <a:bodyPr anchor="b">
            <a:normAutofit/>
          </a:bodyPr>
          <a:lstStyle>
            <a:lvl1pPr>
              <a:defRPr sz="48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1520" y="4589464"/>
            <a:ext cx="8640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E21909B-9D56-4FEE-B575-0C05C12315F5}" type="datetime1">
              <a:rPr kumimoji="1" lang="ja-JP" altLang="en-US" smtClean="0"/>
              <a:t>2020/2/25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2687287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248181F-46A1-4890-802E-77A9E5CFE59C}" type="datetime1">
              <a:rPr kumimoji="1" lang="ja-JP" altLang="en-US" smtClean="0"/>
              <a:t>2020/2/25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3471611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6D6EE51-08C8-402D-8E16-AE3B3117480C}" type="datetime1">
              <a:rPr kumimoji="1" lang="ja-JP" altLang="en-US" smtClean="0"/>
              <a:t>2020/2/25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
        <p:nvSpPr>
          <p:cNvPr id="10" name="タイトル 9">
            <a:extLst>
              <a:ext uri="{FF2B5EF4-FFF2-40B4-BE49-F238E27FC236}">
                <a16:creationId xmlns:a16="http://schemas.microsoft.com/office/drawing/2014/main" id="{6F3C737C-EE9C-41D1-AC75-D910401882D8}"/>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21594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A353BF0-5C4B-4526-819F-04CD42B62A32}" type="datetime1">
              <a:rPr kumimoji="1" lang="ja-JP" altLang="en-US" smtClean="0"/>
              <a:t>2020/2/25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3909638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8BEF4FC-E0B9-4387-9AAB-BA1FDEFE1E11}" type="datetime1">
              <a:rPr kumimoji="1" lang="ja-JP" altLang="en-US" smtClean="0"/>
              <a:t>2020/2/25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3960489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00" y="44744"/>
            <a:ext cx="8640000" cy="108000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1520" y="1196752"/>
            <a:ext cx="8640000" cy="4968000"/>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729D19-A538-476E-A0EA-F5ED53ABE0D3}" type="datetime1">
              <a:rPr kumimoji="1" lang="ja-JP" altLang="en-US" smtClean="0"/>
              <a:t>2020/2/25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CA7B2-58B0-46D0-A0FF-0302C71F0A0E}" type="slidenum">
              <a:rPr kumimoji="1" lang="ja-JP" altLang="en-US" smtClean="0"/>
              <a:t>‹#›</a:t>
            </a:fld>
            <a:endParaRPr kumimoji="1" lang="ja-JP" altLang="en-US"/>
          </a:p>
        </p:txBody>
      </p:sp>
      <p:pic>
        <p:nvPicPr>
          <p:cNvPr id="10" name="図 9"/>
          <p:cNvPicPr>
            <a:picLocks noChangeAspect="1"/>
          </p:cNvPicPr>
          <p:nvPr userDrawn="1"/>
        </p:nvPicPr>
        <p:blipFill rotWithShape="1">
          <a:blip r:embed="rId14" cstate="hqprint">
            <a:extLst>
              <a:ext uri="{28A0092B-C50C-407E-A947-70E740481C1C}">
                <a14:useLocalDpi xmlns:a14="http://schemas.microsoft.com/office/drawing/2010/main" val="0"/>
              </a:ext>
            </a:extLst>
          </a:blip>
          <a:srcRect l="14384" t="72050" r="15868" b="18500"/>
          <a:stretch/>
        </p:blipFill>
        <p:spPr>
          <a:xfrm>
            <a:off x="7020272" y="80672"/>
            <a:ext cx="1872208" cy="358508"/>
          </a:xfrm>
          <a:prstGeom prst="rect">
            <a:avLst/>
          </a:prstGeom>
        </p:spPr>
      </p:pic>
    </p:spTree>
    <p:extLst>
      <p:ext uri="{BB962C8B-B14F-4D97-AF65-F5344CB8AC3E}">
        <p14:creationId xmlns:p14="http://schemas.microsoft.com/office/powerpoint/2010/main" val="3755716780"/>
      </p:ext>
    </p:extLst>
  </p:cSld>
  <p:clrMap bg1="lt1" tx1="dk1" bg2="lt2" tx2="dk2" accent1="accent1" accent2="accent2" accent3="accent3" accent4="accent4" accent5="accent5" accent6="accent6" hlink="hlink" folHlink="folHlink"/>
  <p:sldLayoutIdLst>
    <p:sldLayoutId id="2147484033" r:id="rId1"/>
    <p:sldLayoutId id="2147484034" r:id="rId2"/>
    <p:sldLayoutId id="2147484038" r:id="rId3"/>
    <p:sldLayoutId id="2147484039" r:id="rId4"/>
    <p:sldLayoutId id="2147484035" r:id="rId5"/>
    <p:sldLayoutId id="2147484036" r:id="rId6"/>
    <p:sldLayoutId id="2147484037" r:id="rId7"/>
    <p:sldLayoutId id="2147484040" r:id="rId8"/>
    <p:sldLayoutId id="2147484041" r:id="rId9"/>
    <p:sldLayoutId id="2147484042" r:id="rId10"/>
    <p:sldLayoutId id="2147484043" r:id="rId11"/>
    <p:sldLayoutId id="2147484044" r:id="rId12"/>
  </p:sldLayoutIdLst>
  <p:hf sldNum="0" hdr="0" ftr="0" dt="0"/>
  <p:txStyles>
    <p:titleStyle>
      <a:lvl1pPr algn="ctr" defTabSz="914400" rtl="0" eaLnBrk="1" latinLnBrk="0" hangingPunct="1">
        <a:lnSpc>
          <a:spcPct val="90000"/>
        </a:lnSpc>
        <a:spcBef>
          <a:spcPct val="0"/>
        </a:spcBef>
        <a:buNone/>
        <a:defRPr kumimoji="1" sz="3200" kern="1200">
          <a:solidFill>
            <a:srgbClr val="0033CC"/>
          </a:solidFill>
          <a:latin typeface="+mj-lt"/>
          <a:ea typeface="+mj-ea"/>
          <a:cs typeface="+mj-cs"/>
        </a:defRPr>
      </a:lvl1pPr>
    </p:titleStyle>
    <p:bodyStyle>
      <a:lvl1pPr marL="361950" indent="-361950" algn="l" defTabSz="914400" rtl="0" eaLnBrk="1" latinLnBrk="0" hangingPunct="1">
        <a:lnSpc>
          <a:spcPct val="100000"/>
        </a:lnSpc>
        <a:spcBef>
          <a:spcPts val="600"/>
        </a:spcBef>
        <a:buClr>
          <a:srgbClr val="0033CC"/>
        </a:buClr>
        <a:buFont typeface="Wingdings" panose="05000000000000000000" pitchFamily="2" charset="2"/>
        <a:buChar char="l"/>
        <a:defRPr kumimoji="1" sz="24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buClr>
          <a:srgbClr val="0033CC"/>
        </a:buClr>
        <a:buFont typeface="HGPｺﾞｼｯｸE" panose="020B0900000000000000" pitchFamily="50" charset="-128"/>
        <a:buChar char="ｰ"/>
        <a:defRPr kumimoji="1" sz="20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buClr>
          <a:srgbClr val="0033CC"/>
        </a:buClr>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buClr>
          <a:srgbClr val="0033CC"/>
        </a:buClr>
        <a:buFont typeface="HGPｺﾞｼｯｸE" panose="020B0900000000000000" pitchFamily="50" charset="-128"/>
        <a:buChar char="ｰ"/>
        <a:defRPr kumimoji="1" sz="16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buClr>
          <a:srgbClr val="0033CC"/>
        </a:buClr>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guide id="3" pos="158" userDrawn="1">
          <p15:clr>
            <a:srgbClr val="F26B43"/>
          </p15:clr>
        </p15:guide>
        <p15:guide id="4" pos="5602" userDrawn="1">
          <p15:clr>
            <a:srgbClr val="F26B43"/>
          </p15:clr>
        </p15:guide>
        <p15:guide id="5" orient="horz" pos="754" userDrawn="1">
          <p15:clr>
            <a:srgbClr val="F26B43"/>
          </p15:clr>
        </p15:guide>
        <p15:guide id="7" orient="horz" pos="415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2705" y="0"/>
            <a:ext cx="9158213" cy="6876000"/>
          </a:xfrm>
          <a:prstGeom prst="rect">
            <a:avLst/>
          </a:prstGeom>
        </p:spPr>
      </p:pic>
      <p:sp>
        <p:nvSpPr>
          <p:cNvPr id="8" name="テキスト ボックス 7"/>
          <p:cNvSpPr txBox="1"/>
          <p:nvPr/>
        </p:nvSpPr>
        <p:spPr>
          <a:xfrm>
            <a:off x="3419872" y="1844824"/>
            <a:ext cx="5544616" cy="1923604"/>
          </a:xfrm>
          <a:prstGeom prst="rect">
            <a:avLst/>
          </a:prstGeom>
          <a:noFill/>
        </p:spPr>
        <p:txBody>
          <a:bodyPr wrap="square" rtlCol="0">
            <a:spAutoFit/>
          </a:bodyPr>
          <a:lstStyle/>
          <a:p>
            <a:pPr>
              <a:spcBef>
                <a:spcPts val="600"/>
              </a:spcBef>
            </a:pPr>
            <a:r>
              <a:rPr lang="ja-JP" altLang="en-US" sz="3200" dirty="0">
                <a:solidFill>
                  <a:schemeClr val="bg1"/>
                </a:solidFill>
                <a:latin typeface="HGPｺﾞｼｯｸE" panose="020B0900000000000000" pitchFamily="50" charset="-128"/>
                <a:ea typeface="HGPｺﾞｼｯｸE" panose="020B0900000000000000" pitchFamily="50" charset="-128"/>
              </a:rPr>
              <a:t>高尿酸血症・</a:t>
            </a:r>
            <a:endParaRPr lang="en-US" altLang="ja-JP" sz="3200" dirty="0">
              <a:solidFill>
                <a:schemeClr val="bg1"/>
              </a:solidFill>
              <a:latin typeface="HGPｺﾞｼｯｸE" panose="020B0900000000000000" pitchFamily="50" charset="-128"/>
              <a:ea typeface="HGPｺﾞｼｯｸE" panose="020B0900000000000000" pitchFamily="50" charset="-128"/>
            </a:endParaRPr>
          </a:p>
          <a:p>
            <a:pPr>
              <a:spcBef>
                <a:spcPts val="600"/>
              </a:spcBef>
            </a:pPr>
            <a:r>
              <a:rPr lang="ja-JP" altLang="en-US" sz="3200" dirty="0">
                <a:solidFill>
                  <a:schemeClr val="bg1"/>
                </a:solidFill>
                <a:latin typeface="HGPｺﾞｼｯｸE" panose="020B0900000000000000" pitchFamily="50" charset="-128"/>
                <a:ea typeface="HGPｺﾞｼｯｸE" panose="020B0900000000000000" pitchFamily="50" charset="-128"/>
              </a:rPr>
              <a:t>痛風の治療ガイドライン第</a:t>
            </a:r>
            <a:r>
              <a:rPr lang="en-US" altLang="ja-JP" sz="3200" dirty="0">
                <a:solidFill>
                  <a:schemeClr val="bg1"/>
                </a:solidFill>
                <a:latin typeface="HGPｺﾞｼｯｸE" panose="020B0900000000000000" pitchFamily="50" charset="-128"/>
                <a:ea typeface="HGPｺﾞｼｯｸE" panose="020B0900000000000000" pitchFamily="50" charset="-128"/>
              </a:rPr>
              <a:t>3</a:t>
            </a:r>
            <a:r>
              <a:rPr lang="ja-JP" altLang="en-US" sz="3200" dirty="0">
                <a:solidFill>
                  <a:schemeClr val="bg1"/>
                </a:solidFill>
                <a:latin typeface="HGPｺﾞｼｯｸE" panose="020B0900000000000000" pitchFamily="50" charset="-128"/>
                <a:ea typeface="HGPｺﾞｼｯｸE" panose="020B0900000000000000" pitchFamily="50" charset="-128"/>
              </a:rPr>
              <a:t>版</a:t>
            </a:r>
            <a:endParaRPr lang="en-US" altLang="ja-JP" sz="3200" dirty="0">
              <a:solidFill>
                <a:schemeClr val="bg1"/>
              </a:solidFill>
              <a:latin typeface="HGPｺﾞｼｯｸE" panose="020B0900000000000000" pitchFamily="50" charset="-128"/>
              <a:ea typeface="HGPｺﾞｼｯｸE" panose="020B0900000000000000" pitchFamily="50" charset="-128"/>
            </a:endParaRPr>
          </a:p>
          <a:p>
            <a:pPr>
              <a:spcBef>
                <a:spcPts val="1200"/>
              </a:spcBef>
            </a:pPr>
            <a:r>
              <a:rPr lang="ja-JP" altLang="en-US" sz="4000" dirty="0">
                <a:solidFill>
                  <a:schemeClr val="bg1"/>
                </a:solidFill>
                <a:latin typeface="HGPｺﾞｼｯｸE" panose="020B0900000000000000" pitchFamily="50" charset="-128"/>
                <a:ea typeface="HGPｺﾞｼｯｸE" panose="020B0900000000000000" pitchFamily="50" charset="-128"/>
              </a:rPr>
              <a:t>改訂のポイント</a:t>
            </a:r>
            <a:endParaRPr lang="zh-CN" altLang="en-US" sz="4400" dirty="0">
              <a:solidFill>
                <a:schemeClr val="bg1"/>
              </a:solidFill>
              <a:latin typeface="HGPｺﾞｼｯｸE" panose="020B0900000000000000" pitchFamily="50" charset="-128"/>
              <a:ea typeface="HGPｺﾞｼｯｸE" panose="020B0900000000000000" pitchFamily="50" charset="-128"/>
            </a:endParaRPr>
          </a:p>
        </p:txBody>
      </p:sp>
      <p:sp>
        <p:nvSpPr>
          <p:cNvPr id="9" name="テキスト ボックス 8"/>
          <p:cNvSpPr txBox="1"/>
          <p:nvPr/>
        </p:nvSpPr>
        <p:spPr>
          <a:xfrm>
            <a:off x="6161751" y="188640"/>
            <a:ext cx="3364234" cy="661720"/>
          </a:xfrm>
          <a:prstGeom prst="rect">
            <a:avLst/>
          </a:prstGeom>
          <a:noFill/>
        </p:spPr>
        <p:txBody>
          <a:bodyPr wrap="square" rtlCol="0">
            <a:spAutoFit/>
          </a:bodyPr>
          <a:lstStyle/>
          <a:p>
            <a:pPr>
              <a:spcBef>
                <a:spcPts val="600"/>
              </a:spcBef>
            </a:pPr>
            <a:r>
              <a:rPr lang="ja-JP" altLang="en-US" sz="1600" dirty="0">
                <a:solidFill>
                  <a:schemeClr val="bg1"/>
                </a:solidFill>
                <a:latin typeface="HGPｺﾞｼｯｸE" panose="020B0900000000000000" pitchFamily="50" charset="-128"/>
                <a:ea typeface="HGPｺﾞｼｯｸE" panose="020B0900000000000000" pitchFamily="50" charset="-128"/>
              </a:rPr>
              <a:t>監修：日本痛風・尿酸核酸学会</a:t>
            </a:r>
            <a:endParaRPr lang="en-US" altLang="ja-JP" sz="1600" dirty="0">
              <a:solidFill>
                <a:schemeClr val="bg1"/>
              </a:solidFill>
              <a:latin typeface="HGPｺﾞｼｯｸE" panose="020B0900000000000000" pitchFamily="50" charset="-128"/>
              <a:ea typeface="HGPｺﾞｼｯｸE" panose="020B0900000000000000" pitchFamily="50" charset="-128"/>
            </a:endParaRPr>
          </a:p>
          <a:p>
            <a:pPr indent="527050">
              <a:spcBef>
                <a:spcPts val="600"/>
              </a:spcBef>
            </a:pPr>
            <a:r>
              <a:rPr lang="ja-JP" altLang="en-US" sz="1600" dirty="0">
                <a:solidFill>
                  <a:schemeClr val="bg1"/>
                </a:solidFill>
                <a:latin typeface="HGPｺﾞｼｯｸE" panose="020B0900000000000000" pitchFamily="50" charset="-128"/>
                <a:ea typeface="HGPｺﾞｼｯｸE" panose="020B0900000000000000" pitchFamily="50" charset="-128"/>
              </a:rPr>
              <a:t>ガイドライン広報委員会</a:t>
            </a:r>
            <a:endParaRPr lang="zh-CN" altLang="en-US" sz="1600" dirty="0">
              <a:solidFill>
                <a:schemeClr val="bg1"/>
              </a:solidFill>
              <a:latin typeface="HGPｺﾞｼｯｸE" panose="020B0900000000000000" pitchFamily="50" charset="-128"/>
              <a:ea typeface="HGPｺﾞｼｯｸE" panose="020B0900000000000000" pitchFamily="50" charset="-128"/>
            </a:endParaRPr>
          </a:p>
        </p:txBody>
      </p:sp>
      <p:pic>
        <p:nvPicPr>
          <p:cNvPr id="3" name="図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707" y="3284984"/>
            <a:ext cx="2242780" cy="3168352"/>
          </a:xfrm>
          <a:prstGeom prst="rect">
            <a:avLst/>
          </a:prstGeom>
        </p:spPr>
      </p:pic>
    </p:spTree>
    <p:extLst>
      <p:ext uri="{BB962C8B-B14F-4D97-AF65-F5344CB8AC3E}">
        <p14:creationId xmlns:p14="http://schemas.microsoft.com/office/powerpoint/2010/main" val="3788178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DF67D0-294F-48B2-8588-B6BF32BDE2FC}"/>
              </a:ext>
            </a:extLst>
          </p:cNvPr>
          <p:cNvSpPr>
            <a:spLocks noGrp="1"/>
          </p:cNvSpPr>
          <p:nvPr>
            <p:ph type="title"/>
          </p:nvPr>
        </p:nvSpPr>
        <p:spPr/>
        <p:txBody>
          <a:bodyPr/>
          <a:lstStyle/>
          <a:p>
            <a:r>
              <a:rPr lang="en-US" altLang="ja-JP" dirty="0"/>
              <a:t>CQ2</a:t>
            </a:r>
            <a:r>
              <a:rPr lang="ja-JP" altLang="en-US" dirty="0"/>
              <a:t>：</a:t>
            </a:r>
            <a:r>
              <a:rPr lang="en-US" altLang="ja-JP" dirty="0"/>
              <a:t>PICO</a:t>
            </a:r>
            <a:endParaRPr lang="ja-JP" altLang="en-US" dirty="0"/>
          </a:p>
        </p:txBody>
      </p:sp>
      <p:graphicFrame>
        <p:nvGraphicFramePr>
          <p:cNvPr id="3" name="表 2">
            <a:extLst>
              <a:ext uri="{FF2B5EF4-FFF2-40B4-BE49-F238E27FC236}">
                <a16:creationId xmlns:a16="http://schemas.microsoft.com/office/drawing/2014/main" id="{2FD4AA4A-9955-44ED-BF94-072D89D7F8EB}"/>
              </a:ext>
            </a:extLst>
          </p:cNvPr>
          <p:cNvGraphicFramePr>
            <a:graphicFrameLocks noGrp="1"/>
          </p:cNvGraphicFramePr>
          <p:nvPr>
            <p:extLst>
              <p:ext uri="{D42A27DB-BD31-4B8C-83A1-F6EECF244321}">
                <p14:modId xmlns:p14="http://schemas.microsoft.com/office/powerpoint/2010/main" val="15254168"/>
              </p:ext>
            </p:extLst>
          </p:nvPr>
        </p:nvGraphicFramePr>
        <p:xfrm>
          <a:off x="251520" y="1196753"/>
          <a:ext cx="8640001" cy="3888000"/>
        </p:xfrm>
        <a:graphic>
          <a:graphicData uri="http://schemas.openxmlformats.org/drawingml/2006/table">
            <a:tbl>
              <a:tblPr firstRow="1" bandRow="1">
                <a:tableStyleId>{5C22544A-7EE6-4342-B048-85BDC9FD1C3A}</a:tableStyleId>
              </a:tblPr>
              <a:tblGrid>
                <a:gridCol w="936104">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6479761">
                  <a:extLst>
                    <a:ext uri="{9D8B030D-6E8A-4147-A177-3AD203B41FA5}">
                      <a16:colId xmlns:a16="http://schemas.microsoft.com/office/drawing/2014/main" val="20002"/>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CQ2</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腎障害を有する高尿酸血症の患者に対して、</a:t>
                      </a:r>
                    </a:p>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尿酸降下薬は非投薬に比して推奨できるか？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792000">
                <a:tc gridSpan="2">
                  <a:txBody>
                    <a:bodyPr/>
                    <a:lstStyle/>
                    <a:p>
                      <a:pPr algn="ctr"/>
                      <a: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　腎障害を有する高尿酸血症の患者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9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尿酸降下薬</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対照</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15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a:t>
                      </a:r>
                      <a:r>
                        <a:rPr lang="ja-JP" altLang="en-US" sz="2200" b="0" kern="100" baseline="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腎機能低下の抑制（益）</a:t>
                      </a:r>
                      <a:endPar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末期腎不全の抑制（益）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有害事象が増える（害）</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48, 2018</a:t>
            </a:r>
          </a:p>
        </p:txBody>
      </p:sp>
      <p:sp>
        <p:nvSpPr>
          <p:cNvPr id="8" name="角丸四角形 7">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CQ2</a:t>
            </a:r>
          </a:p>
        </p:txBody>
      </p:sp>
    </p:spTree>
    <p:extLst>
      <p:ext uri="{BB962C8B-B14F-4D97-AF65-F5344CB8AC3E}">
        <p14:creationId xmlns:p14="http://schemas.microsoft.com/office/powerpoint/2010/main" val="2991895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158CBFD0-51E8-4F8C-9849-12553DF6B67C}"/>
              </a:ext>
            </a:extLst>
          </p:cNvPr>
          <p:cNvGraphicFramePr>
            <a:graphicFrameLocks noGrp="1"/>
          </p:cNvGraphicFramePr>
          <p:nvPr>
            <p:extLst>
              <p:ext uri="{D42A27DB-BD31-4B8C-83A1-F6EECF244321}">
                <p14:modId xmlns:p14="http://schemas.microsoft.com/office/powerpoint/2010/main" val="1824084682"/>
              </p:ext>
            </p:extLst>
          </p:nvPr>
        </p:nvGraphicFramePr>
        <p:xfrm>
          <a:off x="251520" y="1196752"/>
          <a:ext cx="8638113" cy="4464000"/>
        </p:xfrm>
        <a:graphic>
          <a:graphicData uri="http://schemas.openxmlformats.org/drawingml/2006/table">
            <a:tbl>
              <a:tblPr/>
              <a:tblGrid>
                <a:gridCol w="1008000">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360000">
                  <a:extLst>
                    <a:ext uri="{9D8B030D-6E8A-4147-A177-3AD203B41FA5}">
                      <a16:colId xmlns:a16="http://schemas.microsoft.com/office/drawing/2014/main" val="20003"/>
                    </a:ext>
                  </a:extLst>
                </a:gridCol>
                <a:gridCol w="504000">
                  <a:extLst>
                    <a:ext uri="{9D8B030D-6E8A-4147-A177-3AD203B41FA5}">
                      <a16:colId xmlns:a16="http://schemas.microsoft.com/office/drawing/2014/main" val="20004"/>
                    </a:ext>
                  </a:extLst>
                </a:gridCol>
                <a:gridCol w="646113">
                  <a:extLst>
                    <a:ext uri="{9D8B030D-6E8A-4147-A177-3AD203B41FA5}">
                      <a16:colId xmlns:a16="http://schemas.microsoft.com/office/drawing/2014/main" val="20005"/>
                    </a:ext>
                  </a:extLst>
                </a:gridCol>
                <a:gridCol w="360000">
                  <a:extLst>
                    <a:ext uri="{9D8B030D-6E8A-4147-A177-3AD203B41FA5}">
                      <a16:colId xmlns:a16="http://schemas.microsoft.com/office/drawing/2014/main" val="20006"/>
                    </a:ext>
                  </a:extLst>
                </a:gridCol>
                <a:gridCol w="576000">
                  <a:extLst>
                    <a:ext uri="{9D8B030D-6E8A-4147-A177-3AD203B41FA5}">
                      <a16:colId xmlns:a16="http://schemas.microsoft.com/office/drawing/2014/main" val="20007"/>
                    </a:ext>
                  </a:extLst>
                </a:gridCol>
                <a:gridCol w="864000">
                  <a:extLst>
                    <a:ext uri="{9D8B030D-6E8A-4147-A177-3AD203B41FA5}">
                      <a16:colId xmlns:a16="http://schemas.microsoft.com/office/drawing/2014/main" val="20008"/>
                    </a:ext>
                  </a:extLst>
                </a:gridCol>
                <a:gridCol w="3240000">
                  <a:extLst>
                    <a:ext uri="{9D8B030D-6E8A-4147-A177-3AD203B41FA5}">
                      <a16:colId xmlns:a16="http://schemas.microsoft.com/office/drawing/2014/main" val="20009"/>
                    </a:ext>
                  </a:extLst>
                </a:gridCol>
              </a:tblGrid>
              <a:tr h="504000">
                <a:tc rowSpan="2">
                  <a:txBody>
                    <a:bodyPr/>
                    <a:lstStyle/>
                    <a:p>
                      <a:pPr algn="l"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3">
                  <a:txBody>
                    <a:bodyPr/>
                    <a:lstStyle/>
                    <a:p>
                      <a:pPr algn="ctr" fontAlgn="ctr"/>
                      <a:r>
                        <a:rPr lang="ja-JP" altLang="en-US" sz="10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尿酸降下薬</a:t>
                      </a:r>
                      <a:endParaRPr lang="en-US" altLang="ja-JP" sz="10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0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投与群</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ja-JP" altLang="en-US" sz="10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尿酸降下薬</a:t>
                      </a:r>
                      <a:endParaRPr lang="en-US" altLang="ja-JP" sz="10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0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非投与群</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群間差</a:t>
                      </a:r>
                      <a:endPar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（平均値）</a:t>
                      </a:r>
                      <a:endPar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8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fixed</a:t>
                      </a:r>
                      <a:r>
                        <a:rPr lang="ja-JP" altLang="en-US" sz="8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7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群間差</a:t>
                      </a:r>
                      <a:r>
                        <a:rPr lang="ja-JP" altLang="en-US"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（平均値）</a:t>
                      </a:r>
                      <a:endPar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8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fixed</a:t>
                      </a:r>
                      <a:r>
                        <a:rPr lang="ja-JP" altLang="en-US" sz="8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720000">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平均値</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標準偏差</a:t>
                      </a:r>
                    </a:p>
                  </a:txBody>
                  <a:tcPr marL="9525" marR="9525" marT="9525" marB="10800" vert="eaVert"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平均値</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標準偏差</a:t>
                      </a:r>
                    </a:p>
                  </a:txBody>
                  <a:tcPr marL="9525" marR="9525" marT="9525" marB="10800" vert="eaVert"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468000">
                <a:tc>
                  <a:txBody>
                    <a:bodyPr/>
                    <a:lstStyle/>
                    <a:p>
                      <a:pPr algn="l"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Goicoechea</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l"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2010</a:t>
                      </a:r>
                      <a:r>
                        <a:rPr lang="en-US" altLang="ja-JP" sz="10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0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51</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-3.3</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47</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77.1</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4.60</a:t>
                      </a:r>
                    </a:p>
                    <a:p>
                      <a:pPr algn="ctr" fontAlgn="ctr"/>
                      <a:r>
                        <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[4.11, 5.09]</a:t>
                      </a:r>
                      <a:r>
                        <a:rPr lang="ja-JP" altLang="en-US"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7">
                  <a:txBody>
                    <a:bodyPr/>
                    <a:lstStyle/>
                    <a:p>
                      <a:pPr algn="ctr" fontAlgn="ctr"/>
                      <a:endParaRPr lang="ja-JP" altLang="en-US"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68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Hosoya</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2014</a:t>
                      </a:r>
                      <a:r>
                        <a:rPr lang="en-US" altLang="ja-JP" sz="10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0.64</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3.226197</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56</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-0.46</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3.250772</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13.0</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1.10</a:t>
                      </a:r>
                    </a:p>
                    <a:p>
                      <a:pPr marL="0" algn="ctr" defTabSz="914400" rtl="0" eaLnBrk="1" fontAlgn="ctr" latinLnBrk="0" hangingPunct="1"/>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[-0.11, 2.31]</a:t>
                      </a:r>
                      <a:r>
                        <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68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Liu 2015</a:t>
                      </a:r>
                      <a:r>
                        <a:rPr lang="en-US" altLang="ja-JP" sz="10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3)</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-0.8</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3.9</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82</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-4.9</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70</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9.1</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4.10</a:t>
                      </a:r>
                    </a:p>
                    <a:p>
                      <a:pPr marL="0" algn="ctr" defTabSz="914400" rtl="0" eaLnBrk="1" fontAlgn="ctr" latinLnBrk="0" hangingPunct="1"/>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[2.66, 5.54]</a:t>
                      </a:r>
                      <a:endPar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4"/>
                  </a:ext>
                </a:extLst>
              </a:tr>
              <a:tr h="468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Shi 2012</a:t>
                      </a:r>
                      <a:r>
                        <a:rPr lang="en-US" altLang="ja-JP" sz="10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4)</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3.7</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9.200815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21</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5.3</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129.0839</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19</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-1.60</a:t>
                      </a:r>
                    </a:p>
                    <a:p>
                      <a:pPr marL="0" algn="ctr" defTabSz="914400" rtl="0" eaLnBrk="1" fontAlgn="ctr" latinLnBrk="0" hangingPunct="1"/>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[-59.78, 56.58]</a:t>
                      </a:r>
                      <a:endPar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5"/>
                  </a:ext>
                </a:extLst>
              </a:tr>
              <a:tr h="468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Sircar</a:t>
                      </a:r>
                      <a:r>
                        <a:rPr lang="en-US" altLang="ja-JP" sz="1000" b="0" i="0" u="none" strike="noStrike" baseline="0" dirty="0">
                          <a:solidFill>
                            <a:srgbClr val="000000"/>
                          </a:solidFill>
                          <a:effectLst/>
                          <a:latin typeface="HGP創英角ｺﾞｼｯｸUB" panose="020B0900000000000000" pitchFamily="50" charset="-128"/>
                          <a:ea typeface="HGP創英角ｺﾞｼｯｸUB" panose="020B0900000000000000" pitchFamily="50" charset="-128"/>
                        </a:rPr>
                        <a:t> 2015</a:t>
                      </a:r>
                      <a:r>
                        <a:rPr lang="en-US" altLang="ja-JP" sz="10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14.55905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-4.4</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7.07424</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48</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0.9</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7.60</a:t>
                      </a:r>
                    </a:p>
                    <a:p>
                      <a:pPr marL="0" algn="ctr" defTabSz="914400" rtl="0" eaLnBrk="1" fontAlgn="ctr" latinLnBrk="0" hangingPunct="1"/>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[2.90, 12.30]</a:t>
                      </a:r>
                      <a:endPar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r h="46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255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239</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4.12</a:t>
                      </a:r>
                    </a:p>
                    <a:p>
                      <a:pPr marL="0" algn="ctr" defTabSz="914400" rtl="0" eaLnBrk="1" fontAlgn="ctr" latinLnBrk="0" hangingPunct="1"/>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[3.69, 4.56]</a:t>
                      </a:r>
                      <a:endPar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432000">
                <a:tc gridSpan="9">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dirty="0">
                          <a:latin typeface="HGP創英角ｺﾞｼｯｸUB" panose="020B0900000000000000" pitchFamily="50" charset="-128"/>
                          <a:ea typeface="HGP創英角ｺﾞｼｯｸUB" panose="020B0900000000000000" pitchFamily="50" charset="-128"/>
                        </a:rPr>
                        <a:t> 異質性の検定：</a:t>
                      </a:r>
                      <a:r>
                        <a:rPr lang="en-US" altLang="ja-JP" sz="1000" dirty="0">
                          <a:latin typeface="HGP創英角ｺﾞｼｯｸUB" panose="020B0900000000000000" pitchFamily="50" charset="-128"/>
                          <a:ea typeface="HGP創英角ｺﾞｼｯｸUB" panose="020B0900000000000000" pitchFamily="50" charset="-128"/>
                        </a:rPr>
                        <a:t>χ</a:t>
                      </a:r>
                      <a:r>
                        <a:rPr lang="en-US" altLang="ja-JP" sz="1000" baseline="30000" dirty="0">
                          <a:latin typeface="HGP創英角ｺﾞｼｯｸUB" panose="020B0900000000000000" pitchFamily="50" charset="-128"/>
                          <a:ea typeface="HGP創英角ｺﾞｼｯｸUB" panose="020B0900000000000000" pitchFamily="50" charset="-128"/>
                        </a:rPr>
                        <a:t>2</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29.88</a:t>
                      </a:r>
                      <a:r>
                        <a:rPr lang="ja-JP" altLang="en-US" sz="1000" dirty="0" err="1">
                          <a:latin typeface="HGP創英角ｺﾞｼｯｸUB" panose="020B0900000000000000" pitchFamily="50" charset="-128"/>
                          <a:ea typeface="HGP創英角ｺﾞｼｯｸUB" panose="020B0900000000000000" pitchFamily="50" charset="-128"/>
                        </a:rPr>
                        <a:t>、</a:t>
                      </a:r>
                      <a:r>
                        <a:rPr lang="en-US" altLang="ja-JP" sz="1000" dirty="0" err="1">
                          <a:latin typeface="HGP創英角ｺﾞｼｯｸUB" panose="020B0900000000000000" pitchFamily="50" charset="-128"/>
                          <a:ea typeface="HGP創英角ｺﾞｼｯｸUB" panose="020B0900000000000000" pitchFamily="50" charset="-128"/>
                        </a:rPr>
                        <a:t>df</a:t>
                      </a:r>
                      <a:r>
                        <a:rPr lang="en-US" altLang="ja-JP" sz="1000" dirty="0">
                          <a:latin typeface="HGP創英角ｺﾞｼｯｸUB" panose="020B0900000000000000" pitchFamily="50" charset="-128"/>
                          <a:ea typeface="HGP創英角ｺﾞｼｯｸUB" panose="020B0900000000000000" pitchFamily="50" charset="-128"/>
                        </a:rPr>
                        <a:t>=4</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p&lt;0.00001</a:t>
                      </a:r>
                      <a:r>
                        <a:rPr lang="ja-JP" altLang="en-US" sz="1000" dirty="0">
                          <a:latin typeface="HGP創英角ｺﾞｼｯｸUB" panose="020B0900000000000000" pitchFamily="50" charset="-128"/>
                          <a:ea typeface="HGP創英角ｺﾞｼｯｸUB" panose="020B0900000000000000" pitchFamily="50" charset="-128"/>
                        </a:rPr>
                        <a:t>）  </a:t>
                      </a:r>
                      <a:r>
                        <a:rPr lang="en-US" altLang="ja-JP" sz="1000" dirty="0">
                          <a:latin typeface="HGP創英角ｺﾞｼｯｸUB" panose="020B0900000000000000" pitchFamily="50" charset="-128"/>
                          <a:ea typeface="HGP創英角ｺﾞｼｯｸUB" panose="020B0900000000000000" pitchFamily="50" charset="-128"/>
                        </a:rPr>
                        <a:t>I</a:t>
                      </a:r>
                      <a:r>
                        <a:rPr lang="en-US" altLang="ja-JP" sz="1000" baseline="30000" dirty="0">
                          <a:latin typeface="HGP創英角ｺﾞｼｯｸUB" panose="020B0900000000000000" pitchFamily="50" charset="-128"/>
                          <a:ea typeface="HGP創英角ｺﾞｼｯｸUB" panose="020B0900000000000000" pitchFamily="50" charset="-128"/>
                        </a:rPr>
                        <a:t>2</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87</a:t>
                      </a:r>
                      <a:r>
                        <a:rPr lang="ja-JP" altLang="en-US" sz="1000" dirty="0">
                          <a:latin typeface="HGP創英角ｺﾞｼｯｸUB" panose="020B0900000000000000" pitchFamily="50" charset="-128"/>
                          <a:ea typeface="HGP創英角ｺﾞｼｯｸUB" panose="020B0900000000000000" pitchFamily="50" charset="-128"/>
                        </a:rPr>
                        <a:t>％</a:t>
                      </a:r>
                      <a:endParaRPr kumimoji="1" lang="ja-JP" altLang="en-US" sz="10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dirty="0">
                          <a:latin typeface="HGP創英角ｺﾞｼｯｸUB" panose="020B0900000000000000" pitchFamily="50" charset="-128"/>
                          <a:ea typeface="HGP創英角ｺﾞｼｯｸUB" panose="020B0900000000000000" pitchFamily="50" charset="-128"/>
                        </a:rPr>
                        <a:t> 統合効果の検定：</a:t>
                      </a:r>
                      <a:r>
                        <a:rPr lang="en-US" altLang="ja-JP" sz="1000" dirty="0">
                          <a:latin typeface="HGP創英角ｺﾞｼｯｸUB" panose="020B0900000000000000" pitchFamily="50" charset="-128"/>
                          <a:ea typeface="HGP創英角ｺﾞｼｯｸUB" panose="020B0900000000000000" pitchFamily="50" charset="-128"/>
                        </a:rPr>
                        <a:t>z</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18.60</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p&lt;0.00001</a:t>
                      </a:r>
                      <a:r>
                        <a:rPr lang="ja-JP" altLang="en-US" sz="1000" dirty="0">
                          <a:latin typeface="HGP創英角ｺﾞｼｯｸUB" panose="020B0900000000000000" pitchFamily="50" charset="-128"/>
                          <a:ea typeface="HGP創英角ｺﾞｼｯｸUB" panose="020B0900000000000000" pitchFamily="50" charset="-128"/>
                        </a:rPr>
                        <a:t>）</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8"/>
                  </a:ext>
                </a:extLst>
              </a:tr>
            </a:tbl>
          </a:graphicData>
        </a:graphic>
      </p:graphicFrame>
      <p:sp>
        <p:nvSpPr>
          <p:cNvPr id="17" name="正方形/長方形 16">
            <a:extLst>
              <a:ext uri="{FF2B5EF4-FFF2-40B4-BE49-F238E27FC236}">
                <a16:creationId xmlns:a16="http://schemas.microsoft.com/office/drawing/2014/main" id="{1A9E5CF9-9BFF-424E-A62C-6247457494E5}"/>
              </a:ext>
            </a:extLst>
          </p:cNvPr>
          <p:cNvSpPr/>
          <p:nvPr/>
        </p:nvSpPr>
        <p:spPr>
          <a:xfrm>
            <a:off x="5561389" y="5661350"/>
            <a:ext cx="3418221" cy="784830"/>
          </a:xfrm>
          <a:prstGeom prst="rect">
            <a:avLst/>
          </a:prstGeom>
          <a:noFill/>
        </p:spPr>
        <p:txBody>
          <a:bodyPr wrap="none" lIns="90000" rIns="90000" rtlCol="0" anchor="b">
            <a:spAutoFit/>
          </a:bodyPr>
          <a:lstStyle/>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1</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Goicoechea</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M. et al.: Clin J Am Soc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Nephrol</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5: 1388, 2010</a:t>
            </a:r>
          </a:p>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2</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Hosoya</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T. et al.: Clin Exp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Nephrol</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18: 876, 2014</a:t>
            </a:r>
          </a:p>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3</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Liu, P. et al.: Clin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Endocrinot</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Oxf</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83: 475, 2015 </a:t>
            </a:r>
          </a:p>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4</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Shi, Y. et al.: Kidney Blood Press Res 35: 153, 2012 </a:t>
            </a:r>
          </a:p>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5</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Sircar, D. et al.: Am J Kidney Dis 66: 945, 2015 </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4" name="テキスト ボックス 3">
            <a:extLst>
              <a:ext uri="{FF2B5EF4-FFF2-40B4-BE49-F238E27FC236}">
                <a16:creationId xmlns:a16="http://schemas.microsoft.com/office/drawing/2014/main" id="{0D28FC95-DF89-4F4D-B76C-1C7471889C4E}"/>
              </a:ext>
            </a:extLst>
          </p:cNvPr>
          <p:cNvSpPr txBox="1"/>
          <p:nvPr/>
        </p:nvSpPr>
        <p:spPr>
          <a:xfrm>
            <a:off x="5754644" y="5501105"/>
            <a:ext cx="1429879" cy="138499"/>
          </a:xfrm>
          <a:prstGeom prst="rect">
            <a:avLst/>
          </a:prstGeom>
          <a:noFill/>
        </p:spPr>
        <p:txBody>
          <a:bodyPr wrap="none" lIns="0" tIns="0" rIns="0" bIns="0" rtlCol="0">
            <a:spAutoFit/>
          </a:bodyPr>
          <a:lstStyle/>
          <a:p>
            <a:pPr algn="ctr"/>
            <a:r>
              <a:rPr lang="ja-JP" altLang="en-US" sz="900" dirty="0">
                <a:latin typeface="HGP創英角ｺﾞｼｯｸUB" panose="020B0900000000000000" pitchFamily="50" charset="-128"/>
                <a:ea typeface="HGP創英角ｺﾞｼｯｸUB" panose="020B0900000000000000" pitchFamily="50" charset="-128"/>
              </a:rPr>
              <a:t>尿酸降下薬非投与群が優位</a:t>
            </a:r>
          </a:p>
        </p:txBody>
      </p:sp>
      <p:sp>
        <p:nvSpPr>
          <p:cNvPr id="18" name="テキスト ボックス 17">
            <a:extLst>
              <a:ext uri="{FF2B5EF4-FFF2-40B4-BE49-F238E27FC236}">
                <a16:creationId xmlns:a16="http://schemas.microsoft.com/office/drawing/2014/main" id="{739C92D0-2500-402E-83DF-1E9A0B354B9C}"/>
              </a:ext>
            </a:extLst>
          </p:cNvPr>
          <p:cNvSpPr txBox="1"/>
          <p:nvPr/>
        </p:nvSpPr>
        <p:spPr>
          <a:xfrm>
            <a:off x="7324511" y="5501105"/>
            <a:ext cx="1263166" cy="138499"/>
          </a:xfrm>
          <a:prstGeom prst="rect">
            <a:avLst/>
          </a:prstGeom>
          <a:noFill/>
        </p:spPr>
        <p:txBody>
          <a:bodyPr wrap="none" lIns="0" tIns="0" rIns="0" bIns="0" rtlCol="0">
            <a:spAutoFit/>
          </a:bodyPr>
          <a:lstStyle/>
          <a:p>
            <a:pPr algn="ctr"/>
            <a:r>
              <a:rPr lang="ja-JP" altLang="en-US" sz="900" dirty="0">
                <a:solidFill>
                  <a:srgbClr val="0033CC"/>
                </a:solidFill>
                <a:latin typeface="HGP創英角ｺﾞｼｯｸUB" panose="020B0900000000000000" pitchFamily="50" charset="-128"/>
                <a:ea typeface="HGP創英角ｺﾞｼｯｸUB" panose="020B0900000000000000" pitchFamily="50" charset="-128"/>
              </a:rPr>
              <a:t>尿酸降下薬投与群</a:t>
            </a:r>
            <a:r>
              <a:rPr lang="ja-JP" altLang="en-US" sz="900" dirty="0">
                <a:latin typeface="HGP創英角ｺﾞｼｯｸUB" panose="020B0900000000000000" pitchFamily="50" charset="-128"/>
                <a:ea typeface="HGP創英角ｺﾞｼｯｸUB" panose="020B0900000000000000" pitchFamily="50" charset="-128"/>
              </a:rPr>
              <a:t>が優位</a:t>
            </a:r>
          </a:p>
        </p:txBody>
      </p:sp>
      <p:sp>
        <p:nvSpPr>
          <p:cNvPr id="31" name="タイトル 1">
            <a:extLst>
              <a:ext uri="{FF2B5EF4-FFF2-40B4-BE49-F238E27FC236}">
                <a16:creationId xmlns:a16="http://schemas.microsoft.com/office/drawing/2014/main" id="{D16B9691-977B-4246-90AF-BB3A3D3A5EBB}"/>
              </a:ext>
            </a:extLst>
          </p:cNvPr>
          <p:cNvSpPr>
            <a:spLocks noGrp="1"/>
          </p:cNvSpPr>
          <p:nvPr>
            <p:ph type="title"/>
          </p:nvPr>
        </p:nvSpPr>
        <p:spPr/>
        <p:txBody>
          <a:bodyPr>
            <a:normAutofit/>
          </a:bodyPr>
          <a:lstStyle/>
          <a:p>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尿酸降下薬による</a:t>
            </a:r>
            <a:r>
              <a:rPr lang="en-US" altLang="ja-JP" sz="2800" b="0" dirty="0" err="1">
                <a:solidFill>
                  <a:srgbClr val="0033CC"/>
                </a:solidFill>
                <a:latin typeface="HGP創英角ｺﾞｼｯｸUB" panose="020B0900000000000000" pitchFamily="50" charset="-128"/>
                <a:ea typeface="HGP創英角ｺﾞｼｯｸUB" panose="020B0900000000000000" pitchFamily="50" charset="-128"/>
              </a:rPr>
              <a:t>eGFR</a:t>
            </a:r>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変化量</a:t>
            </a:r>
            <a:br>
              <a:rPr lang="en-US" altLang="ja-JP" sz="28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に対するメタアナリシス</a:t>
            </a:r>
          </a:p>
        </p:txBody>
      </p:sp>
      <p:sp>
        <p:nvSpPr>
          <p:cNvPr id="34" name="テキスト ボックス 33">
            <a:extLst>
              <a:ext uri="{FF2B5EF4-FFF2-40B4-BE49-F238E27FC236}">
                <a16:creationId xmlns:a16="http://schemas.microsoft.com/office/drawing/2014/main" id="{22FDFA26-19E2-459B-B350-DB22B2EE69EE}"/>
              </a:ext>
            </a:extLst>
          </p:cNvPr>
          <p:cNvSpPr txBox="1"/>
          <p:nvPr/>
        </p:nvSpPr>
        <p:spPr>
          <a:xfrm>
            <a:off x="251520" y="5766355"/>
            <a:ext cx="3888000" cy="830997"/>
          </a:xfrm>
          <a:prstGeom prst="rect">
            <a:avLst/>
          </a:prstGeom>
          <a:solidFill>
            <a:srgbClr val="FFFF99"/>
          </a:solidFill>
          <a:ln w="19050">
            <a:solidFill>
              <a:schemeClr val="accent2">
                <a:lumMod val="75000"/>
              </a:schemeClr>
            </a:solidFill>
          </a:ln>
        </p:spPr>
        <p:txBody>
          <a:bodyPr wrap="square" anchor="ctr">
            <a:spAutoFit/>
          </a:bodyPr>
          <a:lstStyle>
            <a:defPPr>
              <a:defRPr lang="ja-JP"/>
            </a:defPPr>
            <a:lvl1pPr algn="ctr">
              <a:defRPr sz="2000">
                <a:latin typeface="HGP創英角ｺﾞｼｯｸUB" panose="020B0900000000000000" pitchFamily="50" charset="-128"/>
                <a:ea typeface="HGP創英角ｺﾞｼｯｸUB" panose="020B0900000000000000" pitchFamily="50" charset="-128"/>
                <a:cs typeface="Arial Unicode MS" panose="020B0604020202020204" pitchFamily="50" charset="-128"/>
              </a:defRPr>
            </a:lvl1pPr>
          </a:lstStyle>
          <a:p>
            <a:r>
              <a:rPr lang="ja-JP" altLang="en-US" sz="1600" dirty="0"/>
              <a:t>非常に大きな研究間の異質性を認めるが、</a:t>
            </a:r>
          </a:p>
          <a:p>
            <a:r>
              <a:rPr lang="ja-JP" altLang="en-US" sz="1600" dirty="0"/>
              <a:t>尿酸降下薬投与群は非投与群に比べ、</a:t>
            </a:r>
          </a:p>
          <a:p>
            <a:r>
              <a:rPr lang="ja-JP" altLang="en-US" sz="1600" dirty="0"/>
              <a:t>明らかに腎機能低下を抑制する。</a:t>
            </a:r>
          </a:p>
        </p:txBody>
      </p:sp>
      <p:cxnSp>
        <p:nvCxnSpPr>
          <p:cNvPr id="6" name="直線コネクタ 5">
            <a:extLst>
              <a:ext uri="{FF2B5EF4-FFF2-40B4-BE49-F238E27FC236}">
                <a16:creationId xmlns:a16="http://schemas.microsoft.com/office/drawing/2014/main" id="{BBEB8056-5FF0-49D5-BF7C-12105A2E517B}"/>
              </a:ext>
            </a:extLst>
          </p:cNvPr>
          <p:cNvCxnSpPr/>
          <p:nvPr/>
        </p:nvCxnSpPr>
        <p:spPr>
          <a:xfrm flipV="1">
            <a:off x="5940152" y="5229184"/>
            <a:ext cx="259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53524511-6793-485B-B579-8EC7F298049C}"/>
              </a:ext>
            </a:extLst>
          </p:cNvPr>
          <p:cNvCxnSpPr/>
          <p:nvPr/>
        </p:nvCxnSpPr>
        <p:spPr>
          <a:xfrm>
            <a:off x="7238279" y="2420888"/>
            <a:ext cx="0" cy="28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6458B07C-78ED-4C86-A307-349E773AF355}"/>
              </a:ext>
            </a:extLst>
          </p:cNvPr>
          <p:cNvCxnSpPr/>
          <p:nvPr/>
        </p:nvCxnSpPr>
        <p:spPr>
          <a:xfrm flipH="1">
            <a:off x="5943250" y="5157192"/>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1A0DE7BB-F73E-4AE2-984E-00D686C6B406}"/>
              </a:ext>
            </a:extLst>
          </p:cNvPr>
          <p:cNvCxnSpPr/>
          <p:nvPr/>
        </p:nvCxnSpPr>
        <p:spPr>
          <a:xfrm flipH="1">
            <a:off x="6588830" y="5157192"/>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FBBD55F7-D582-47F4-8EDC-D2A5ED4B57D3}"/>
              </a:ext>
            </a:extLst>
          </p:cNvPr>
          <p:cNvCxnSpPr/>
          <p:nvPr/>
        </p:nvCxnSpPr>
        <p:spPr>
          <a:xfrm flipH="1">
            <a:off x="7885381" y="5157192"/>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E875B764-00E9-4450-963D-E6B77F4E2442}"/>
              </a:ext>
            </a:extLst>
          </p:cNvPr>
          <p:cNvCxnSpPr/>
          <p:nvPr/>
        </p:nvCxnSpPr>
        <p:spPr>
          <a:xfrm flipH="1">
            <a:off x="8532813" y="5157192"/>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F623A0F-1A9F-4A2E-9A35-A94E99F312C0}"/>
              </a:ext>
            </a:extLst>
          </p:cNvPr>
          <p:cNvSpPr/>
          <p:nvPr/>
        </p:nvSpPr>
        <p:spPr>
          <a:xfrm>
            <a:off x="7258565" y="2566750"/>
            <a:ext cx="69212" cy="16654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p>
        </p:txBody>
      </p:sp>
      <p:sp>
        <p:nvSpPr>
          <p:cNvPr id="15" name="ひし形 14">
            <a:extLst>
              <a:ext uri="{FF2B5EF4-FFF2-40B4-BE49-F238E27FC236}">
                <a16:creationId xmlns:a16="http://schemas.microsoft.com/office/drawing/2014/main" id="{E22207AE-EB36-43CA-BD46-F7796C9A0945}"/>
              </a:ext>
            </a:extLst>
          </p:cNvPr>
          <p:cNvSpPr/>
          <p:nvPr/>
        </p:nvSpPr>
        <p:spPr>
          <a:xfrm>
            <a:off x="7272522" y="4907898"/>
            <a:ext cx="28800" cy="162101"/>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grpSp>
        <p:nvGrpSpPr>
          <p:cNvPr id="46" name="グループ化 45">
            <a:extLst>
              <a:ext uri="{FF2B5EF4-FFF2-40B4-BE49-F238E27FC236}">
                <a16:creationId xmlns:a16="http://schemas.microsoft.com/office/drawing/2014/main" id="{C92D5B24-193D-477B-A2D3-0D744EAB991C}"/>
              </a:ext>
            </a:extLst>
          </p:cNvPr>
          <p:cNvGrpSpPr/>
          <p:nvPr/>
        </p:nvGrpSpPr>
        <p:grpSpPr>
          <a:xfrm>
            <a:off x="7231610" y="3094139"/>
            <a:ext cx="40871" cy="43200"/>
            <a:chOff x="7231610" y="3160814"/>
            <a:chExt cx="40871" cy="43200"/>
          </a:xfrm>
        </p:grpSpPr>
        <p:cxnSp>
          <p:nvCxnSpPr>
            <p:cNvPr id="19" name="直線コネクタ 18">
              <a:extLst>
                <a:ext uri="{FF2B5EF4-FFF2-40B4-BE49-F238E27FC236}">
                  <a16:creationId xmlns:a16="http://schemas.microsoft.com/office/drawing/2014/main" id="{F580A799-D7C5-4C1C-8BA4-F266BBA526CF}"/>
                </a:ext>
              </a:extLst>
            </p:cNvPr>
            <p:cNvCxnSpPr/>
            <p:nvPr/>
          </p:nvCxnSpPr>
          <p:spPr>
            <a:xfrm flipV="1">
              <a:off x="7231610" y="3182414"/>
              <a:ext cx="4087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F50EE9EC-19CE-4BEB-9890-B3D1DB477B77}"/>
                </a:ext>
              </a:extLst>
            </p:cNvPr>
            <p:cNvSpPr/>
            <p:nvPr/>
          </p:nvSpPr>
          <p:spPr>
            <a:xfrm>
              <a:off x="7237170" y="3160814"/>
              <a:ext cx="25643" cy="432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p>
          </p:txBody>
        </p:sp>
      </p:grpSp>
      <p:grpSp>
        <p:nvGrpSpPr>
          <p:cNvPr id="43" name="グループ化 42">
            <a:extLst>
              <a:ext uri="{FF2B5EF4-FFF2-40B4-BE49-F238E27FC236}">
                <a16:creationId xmlns:a16="http://schemas.microsoft.com/office/drawing/2014/main" id="{E6DE8C7D-27CD-4FC9-8C12-14CAB77FAD0B}"/>
              </a:ext>
            </a:extLst>
          </p:cNvPr>
          <p:cNvGrpSpPr/>
          <p:nvPr/>
        </p:nvGrpSpPr>
        <p:grpSpPr>
          <a:xfrm>
            <a:off x="7272482" y="4507824"/>
            <a:ext cx="128215" cy="28800"/>
            <a:chOff x="7272482" y="4349074"/>
            <a:chExt cx="128215" cy="28800"/>
          </a:xfrm>
        </p:grpSpPr>
        <p:cxnSp>
          <p:nvCxnSpPr>
            <p:cNvPr id="13" name="直線コネクタ 12">
              <a:extLst>
                <a:ext uri="{FF2B5EF4-FFF2-40B4-BE49-F238E27FC236}">
                  <a16:creationId xmlns:a16="http://schemas.microsoft.com/office/drawing/2014/main" id="{529DD824-8007-4CD6-871E-64A04DED1D0B}"/>
                </a:ext>
              </a:extLst>
            </p:cNvPr>
            <p:cNvCxnSpPr/>
            <p:nvPr/>
          </p:nvCxnSpPr>
          <p:spPr>
            <a:xfrm flipV="1">
              <a:off x="7272482" y="4363474"/>
              <a:ext cx="12821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93C1980C-D8B4-48D2-9CA6-EC78142B335E}"/>
                </a:ext>
              </a:extLst>
            </p:cNvPr>
            <p:cNvSpPr/>
            <p:nvPr/>
          </p:nvSpPr>
          <p:spPr>
            <a:xfrm>
              <a:off x="7323767" y="4349074"/>
              <a:ext cx="17095" cy="288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p>
          </p:txBody>
        </p:sp>
      </p:grpSp>
      <p:grpSp>
        <p:nvGrpSpPr>
          <p:cNvPr id="45" name="グループ化 44">
            <a:extLst>
              <a:ext uri="{FF2B5EF4-FFF2-40B4-BE49-F238E27FC236}">
                <a16:creationId xmlns:a16="http://schemas.microsoft.com/office/drawing/2014/main" id="{093E2BDE-D3EC-45AA-A98C-A3856EC5EFF9}"/>
              </a:ext>
            </a:extLst>
          </p:cNvPr>
          <p:cNvGrpSpPr/>
          <p:nvPr/>
        </p:nvGrpSpPr>
        <p:grpSpPr>
          <a:xfrm>
            <a:off x="7270500" y="3557668"/>
            <a:ext cx="38465" cy="36000"/>
            <a:chOff x="7270500" y="3557668"/>
            <a:chExt cx="38465" cy="36000"/>
          </a:xfrm>
        </p:grpSpPr>
        <p:cxnSp>
          <p:nvCxnSpPr>
            <p:cNvPr id="21" name="直線コネクタ 20">
              <a:extLst>
                <a:ext uri="{FF2B5EF4-FFF2-40B4-BE49-F238E27FC236}">
                  <a16:creationId xmlns:a16="http://schemas.microsoft.com/office/drawing/2014/main" id="{01A10A25-7999-4366-AA6C-4F2ABE0186CF}"/>
                </a:ext>
              </a:extLst>
            </p:cNvPr>
            <p:cNvCxnSpPr/>
            <p:nvPr/>
          </p:nvCxnSpPr>
          <p:spPr>
            <a:xfrm flipV="1">
              <a:off x="7270500" y="3575668"/>
              <a:ext cx="3846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id="{65A9AB92-E504-4A92-86DE-195C0F0BF58A}"/>
                </a:ext>
              </a:extLst>
            </p:cNvPr>
            <p:cNvSpPr/>
            <p:nvPr/>
          </p:nvSpPr>
          <p:spPr>
            <a:xfrm>
              <a:off x="7278842" y="3557668"/>
              <a:ext cx="21369" cy="36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p>
          </p:txBody>
        </p:sp>
      </p:grpSp>
      <p:grpSp>
        <p:nvGrpSpPr>
          <p:cNvPr id="42" name="グループ化 41">
            <a:extLst>
              <a:ext uri="{FF2B5EF4-FFF2-40B4-BE49-F238E27FC236}">
                <a16:creationId xmlns:a16="http://schemas.microsoft.com/office/drawing/2014/main" id="{2C870E94-CD29-4C75-91F4-9B7C547A8DD8}"/>
              </a:ext>
            </a:extLst>
          </p:cNvPr>
          <p:cNvGrpSpPr/>
          <p:nvPr/>
        </p:nvGrpSpPr>
        <p:grpSpPr>
          <a:xfrm>
            <a:off x="6458578" y="4042353"/>
            <a:ext cx="1510801" cy="28800"/>
            <a:chOff x="6458578" y="3956628"/>
            <a:chExt cx="1510801" cy="28800"/>
          </a:xfrm>
        </p:grpSpPr>
        <p:cxnSp>
          <p:nvCxnSpPr>
            <p:cNvPr id="12" name="直線コネクタ 11">
              <a:extLst>
                <a:ext uri="{FF2B5EF4-FFF2-40B4-BE49-F238E27FC236}">
                  <a16:creationId xmlns:a16="http://schemas.microsoft.com/office/drawing/2014/main" id="{2E4BF421-36B2-4715-8E14-880CC06E0881}"/>
                </a:ext>
              </a:extLst>
            </p:cNvPr>
            <p:cNvCxnSpPr/>
            <p:nvPr/>
          </p:nvCxnSpPr>
          <p:spPr>
            <a:xfrm flipV="1">
              <a:off x="6458578" y="3971028"/>
              <a:ext cx="151080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正方形/長方形 23">
              <a:extLst>
                <a:ext uri="{FF2B5EF4-FFF2-40B4-BE49-F238E27FC236}">
                  <a16:creationId xmlns:a16="http://schemas.microsoft.com/office/drawing/2014/main" id="{50F51BF1-8208-47A1-899E-D3B14EA9A728}"/>
                </a:ext>
              </a:extLst>
            </p:cNvPr>
            <p:cNvSpPr/>
            <p:nvPr/>
          </p:nvSpPr>
          <p:spPr>
            <a:xfrm>
              <a:off x="7203885" y="3956628"/>
              <a:ext cx="17095" cy="288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p>
          </p:txBody>
        </p:sp>
      </p:grpSp>
      <p:sp>
        <p:nvSpPr>
          <p:cNvPr id="36" name="テキスト ボックス 35">
            <a:extLst>
              <a:ext uri="{FF2B5EF4-FFF2-40B4-BE49-F238E27FC236}">
                <a16:creationId xmlns:a16="http://schemas.microsoft.com/office/drawing/2014/main" id="{5D9CC5A7-BFCB-495B-8801-0A0793DF9D6E}"/>
              </a:ext>
            </a:extLst>
          </p:cNvPr>
          <p:cNvSpPr txBox="1"/>
          <p:nvPr/>
        </p:nvSpPr>
        <p:spPr>
          <a:xfrm>
            <a:off x="5753360" y="5301192"/>
            <a:ext cx="384722"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38" name="テキスト ボックス 37">
            <a:extLst>
              <a:ext uri="{FF2B5EF4-FFF2-40B4-BE49-F238E27FC236}">
                <a16:creationId xmlns:a16="http://schemas.microsoft.com/office/drawing/2014/main" id="{02D2D1A2-CB2C-400E-B3D2-856B231A904B}"/>
              </a:ext>
            </a:extLst>
          </p:cNvPr>
          <p:cNvSpPr txBox="1"/>
          <p:nvPr/>
        </p:nvSpPr>
        <p:spPr>
          <a:xfrm>
            <a:off x="6439626" y="5301192"/>
            <a:ext cx="288542"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-50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39" name="テキスト ボックス 38">
            <a:extLst>
              <a:ext uri="{FF2B5EF4-FFF2-40B4-BE49-F238E27FC236}">
                <a16:creationId xmlns:a16="http://schemas.microsoft.com/office/drawing/2014/main" id="{641250A8-A31E-4D55-A567-3A7ACBFC4426}"/>
              </a:ext>
            </a:extLst>
          </p:cNvPr>
          <p:cNvSpPr txBox="1"/>
          <p:nvPr/>
        </p:nvSpPr>
        <p:spPr>
          <a:xfrm>
            <a:off x="7188271" y="5301192"/>
            <a:ext cx="9618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40" name="テキスト ボックス 39">
            <a:extLst>
              <a:ext uri="{FF2B5EF4-FFF2-40B4-BE49-F238E27FC236}">
                <a16:creationId xmlns:a16="http://schemas.microsoft.com/office/drawing/2014/main" id="{DE77BBEB-F10F-47E3-9235-BFD182620016}"/>
              </a:ext>
            </a:extLst>
          </p:cNvPr>
          <p:cNvSpPr txBox="1"/>
          <p:nvPr/>
        </p:nvSpPr>
        <p:spPr>
          <a:xfrm>
            <a:off x="7787880" y="5301192"/>
            <a:ext cx="19236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50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41" name="テキスト ボックス 40">
            <a:extLst>
              <a:ext uri="{FF2B5EF4-FFF2-40B4-BE49-F238E27FC236}">
                <a16:creationId xmlns:a16="http://schemas.microsoft.com/office/drawing/2014/main" id="{5F5069F1-85AF-4514-8269-E31A89862769}"/>
              </a:ext>
            </a:extLst>
          </p:cNvPr>
          <p:cNvSpPr txBox="1"/>
          <p:nvPr/>
        </p:nvSpPr>
        <p:spPr>
          <a:xfrm>
            <a:off x="8387489" y="5301192"/>
            <a:ext cx="288541"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35" name="角丸四角形 34">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CQ2</a:t>
            </a:r>
          </a:p>
        </p:txBody>
      </p:sp>
    </p:spTree>
    <p:extLst>
      <p:ext uri="{BB962C8B-B14F-4D97-AF65-F5344CB8AC3E}">
        <p14:creationId xmlns:p14="http://schemas.microsoft.com/office/powerpoint/2010/main" val="3960451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5F221AFC-790B-4A41-B10B-C6ADFF50353A}"/>
              </a:ext>
            </a:extLst>
          </p:cNvPr>
          <p:cNvGraphicFramePr>
            <a:graphicFrameLocks noGrp="1"/>
          </p:cNvGraphicFramePr>
          <p:nvPr>
            <p:extLst>
              <p:ext uri="{D42A27DB-BD31-4B8C-83A1-F6EECF244321}">
                <p14:modId xmlns:p14="http://schemas.microsoft.com/office/powerpoint/2010/main" val="3952569462"/>
              </p:ext>
            </p:extLst>
          </p:nvPr>
        </p:nvGraphicFramePr>
        <p:xfrm>
          <a:off x="251520" y="1196752"/>
          <a:ext cx="8640000" cy="4464000"/>
        </p:xfrm>
        <a:graphic>
          <a:graphicData uri="http://schemas.openxmlformats.org/drawingml/2006/table">
            <a:tbl>
              <a:tblPr/>
              <a:tblGrid>
                <a:gridCol w="936000">
                  <a:extLst>
                    <a:ext uri="{9D8B030D-6E8A-4147-A177-3AD203B41FA5}">
                      <a16:colId xmlns:a16="http://schemas.microsoft.com/office/drawing/2014/main" val="20000"/>
                    </a:ext>
                  </a:extLst>
                </a:gridCol>
                <a:gridCol w="360000">
                  <a:extLst>
                    <a:ext uri="{9D8B030D-6E8A-4147-A177-3AD203B41FA5}">
                      <a16:colId xmlns:a16="http://schemas.microsoft.com/office/drawing/2014/main" val="20001"/>
                    </a:ext>
                  </a:extLst>
                </a:gridCol>
                <a:gridCol w="432000">
                  <a:extLst>
                    <a:ext uri="{9D8B030D-6E8A-4147-A177-3AD203B41FA5}">
                      <a16:colId xmlns:a16="http://schemas.microsoft.com/office/drawing/2014/main" val="20002"/>
                    </a:ext>
                  </a:extLst>
                </a:gridCol>
                <a:gridCol w="360000">
                  <a:extLst>
                    <a:ext uri="{9D8B030D-6E8A-4147-A177-3AD203B41FA5}">
                      <a16:colId xmlns:a16="http://schemas.microsoft.com/office/drawing/2014/main" val="20003"/>
                    </a:ext>
                  </a:extLst>
                </a:gridCol>
                <a:gridCol w="432000">
                  <a:extLst>
                    <a:ext uri="{9D8B030D-6E8A-4147-A177-3AD203B41FA5}">
                      <a16:colId xmlns:a16="http://schemas.microsoft.com/office/drawing/2014/main" val="20004"/>
                    </a:ext>
                  </a:extLst>
                </a:gridCol>
                <a:gridCol w="576000">
                  <a:extLst>
                    <a:ext uri="{9D8B030D-6E8A-4147-A177-3AD203B41FA5}">
                      <a16:colId xmlns:a16="http://schemas.microsoft.com/office/drawing/2014/main" val="20005"/>
                    </a:ext>
                  </a:extLst>
                </a:gridCol>
                <a:gridCol w="792000">
                  <a:extLst>
                    <a:ext uri="{9D8B030D-6E8A-4147-A177-3AD203B41FA5}">
                      <a16:colId xmlns:a16="http://schemas.microsoft.com/office/drawing/2014/main" val="20006"/>
                    </a:ext>
                  </a:extLst>
                </a:gridCol>
                <a:gridCol w="4752000">
                  <a:extLst>
                    <a:ext uri="{9D8B030D-6E8A-4147-A177-3AD203B41FA5}">
                      <a16:colId xmlns:a16="http://schemas.microsoft.com/office/drawing/2014/main" val="20007"/>
                    </a:ext>
                  </a:extLst>
                </a:gridCol>
              </a:tblGrid>
              <a:tr h="576000">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尿酸降下薬</a:t>
                      </a:r>
                      <a:endParaRPr lang="en-US" altLang="ja-JP"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投与群</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2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尿酸降下薬</a:t>
                      </a:r>
                      <a:endParaRPr lang="en-US" altLang="ja-JP" sz="12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2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非投与群</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hMerge="1">
                  <a:txBody>
                    <a:bodyPr/>
                    <a:lstStyle/>
                    <a:p>
                      <a:endParaRPr kumimoji="1" lang="ja-JP" altLang="en-US" dirty="0"/>
                    </a:p>
                  </a:txBody>
                  <a:tcPr/>
                </a:tc>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[M-H</a:t>
                      </a:r>
                      <a:r>
                        <a:rPr kumimoji="1" lang="ja-JP" altLang="en-US" sz="800" b="0" i="0" u="none" strike="noStrike" kern="1200" dirty="0" err="1">
                          <a:solidFill>
                            <a:srgbClr val="000000"/>
                          </a:solidFill>
                          <a:effectLst/>
                          <a:latin typeface="HGP創英角ｺﾞｼｯｸUB" panose="020B0900000000000000" pitchFamily="50" charset="-128"/>
                          <a:ea typeface="HGP創英角ｺﾞｼｯｸUB" panose="020B0900000000000000" pitchFamily="50" charset="-128"/>
                          <a:cs typeface="+mn-cs"/>
                        </a:rPr>
                        <a:t>、</a:t>
                      </a:r>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fixed</a:t>
                      </a:r>
                      <a:r>
                        <a:rPr kumimoji="1" lang="ja-JP" altLang="en-US" sz="800" b="0" i="0" u="none" strike="noStrike" kern="1200" dirty="0" err="1">
                          <a:solidFill>
                            <a:srgbClr val="000000"/>
                          </a:solidFill>
                          <a:effectLst/>
                          <a:latin typeface="HGP創英角ｺﾞｼｯｸUB" panose="020B0900000000000000" pitchFamily="50" charset="-128"/>
                          <a:ea typeface="HGP創英角ｺﾞｼｯｸUB" panose="020B0900000000000000" pitchFamily="50" charset="-128"/>
                          <a:cs typeface="+mn-cs"/>
                        </a:rPr>
                        <a:t>、</a:t>
                      </a:r>
                      <a:endPar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95</a:t>
                      </a:r>
                      <a:r>
                        <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％信頼区間</a:t>
                      </a:r>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a:t>
                      </a:r>
                      <a:endPar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16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6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[M-H</a:t>
                      </a:r>
                      <a:r>
                        <a:rPr lang="ja-JP" altLang="en-US"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fixed</a:t>
                      </a:r>
                      <a:r>
                        <a:rPr lang="ja-JP" altLang="en-US"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1008000">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504000">
                <a:tc>
                  <a:txBody>
                    <a:bodyPr/>
                    <a:lstStyle/>
                    <a:p>
                      <a:pPr algn="l" fontAlgn="ct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Saag</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2016</a:t>
                      </a:r>
                      <a:r>
                        <a:rPr lang="en-US" altLang="ja-JP" sz="10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0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64</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22.9</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0.31</a:t>
                      </a:r>
                    </a:p>
                    <a:p>
                      <a:pPr algn="ctr" fontAlgn="ctr"/>
                      <a:r>
                        <a:rPr lang="en-US" altLang="ja-JP"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[0.11, 0.88]</a:t>
                      </a:r>
                      <a:r>
                        <a:rPr lang="ja-JP" altLang="en-US" sz="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rowSpan="6">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04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Sircar</a:t>
                      </a:r>
                      <a:r>
                        <a:rPr lang="en-US" altLang="ja-JP" sz="1000" b="0" i="0" u="none" strike="noStrike" baseline="0" dirty="0">
                          <a:solidFill>
                            <a:srgbClr val="000000"/>
                          </a:solidFill>
                          <a:effectLst/>
                          <a:latin typeface="HGP創英角ｺﾞｼｯｸUB" panose="020B0900000000000000" pitchFamily="50" charset="-128"/>
                          <a:ea typeface="HGP創英角ｺﾞｼｯｸUB" panose="020B0900000000000000" pitchFamily="50" charset="-128"/>
                        </a:rPr>
                        <a:t> 2015</a:t>
                      </a:r>
                      <a:r>
                        <a:rPr lang="en-US" altLang="ja-JP" sz="10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17</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26</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48</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54.0</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0.70</a:t>
                      </a:r>
                    </a:p>
                    <a:p>
                      <a:pPr marL="0" algn="ctr" defTabSz="914400" rtl="0" eaLnBrk="1" fontAlgn="ctr" latinLnBrk="0" hangingPunct="1"/>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[0.44, 1.10]</a:t>
                      </a:r>
                      <a:r>
                        <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04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Siu</a:t>
                      </a:r>
                      <a:r>
                        <a:rPr lang="en-US" altLang="ja-JP" sz="1000" b="0" i="0" u="none" strike="noStrike" baseline="0" dirty="0">
                          <a:solidFill>
                            <a:srgbClr val="000000"/>
                          </a:solidFill>
                          <a:effectLst/>
                          <a:latin typeface="HGP創英角ｺﾞｼｯｸUB" panose="020B0900000000000000" pitchFamily="50" charset="-128"/>
                          <a:ea typeface="HGP創英角ｺﾞｼｯｸUB" panose="020B0900000000000000" pitchFamily="50" charset="-128"/>
                        </a:rPr>
                        <a:t> 2006</a:t>
                      </a:r>
                      <a:r>
                        <a:rPr lang="en-US" altLang="ja-JP" sz="10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3)</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11</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26</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23.1</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0.28</a:t>
                      </a:r>
                    </a:p>
                    <a:p>
                      <a:pPr marL="0" algn="ctr" defTabSz="914400" rtl="0" eaLnBrk="1" fontAlgn="ctr" latinLnBrk="0" hangingPunct="1"/>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[0.09, 0.90]</a:t>
                      </a:r>
                      <a:endPar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4"/>
                  </a:ext>
                </a:extLst>
              </a:tr>
              <a:tr h="504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[95</a:t>
                      </a:r>
                      <a:r>
                        <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％信頼区間</a:t>
                      </a:r>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a:t>
                      </a:r>
                      <a:endPar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134</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106</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0.51</a:t>
                      </a:r>
                    </a:p>
                    <a:p>
                      <a:pPr marL="0" algn="ctr" defTabSz="914400" rtl="0" eaLnBrk="1" fontAlgn="ctr" latinLnBrk="0" hangingPunct="1"/>
                      <a:r>
                        <a:rPr kumimoji="1" lang="en-US" altLang="ja-JP"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[0.35, 0.76]</a:t>
                      </a:r>
                      <a:endParaRPr kumimoji="1" lang="ja-JP" altLang="en-US" sz="8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04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60000">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dirty="0">
                          <a:latin typeface="Meiryo UI" panose="020B0604030504040204" pitchFamily="50" charset="-128"/>
                          <a:ea typeface="Meiryo UI" panose="020B0604030504040204" pitchFamily="50" charset="-128"/>
                        </a:rPr>
                        <a:t> </a:t>
                      </a:r>
                      <a:r>
                        <a:rPr lang="ja-JP" altLang="en-US" sz="1000" dirty="0">
                          <a:latin typeface="HGP創英角ｺﾞｼｯｸUB" panose="020B0900000000000000" pitchFamily="50" charset="-128"/>
                          <a:ea typeface="HGP創英角ｺﾞｼｯｸUB" panose="020B0900000000000000" pitchFamily="50" charset="-128"/>
                        </a:rPr>
                        <a:t>異質性の検定：</a:t>
                      </a:r>
                      <a:r>
                        <a:rPr lang="en-US" altLang="ja-JP" sz="1000" dirty="0">
                          <a:latin typeface="HGP創英角ｺﾞｼｯｸUB" panose="020B0900000000000000" pitchFamily="50" charset="-128"/>
                          <a:ea typeface="HGP創英角ｺﾞｼｯｸUB" panose="020B0900000000000000" pitchFamily="50" charset="-128"/>
                        </a:rPr>
                        <a:t>χ</a:t>
                      </a:r>
                      <a:r>
                        <a:rPr lang="en-US" altLang="ja-JP" sz="1000" baseline="30000" dirty="0">
                          <a:latin typeface="HGP創英角ｺﾞｼｯｸUB" panose="020B0900000000000000" pitchFamily="50" charset="-128"/>
                          <a:ea typeface="HGP創英角ｺﾞｼｯｸUB" panose="020B0900000000000000" pitchFamily="50" charset="-128"/>
                        </a:rPr>
                        <a:t>2</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3.63</a:t>
                      </a:r>
                      <a:r>
                        <a:rPr lang="ja-JP" altLang="en-US" sz="1000" dirty="0" err="1">
                          <a:latin typeface="HGP創英角ｺﾞｼｯｸUB" panose="020B0900000000000000" pitchFamily="50" charset="-128"/>
                          <a:ea typeface="HGP創英角ｺﾞｼｯｸUB" panose="020B0900000000000000" pitchFamily="50" charset="-128"/>
                        </a:rPr>
                        <a:t>、</a:t>
                      </a:r>
                      <a:r>
                        <a:rPr lang="en-US" altLang="ja-JP" sz="1000" dirty="0" err="1">
                          <a:latin typeface="HGP創英角ｺﾞｼｯｸUB" panose="020B0900000000000000" pitchFamily="50" charset="-128"/>
                          <a:ea typeface="HGP創英角ｺﾞｼｯｸUB" panose="020B0900000000000000" pitchFamily="50" charset="-128"/>
                        </a:rPr>
                        <a:t>df</a:t>
                      </a:r>
                      <a:r>
                        <a:rPr lang="en-US" altLang="ja-JP" sz="1000" dirty="0">
                          <a:latin typeface="HGP創英角ｺﾞｼｯｸUB" panose="020B0900000000000000" pitchFamily="50" charset="-128"/>
                          <a:ea typeface="HGP創英角ｺﾞｼｯｸUB" panose="020B0900000000000000" pitchFamily="50" charset="-128"/>
                        </a:rPr>
                        <a:t>=2</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p</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0.16</a:t>
                      </a:r>
                      <a:r>
                        <a:rPr lang="ja-JP" altLang="en-US" sz="1000" dirty="0">
                          <a:latin typeface="HGP創英角ｺﾞｼｯｸUB" panose="020B0900000000000000" pitchFamily="50" charset="-128"/>
                          <a:ea typeface="HGP創英角ｺﾞｼｯｸUB" panose="020B0900000000000000" pitchFamily="50" charset="-128"/>
                        </a:rPr>
                        <a:t>）  </a:t>
                      </a:r>
                      <a:r>
                        <a:rPr lang="en-US" altLang="ja-JP" sz="1000" dirty="0">
                          <a:latin typeface="HGP創英角ｺﾞｼｯｸUB" panose="020B0900000000000000" pitchFamily="50" charset="-128"/>
                          <a:ea typeface="HGP創英角ｺﾞｼｯｸUB" panose="020B0900000000000000" pitchFamily="50" charset="-128"/>
                        </a:rPr>
                        <a:t>I</a:t>
                      </a:r>
                      <a:r>
                        <a:rPr lang="en-US" altLang="ja-JP" sz="1000" baseline="30000" dirty="0">
                          <a:latin typeface="HGP創英角ｺﾞｼｯｸUB" panose="020B0900000000000000" pitchFamily="50" charset="-128"/>
                          <a:ea typeface="HGP創英角ｺﾞｼｯｸUB" panose="020B0900000000000000" pitchFamily="50" charset="-128"/>
                        </a:rPr>
                        <a:t>2</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45</a:t>
                      </a:r>
                      <a:r>
                        <a:rPr lang="ja-JP" altLang="en-US" sz="1000" dirty="0">
                          <a:latin typeface="HGP創英角ｺﾞｼｯｸUB" panose="020B0900000000000000" pitchFamily="50" charset="-128"/>
                          <a:ea typeface="HGP創英角ｺﾞｼｯｸUB" panose="020B0900000000000000" pitchFamily="50" charset="-128"/>
                        </a:rPr>
                        <a:t>％</a:t>
                      </a:r>
                      <a:endParaRPr kumimoji="1" lang="ja-JP" altLang="en-US" sz="10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dirty="0">
                          <a:latin typeface="HGP創英角ｺﾞｼｯｸUB" panose="020B0900000000000000" pitchFamily="50" charset="-128"/>
                          <a:ea typeface="HGP創英角ｺﾞｼｯｸUB" panose="020B0900000000000000" pitchFamily="50" charset="-128"/>
                        </a:rPr>
                        <a:t> 統合効果の検定：</a:t>
                      </a:r>
                      <a:r>
                        <a:rPr lang="en-US" altLang="ja-JP" sz="1000" dirty="0">
                          <a:latin typeface="HGP創英角ｺﾞｼｯｸUB" panose="020B0900000000000000" pitchFamily="50" charset="-128"/>
                          <a:ea typeface="HGP創英角ｺﾞｼｯｸUB" panose="020B0900000000000000" pitchFamily="50" charset="-128"/>
                        </a:rPr>
                        <a:t>z</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3.31</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p</a:t>
                      </a:r>
                      <a:r>
                        <a:rPr lang="ja-JP" altLang="en-US" sz="1000" dirty="0">
                          <a:latin typeface="HGP創英角ｺﾞｼｯｸUB" panose="020B0900000000000000" pitchFamily="50" charset="-128"/>
                          <a:ea typeface="HGP創英角ｺﾞｼｯｸUB" panose="020B0900000000000000" pitchFamily="50" charset="-128"/>
                        </a:rPr>
                        <a:t>＜</a:t>
                      </a:r>
                      <a:r>
                        <a:rPr lang="en-US" altLang="ja-JP" sz="1000" dirty="0">
                          <a:latin typeface="HGP創英角ｺﾞｼｯｸUB" panose="020B0900000000000000" pitchFamily="50" charset="-128"/>
                          <a:ea typeface="HGP創英角ｺﾞｼｯｸUB" panose="020B0900000000000000" pitchFamily="50" charset="-128"/>
                        </a:rPr>
                        <a:t>0.0009</a:t>
                      </a:r>
                      <a:r>
                        <a:rPr lang="ja-JP" altLang="en-US" sz="1000" dirty="0">
                          <a:latin typeface="HGP創英角ｺﾞｼｯｸUB" panose="020B0900000000000000" pitchFamily="50" charset="-128"/>
                          <a:ea typeface="HGP創英角ｺﾞｼｯｸUB" panose="020B0900000000000000" pitchFamily="50" charset="-128"/>
                        </a:rPr>
                        <a:t>）</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7"/>
                  </a:ext>
                </a:extLst>
              </a:tr>
            </a:tbl>
          </a:graphicData>
        </a:graphic>
      </p:graphicFrame>
      <p:sp>
        <p:nvSpPr>
          <p:cNvPr id="4" name="テキスト ボックス 3">
            <a:extLst>
              <a:ext uri="{FF2B5EF4-FFF2-40B4-BE49-F238E27FC236}">
                <a16:creationId xmlns:a16="http://schemas.microsoft.com/office/drawing/2014/main" id="{C8654399-E61F-4957-ACBF-66BDB225EB73}"/>
              </a:ext>
            </a:extLst>
          </p:cNvPr>
          <p:cNvSpPr txBox="1"/>
          <p:nvPr/>
        </p:nvSpPr>
        <p:spPr>
          <a:xfrm>
            <a:off x="4607936" y="5399209"/>
            <a:ext cx="1683153" cy="184666"/>
          </a:xfrm>
          <a:prstGeom prst="rect">
            <a:avLst/>
          </a:prstGeom>
          <a:noFill/>
        </p:spPr>
        <p:txBody>
          <a:bodyPr wrap="none" lIns="0" tIns="0" rIns="0" bIns="0" rtlCol="0">
            <a:spAutoFit/>
          </a:bodyPr>
          <a:lstStyle/>
          <a:p>
            <a:pPr algn="ctr"/>
            <a:r>
              <a:rPr lang="ja-JP" altLang="en-US" sz="1200" dirty="0">
                <a:solidFill>
                  <a:srgbClr val="0033CC"/>
                </a:solidFill>
                <a:latin typeface="HGP創英角ｺﾞｼｯｸUB" panose="020B0900000000000000" pitchFamily="50" charset="-128"/>
                <a:ea typeface="HGP創英角ｺﾞｼｯｸUB" panose="020B0900000000000000" pitchFamily="50" charset="-128"/>
              </a:rPr>
              <a:t>尿酸降下薬投与群</a:t>
            </a:r>
            <a:r>
              <a:rPr lang="ja-JP" altLang="en-US" sz="1200" dirty="0">
                <a:latin typeface="HGP創英角ｺﾞｼｯｸUB" panose="020B0900000000000000" pitchFamily="50" charset="-128"/>
                <a:ea typeface="HGP創英角ｺﾞｼｯｸUB" panose="020B0900000000000000" pitchFamily="50" charset="-128"/>
              </a:rPr>
              <a:t>が優位</a:t>
            </a:r>
          </a:p>
        </p:txBody>
      </p:sp>
      <p:sp>
        <p:nvSpPr>
          <p:cNvPr id="5" name="テキスト ボックス 4">
            <a:extLst>
              <a:ext uri="{FF2B5EF4-FFF2-40B4-BE49-F238E27FC236}">
                <a16:creationId xmlns:a16="http://schemas.microsoft.com/office/drawing/2014/main" id="{89330B36-89E7-4D7A-AC6D-A3E3DBFCE84F}"/>
              </a:ext>
            </a:extLst>
          </p:cNvPr>
          <p:cNvSpPr txBox="1"/>
          <p:nvPr/>
        </p:nvSpPr>
        <p:spPr>
          <a:xfrm>
            <a:off x="6629336" y="5399209"/>
            <a:ext cx="1837041" cy="184666"/>
          </a:xfrm>
          <a:prstGeom prst="rect">
            <a:avLst/>
          </a:prstGeom>
          <a:noFill/>
        </p:spPr>
        <p:txBody>
          <a:bodyPr wrap="none" lIns="0" tIns="0" rIns="0" bIns="0" rtlCol="0">
            <a:spAutoFit/>
          </a:bodyPr>
          <a:lstStyle/>
          <a:p>
            <a:pPr algn="ctr"/>
            <a:r>
              <a:rPr lang="ja-JP" altLang="en-US" sz="1200" dirty="0">
                <a:latin typeface="HGP創英角ｺﾞｼｯｸUB" panose="020B0900000000000000" pitchFamily="50" charset="-128"/>
                <a:ea typeface="HGP創英角ｺﾞｼｯｸUB" panose="020B0900000000000000" pitchFamily="50" charset="-128"/>
              </a:rPr>
              <a:t>尿酸降下薬非投与群が優位</a:t>
            </a:r>
          </a:p>
        </p:txBody>
      </p:sp>
      <p:sp>
        <p:nvSpPr>
          <p:cNvPr id="22" name="正方形/長方形 21">
            <a:extLst>
              <a:ext uri="{FF2B5EF4-FFF2-40B4-BE49-F238E27FC236}">
                <a16:creationId xmlns:a16="http://schemas.microsoft.com/office/drawing/2014/main" id="{B08B03BE-47D1-4A9F-9C02-0000DD87A800}"/>
              </a:ext>
            </a:extLst>
          </p:cNvPr>
          <p:cNvSpPr/>
          <p:nvPr/>
        </p:nvSpPr>
        <p:spPr>
          <a:xfrm>
            <a:off x="5877982" y="5676931"/>
            <a:ext cx="3094415" cy="507831"/>
          </a:xfrm>
          <a:prstGeom prst="rect">
            <a:avLst/>
          </a:prstGeom>
          <a:noFill/>
        </p:spPr>
        <p:txBody>
          <a:bodyPr wrap="none" lIns="90000" rIns="90000" rtlCol="0" anchor="b">
            <a:spAutoFit/>
          </a:bodyPr>
          <a:lstStyle/>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1</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Saag</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K. G. et a</a:t>
            </a:r>
            <a:r>
              <a:rPr lang="ja-JP" altLang="en-US" sz="900" dirty="0" err="1">
                <a:solidFill>
                  <a:prstClr val="black"/>
                </a:solidFill>
                <a:latin typeface="HGP創英角ｺﾞｼｯｸUB" panose="020B0900000000000000" pitchFamily="50" charset="-128"/>
                <a:ea typeface="HGP創英角ｺﾞｼｯｸUB" panose="020B0900000000000000" pitchFamily="50" charset="-128"/>
              </a:rPr>
              <a:t>ｌ</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a:t>
            </a:r>
            <a:r>
              <a:rPr lang="fi-FI" altLang="ja-JP" sz="900" dirty="0">
                <a:solidFill>
                  <a:prstClr val="black"/>
                </a:solidFill>
                <a:latin typeface="HGP創英角ｺﾞｼｯｸUB" panose="020B0900000000000000" pitchFamily="50" charset="-128"/>
                <a:ea typeface="HGP創英角ｺﾞｼｯｸUB" panose="020B0900000000000000" pitchFamily="50" charset="-128"/>
              </a:rPr>
              <a:t>Arthritis Rheumatol 68: 2035, 2016</a:t>
            </a:r>
            <a:endParaRPr lang="en-US" altLang="ja-JP" sz="900" dirty="0">
              <a:solidFill>
                <a:prstClr val="black"/>
              </a:solidFill>
              <a:latin typeface="HGP創英角ｺﾞｼｯｸUB" panose="020B0900000000000000" pitchFamily="50" charset="-128"/>
              <a:ea typeface="HGP創英角ｺﾞｼｯｸUB" panose="020B0900000000000000" pitchFamily="50" charset="-128"/>
            </a:endParaRPr>
          </a:p>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2</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Sircar, D. et al.: Am J Kidney Dis 66: 945, 2015 </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3</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Siu, Y. P., et a</a:t>
            </a:r>
            <a:r>
              <a:rPr lang="ja-JP" altLang="en-US" sz="900" dirty="0" err="1">
                <a:solidFill>
                  <a:prstClr val="black"/>
                </a:solidFill>
                <a:latin typeface="HGP創英角ｺﾞｼｯｸUB" panose="020B0900000000000000" pitchFamily="50" charset="-128"/>
                <a:ea typeface="HGP創英角ｺﾞｼｯｸUB" panose="020B0900000000000000" pitchFamily="50" charset="-128"/>
              </a:rPr>
              <a:t>ｌ</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Am J Kidney Dis 47: 51, 2006</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8" name="タイトル 1">
            <a:extLst>
              <a:ext uri="{FF2B5EF4-FFF2-40B4-BE49-F238E27FC236}">
                <a16:creationId xmlns:a16="http://schemas.microsoft.com/office/drawing/2014/main" id="{06012FA1-5FBD-4A3B-9147-B62000A5004F}"/>
              </a:ext>
            </a:extLst>
          </p:cNvPr>
          <p:cNvSpPr>
            <a:spLocks noGrp="1"/>
          </p:cNvSpPr>
          <p:nvPr>
            <p:ph type="title"/>
          </p:nvPr>
        </p:nvSpPr>
        <p:spPr/>
        <p:txBody>
          <a:bodyPr>
            <a:normAutofit/>
          </a:bodyPr>
          <a:lstStyle/>
          <a:p>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尿酸降下薬による腎イベント発症</a:t>
            </a:r>
            <a:br>
              <a:rPr lang="en-US" altLang="ja-JP" sz="28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に対するメタアナリシス</a:t>
            </a:r>
          </a:p>
        </p:txBody>
      </p:sp>
      <p:sp>
        <p:nvSpPr>
          <p:cNvPr id="29" name="テキスト ボックス 28">
            <a:extLst>
              <a:ext uri="{FF2B5EF4-FFF2-40B4-BE49-F238E27FC236}">
                <a16:creationId xmlns:a16="http://schemas.microsoft.com/office/drawing/2014/main" id="{CA659FCD-CC27-4DB6-9A1F-414F1EE40B6B}"/>
              </a:ext>
            </a:extLst>
          </p:cNvPr>
          <p:cNvSpPr txBox="1"/>
          <p:nvPr/>
        </p:nvSpPr>
        <p:spPr>
          <a:xfrm>
            <a:off x="251520" y="5766355"/>
            <a:ext cx="3888000" cy="830997"/>
          </a:xfrm>
          <a:prstGeom prst="rect">
            <a:avLst/>
          </a:prstGeom>
          <a:solidFill>
            <a:srgbClr val="FFFF99"/>
          </a:solidFill>
          <a:ln w="19050">
            <a:solidFill>
              <a:schemeClr val="accent2">
                <a:lumMod val="75000"/>
              </a:schemeClr>
            </a:solidFill>
          </a:ln>
        </p:spPr>
        <p:txBody>
          <a:bodyPr wrap="square" anchor="ctr">
            <a:spAutoFit/>
          </a:bodyPr>
          <a:lstStyle>
            <a:defPPr>
              <a:defRPr lang="ja-JP"/>
            </a:defPPr>
            <a:lvl1pPr algn="ctr">
              <a:defRPr sz="2000">
                <a:latin typeface="HGP創英角ｺﾞｼｯｸUB" panose="020B0900000000000000" pitchFamily="50" charset="-128"/>
                <a:ea typeface="HGP創英角ｺﾞｼｯｸUB" panose="020B0900000000000000" pitchFamily="50" charset="-128"/>
                <a:cs typeface="Arial Unicode MS" panose="020B0604020202020204" pitchFamily="50" charset="-128"/>
              </a:defRPr>
            </a:lvl1pPr>
          </a:lstStyle>
          <a:p>
            <a:r>
              <a:rPr lang="ja-JP" altLang="en-US" sz="1600" dirty="0"/>
              <a:t>研究間の異質性を中程度に認めるが、</a:t>
            </a:r>
            <a:endParaRPr lang="en-US" altLang="ja-JP" sz="1600" dirty="0"/>
          </a:p>
          <a:p>
            <a:r>
              <a:rPr lang="ja-JP" altLang="en-US" sz="1600" dirty="0"/>
              <a:t>尿酸降下薬投与群は非投与群に比べ、</a:t>
            </a:r>
            <a:endParaRPr lang="en-US" altLang="ja-JP" sz="1600" dirty="0"/>
          </a:p>
          <a:p>
            <a:r>
              <a:rPr lang="ja-JP" altLang="en-US" sz="1600" dirty="0"/>
              <a:t>明らかに腎機能低下を抑制する。</a:t>
            </a:r>
          </a:p>
        </p:txBody>
      </p:sp>
      <p:cxnSp>
        <p:nvCxnSpPr>
          <p:cNvPr id="7" name="直線コネクタ 6">
            <a:extLst>
              <a:ext uri="{FF2B5EF4-FFF2-40B4-BE49-F238E27FC236}">
                <a16:creationId xmlns:a16="http://schemas.microsoft.com/office/drawing/2014/main" id="{8EF3A884-5076-4353-A3A5-375A36340DD2}"/>
              </a:ext>
            </a:extLst>
          </p:cNvPr>
          <p:cNvCxnSpPr/>
          <p:nvPr/>
        </p:nvCxnSpPr>
        <p:spPr>
          <a:xfrm flipV="1">
            <a:off x="4429879" y="5085184"/>
            <a:ext cx="410256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02E3B68A-1844-445A-9A40-E9BBD38A3E47}"/>
              </a:ext>
            </a:extLst>
          </p:cNvPr>
          <p:cNvCxnSpPr/>
          <p:nvPr/>
        </p:nvCxnSpPr>
        <p:spPr>
          <a:xfrm>
            <a:off x="6475948" y="2780928"/>
            <a:ext cx="0" cy="237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98320B73-FA26-4336-9A99-B3F5AA357C80}"/>
              </a:ext>
            </a:extLst>
          </p:cNvPr>
          <p:cNvCxnSpPr/>
          <p:nvPr/>
        </p:nvCxnSpPr>
        <p:spPr>
          <a:xfrm flipH="1">
            <a:off x="4427984" y="5013192"/>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CA361980-FC9C-4EA8-B220-1BE5A6266DDA}"/>
              </a:ext>
            </a:extLst>
          </p:cNvPr>
          <p:cNvCxnSpPr/>
          <p:nvPr/>
        </p:nvCxnSpPr>
        <p:spPr>
          <a:xfrm flipH="1">
            <a:off x="5446446" y="5013192"/>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0BA2616D-C70F-4DED-A1C9-881AADD9DEFC}"/>
              </a:ext>
            </a:extLst>
          </p:cNvPr>
          <p:cNvCxnSpPr/>
          <p:nvPr/>
        </p:nvCxnSpPr>
        <p:spPr>
          <a:xfrm flipH="1">
            <a:off x="7501729" y="5013192"/>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FDA38EBC-07D9-4EBC-9EF2-62A7C3D40033}"/>
              </a:ext>
            </a:extLst>
          </p:cNvPr>
          <p:cNvCxnSpPr/>
          <p:nvPr/>
        </p:nvCxnSpPr>
        <p:spPr>
          <a:xfrm flipH="1">
            <a:off x="8532440" y="5013192"/>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5" name="グループ化 44">
            <a:extLst>
              <a:ext uri="{FF2B5EF4-FFF2-40B4-BE49-F238E27FC236}">
                <a16:creationId xmlns:a16="http://schemas.microsoft.com/office/drawing/2014/main" id="{DFE9FC66-9C7C-4440-B1C5-F78806F0B27A}"/>
              </a:ext>
            </a:extLst>
          </p:cNvPr>
          <p:cNvGrpSpPr/>
          <p:nvPr/>
        </p:nvGrpSpPr>
        <p:grpSpPr>
          <a:xfrm>
            <a:off x="5493036" y="3012244"/>
            <a:ext cx="926586" cy="57804"/>
            <a:chOff x="5493036" y="2931282"/>
            <a:chExt cx="926586" cy="57804"/>
          </a:xfrm>
        </p:grpSpPr>
        <p:cxnSp>
          <p:nvCxnSpPr>
            <p:cNvPr id="13" name="直線コネクタ 12">
              <a:extLst>
                <a:ext uri="{FF2B5EF4-FFF2-40B4-BE49-F238E27FC236}">
                  <a16:creationId xmlns:a16="http://schemas.microsoft.com/office/drawing/2014/main" id="{83D17478-66B2-4799-9D3F-61903C221875}"/>
                </a:ext>
              </a:extLst>
            </p:cNvPr>
            <p:cNvCxnSpPr/>
            <p:nvPr/>
          </p:nvCxnSpPr>
          <p:spPr>
            <a:xfrm flipV="1">
              <a:off x="5493036" y="2960184"/>
              <a:ext cx="92658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D4B669C7-E53D-4C94-AE16-8B363CC17563}"/>
                </a:ext>
              </a:extLst>
            </p:cNvPr>
            <p:cNvSpPr/>
            <p:nvPr/>
          </p:nvSpPr>
          <p:spPr>
            <a:xfrm>
              <a:off x="5929328" y="2931282"/>
              <a:ext cx="45872" cy="5780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grpSp>
      <p:grpSp>
        <p:nvGrpSpPr>
          <p:cNvPr id="25" name="グループ化 24">
            <a:extLst>
              <a:ext uri="{FF2B5EF4-FFF2-40B4-BE49-F238E27FC236}">
                <a16:creationId xmlns:a16="http://schemas.microsoft.com/office/drawing/2014/main" id="{91F7E89C-A508-4CA7-80D5-AD3AADB30408}"/>
              </a:ext>
            </a:extLst>
          </p:cNvPr>
          <p:cNvGrpSpPr/>
          <p:nvPr/>
        </p:nvGrpSpPr>
        <p:grpSpPr>
          <a:xfrm>
            <a:off x="6105866" y="3486182"/>
            <a:ext cx="411113" cy="102328"/>
            <a:chOff x="6105866" y="3376645"/>
            <a:chExt cx="411113" cy="102328"/>
          </a:xfrm>
        </p:grpSpPr>
        <p:cxnSp>
          <p:nvCxnSpPr>
            <p:cNvPr id="14" name="直線コネクタ 13">
              <a:extLst>
                <a:ext uri="{FF2B5EF4-FFF2-40B4-BE49-F238E27FC236}">
                  <a16:creationId xmlns:a16="http://schemas.microsoft.com/office/drawing/2014/main" id="{C382FE55-8F90-4468-87C6-93CE26EA87CE}"/>
                </a:ext>
              </a:extLst>
            </p:cNvPr>
            <p:cNvCxnSpPr/>
            <p:nvPr/>
          </p:nvCxnSpPr>
          <p:spPr>
            <a:xfrm flipV="1">
              <a:off x="6105866" y="3427809"/>
              <a:ext cx="4111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EC7EBB6E-50BC-40F1-8C86-91D8B3F2D750}"/>
                </a:ext>
              </a:extLst>
            </p:cNvPr>
            <p:cNvSpPr/>
            <p:nvPr/>
          </p:nvSpPr>
          <p:spPr>
            <a:xfrm>
              <a:off x="6269011" y="3376645"/>
              <a:ext cx="86651" cy="10232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grpSp>
      <p:sp>
        <p:nvSpPr>
          <p:cNvPr id="17" name="ひし形 16">
            <a:extLst>
              <a:ext uri="{FF2B5EF4-FFF2-40B4-BE49-F238E27FC236}">
                <a16:creationId xmlns:a16="http://schemas.microsoft.com/office/drawing/2014/main" id="{5589906C-1185-49D2-879F-56EF197AE50E}"/>
              </a:ext>
            </a:extLst>
          </p:cNvPr>
          <p:cNvSpPr/>
          <p:nvPr/>
        </p:nvSpPr>
        <p:spPr>
          <a:xfrm>
            <a:off x="5992722" y="4467670"/>
            <a:ext cx="362941" cy="152703"/>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cxnSp>
        <p:nvCxnSpPr>
          <p:cNvPr id="20" name="直線コネクタ 19">
            <a:extLst>
              <a:ext uri="{FF2B5EF4-FFF2-40B4-BE49-F238E27FC236}">
                <a16:creationId xmlns:a16="http://schemas.microsoft.com/office/drawing/2014/main" id="{0ADFA5B0-15AE-4FD7-8D02-AD328704F6E3}"/>
              </a:ext>
            </a:extLst>
          </p:cNvPr>
          <p:cNvCxnSpPr/>
          <p:nvPr/>
        </p:nvCxnSpPr>
        <p:spPr>
          <a:xfrm flipV="1">
            <a:off x="5395419" y="4046267"/>
            <a:ext cx="103410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正方形/長方形 20">
            <a:extLst>
              <a:ext uri="{FF2B5EF4-FFF2-40B4-BE49-F238E27FC236}">
                <a16:creationId xmlns:a16="http://schemas.microsoft.com/office/drawing/2014/main" id="{7AD3EFE8-1CD3-41D8-98DE-57BD4FC91709}"/>
              </a:ext>
            </a:extLst>
          </p:cNvPr>
          <p:cNvSpPr/>
          <p:nvPr/>
        </p:nvSpPr>
        <p:spPr>
          <a:xfrm>
            <a:off x="5892390" y="4017365"/>
            <a:ext cx="45872" cy="5780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sp>
        <p:nvSpPr>
          <p:cNvPr id="31" name="テキスト ボックス 30">
            <a:extLst>
              <a:ext uri="{FF2B5EF4-FFF2-40B4-BE49-F238E27FC236}">
                <a16:creationId xmlns:a16="http://schemas.microsoft.com/office/drawing/2014/main" id="{FE3588EF-0500-434E-B16F-1B47BF2A5513}"/>
              </a:ext>
            </a:extLst>
          </p:cNvPr>
          <p:cNvSpPr txBox="1"/>
          <p:nvPr/>
        </p:nvSpPr>
        <p:spPr>
          <a:xfrm>
            <a:off x="4266479" y="5157192"/>
            <a:ext cx="32380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0.01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33" name="テキスト ボックス 32">
            <a:extLst>
              <a:ext uri="{FF2B5EF4-FFF2-40B4-BE49-F238E27FC236}">
                <a16:creationId xmlns:a16="http://schemas.microsoft.com/office/drawing/2014/main" id="{7667D681-0986-4F54-86AF-285025AB164D}"/>
              </a:ext>
            </a:extLst>
          </p:cNvPr>
          <p:cNvSpPr txBox="1"/>
          <p:nvPr/>
        </p:nvSpPr>
        <p:spPr>
          <a:xfrm>
            <a:off x="5333060" y="5157192"/>
            <a:ext cx="22762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34" name="テキスト ボックス 33">
            <a:extLst>
              <a:ext uri="{FF2B5EF4-FFF2-40B4-BE49-F238E27FC236}">
                <a16:creationId xmlns:a16="http://schemas.microsoft.com/office/drawing/2014/main" id="{1A34ADDA-67E6-4EC5-BB4C-A686AF535EDE}"/>
              </a:ext>
            </a:extLst>
          </p:cNvPr>
          <p:cNvSpPr txBox="1"/>
          <p:nvPr/>
        </p:nvSpPr>
        <p:spPr>
          <a:xfrm>
            <a:off x="6418562" y="5157192"/>
            <a:ext cx="9618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35" name="テキスト ボックス 34">
            <a:extLst>
              <a:ext uri="{FF2B5EF4-FFF2-40B4-BE49-F238E27FC236}">
                <a16:creationId xmlns:a16="http://schemas.microsoft.com/office/drawing/2014/main" id="{9C575C11-1A49-4DA0-9C41-010A0DC24490}"/>
              </a:ext>
            </a:extLst>
          </p:cNvPr>
          <p:cNvSpPr txBox="1"/>
          <p:nvPr/>
        </p:nvSpPr>
        <p:spPr>
          <a:xfrm>
            <a:off x="7404170" y="5157192"/>
            <a:ext cx="19236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36" name="テキスト ボックス 35">
            <a:extLst>
              <a:ext uri="{FF2B5EF4-FFF2-40B4-BE49-F238E27FC236}">
                <a16:creationId xmlns:a16="http://schemas.microsoft.com/office/drawing/2014/main" id="{F6691C6E-ABD2-4781-B886-0B05AF57F056}"/>
              </a:ext>
            </a:extLst>
          </p:cNvPr>
          <p:cNvSpPr txBox="1"/>
          <p:nvPr/>
        </p:nvSpPr>
        <p:spPr>
          <a:xfrm>
            <a:off x="8386295" y="5157192"/>
            <a:ext cx="288542"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32" name="角丸四角形 31">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CQ2</a:t>
            </a:r>
          </a:p>
        </p:txBody>
      </p:sp>
    </p:spTree>
    <p:extLst>
      <p:ext uri="{BB962C8B-B14F-4D97-AF65-F5344CB8AC3E}">
        <p14:creationId xmlns:p14="http://schemas.microsoft.com/office/powerpoint/2010/main" val="2209683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944651-DFF4-4E1D-8546-91E6FBD2D36F}"/>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CQ2</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とその推奨文</a:t>
            </a:r>
            <a:endParaRPr kumimoji="1" lang="ja-JP" altLang="en-US" dirty="0"/>
          </a:p>
        </p:txBody>
      </p:sp>
      <p:sp>
        <p:nvSpPr>
          <p:cNvPr id="5" name="テキスト ボックス 4">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16, 2018</a:t>
            </a:r>
          </a:p>
        </p:txBody>
      </p:sp>
      <p:graphicFrame>
        <p:nvGraphicFramePr>
          <p:cNvPr id="6" name="表 5"/>
          <p:cNvGraphicFramePr>
            <a:graphicFrameLocks noGrp="1"/>
          </p:cNvGraphicFramePr>
          <p:nvPr>
            <p:extLst>
              <p:ext uri="{D42A27DB-BD31-4B8C-83A1-F6EECF244321}">
                <p14:modId xmlns:p14="http://schemas.microsoft.com/office/powerpoint/2010/main" val="1589510615"/>
              </p:ext>
            </p:extLst>
          </p:nvPr>
        </p:nvGraphicFramePr>
        <p:xfrm>
          <a:off x="251520" y="1196752"/>
          <a:ext cx="8640000" cy="3384000"/>
        </p:xfrm>
        <a:graphic>
          <a:graphicData uri="http://schemas.openxmlformats.org/drawingml/2006/table">
            <a:tbl>
              <a:tblPr firstRow="1" bandRow="1">
                <a:tableStyleId>{5C22544A-7EE6-4342-B048-85BDC9FD1C3A}</a:tableStyleId>
              </a:tblPr>
              <a:tblGrid>
                <a:gridCol w="93610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gridCol w="1729195">
                  <a:extLst>
                    <a:ext uri="{9D8B030D-6E8A-4147-A177-3AD203B41FA5}">
                      <a16:colId xmlns:a16="http://schemas.microsoft.com/office/drawing/2014/main" val="20002"/>
                    </a:ext>
                  </a:extLst>
                </a:gridCol>
                <a:gridCol w="1438197">
                  <a:extLst>
                    <a:ext uri="{9D8B030D-6E8A-4147-A177-3AD203B41FA5}">
                      <a16:colId xmlns:a16="http://schemas.microsoft.com/office/drawing/2014/main" val="20003"/>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CQ2</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腎障害を有する高尿酸血症の患者に対して、</a:t>
                      </a:r>
                    </a:p>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尿酸降下薬は非投薬に比して推奨できるか？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92000">
                <a:tc gridSpan="2">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440000">
                <a:tc gridSpan="2">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腎障害を有する高尿酸血症の患者に対して、</a:t>
                      </a:r>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腎機能低下を抑制する目的に尿酸降下薬を用いることを条件つきで推奨する</a:t>
                      </a: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「実施する」ことを条件つきで推奨する。</a:t>
                      </a:r>
                      <a:endParaRPr lang="en-GB" altLang="ja-JP"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2200" b="0" dirty="0">
                          <a:solidFill>
                            <a:srgbClr val="0033CC"/>
                          </a:solidFill>
                          <a:latin typeface="HGP創英角ｺﾞｼｯｸUB" panose="020B0900000000000000" pitchFamily="50" charset="-128"/>
                          <a:ea typeface="HGP創英角ｺﾞｼｯｸUB" panose="020B0900000000000000" pitchFamily="50" charset="-128"/>
                        </a:rPr>
                        <a:t>B</a:t>
                      </a:r>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（中）</a:t>
                      </a:r>
                      <a:endParaRPr lang="en-GB"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8" name="角丸四角形 7">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CQ2</a:t>
            </a:r>
          </a:p>
        </p:txBody>
      </p:sp>
    </p:spTree>
    <p:extLst>
      <p:ext uri="{BB962C8B-B14F-4D97-AF65-F5344CB8AC3E}">
        <p14:creationId xmlns:p14="http://schemas.microsoft.com/office/powerpoint/2010/main" val="555383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746B2C-04DF-4908-AB3C-8BD0068849C5}"/>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CQ3</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a:t>
            </a:r>
            <a:r>
              <a:rPr lang="en-US" altLang="ja-JP" b="0" dirty="0">
                <a:solidFill>
                  <a:srgbClr val="0033CC"/>
                </a:solidFill>
                <a:latin typeface="HGP創英角ｺﾞｼｯｸUB" panose="020B0900000000000000" pitchFamily="50" charset="-128"/>
                <a:ea typeface="HGP創英角ｺﾞｼｯｸUB" panose="020B0900000000000000" pitchFamily="50" charset="-128"/>
              </a:rPr>
              <a:t>PICO</a:t>
            </a:r>
            <a:endParaRPr kumimoji="1" lang="ja-JP" altLang="en-US" dirty="0"/>
          </a:p>
        </p:txBody>
      </p:sp>
      <p:graphicFrame>
        <p:nvGraphicFramePr>
          <p:cNvPr id="3" name="表 2">
            <a:extLst>
              <a:ext uri="{FF2B5EF4-FFF2-40B4-BE49-F238E27FC236}">
                <a16:creationId xmlns:a16="http://schemas.microsoft.com/office/drawing/2014/main" id="{8E4FB14B-DC93-4930-9E1D-D03862255B36}"/>
              </a:ext>
            </a:extLst>
          </p:cNvPr>
          <p:cNvGraphicFramePr>
            <a:graphicFrameLocks noGrp="1"/>
          </p:cNvGraphicFramePr>
          <p:nvPr>
            <p:extLst>
              <p:ext uri="{D42A27DB-BD31-4B8C-83A1-F6EECF244321}">
                <p14:modId xmlns:p14="http://schemas.microsoft.com/office/powerpoint/2010/main" val="66445125"/>
              </p:ext>
            </p:extLst>
          </p:nvPr>
        </p:nvGraphicFramePr>
        <p:xfrm>
          <a:off x="252000" y="1196753"/>
          <a:ext cx="8640001" cy="3888000"/>
        </p:xfrm>
        <a:graphic>
          <a:graphicData uri="http://schemas.openxmlformats.org/drawingml/2006/table">
            <a:tbl>
              <a:tblPr firstRow="1" bandRow="1">
                <a:tableStyleId>{5C22544A-7EE6-4342-B048-85BDC9FD1C3A}</a:tableStyleId>
              </a:tblPr>
              <a:tblGrid>
                <a:gridCol w="935624">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6480241">
                  <a:extLst>
                    <a:ext uri="{9D8B030D-6E8A-4147-A177-3AD203B41FA5}">
                      <a16:colId xmlns:a16="http://schemas.microsoft.com/office/drawing/2014/main" val="20002"/>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a:t>
                      </a:r>
                      <a:r>
                        <a:rPr lang="en-US" altLang="ja-JP" sz="2200" b="0" dirty="0">
                          <a:solidFill>
                            <a:schemeClr val="bg1"/>
                          </a:solidFill>
                          <a:latin typeface="HGP創英角ｺﾞｼｯｸUB" panose="020B0900000000000000" pitchFamily="50" charset="-128"/>
                          <a:ea typeface="HGP創英角ｺﾞｼｯｸUB" panose="020B0900000000000000" pitchFamily="50" charset="-128"/>
                        </a:rPr>
                        <a:t>3</a:t>
                      </a:r>
                      <a:endParaRPr lang="en-US" sz="22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高尿酸血症合併高血圧患者に対して、</a:t>
                      </a:r>
                    </a:p>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尿酸降下薬は非投薬に比して推奨できるか？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792000">
                <a:tc gridSpan="2">
                  <a:txBody>
                    <a:bodyPr/>
                    <a:lstStyle/>
                    <a:p>
                      <a:pPr algn="ctr"/>
                      <a: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　</a:t>
                      </a:r>
                      <a:r>
                        <a:rPr lang="zh-TW" altLang="en-US" sz="2200" b="0" dirty="0">
                          <a:solidFill>
                            <a:srgbClr val="C00000"/>
                          </a:solidFill>
                          <a:latin typeface="HGP創英角ｺﾞｼｯｸUB" panose="020B0900000000000000" pitchFamily="50" charset="-128"/>
                          <a:ea typeface="HGP創英角ｺﾞｼｯｸUB" panose="020B0900000000000000" pitchFamily="50" charset="-128"/>
                        </a:rPr>
                        <a:t>高尿酸血症合併高血圧患者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9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尿酸降下薬</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対照</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15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a:t>
                      </a:r>
                      <a:r>
                        <a:rPr lang="ja-JP" altLang="en-US" sz="2200" b="0" kern="100" baseline="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心血管イベント発生抑制（益）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心血管死亡の抑制（益）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有害事象の増加（害）</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52, 2018</a:t>
            </a:r>
          </a:p>
        </p:txBody>
      </p:sp>
      <p:sp>
        <p:nvSpPr>
          <p:cNvPr id="6" name="角丸四角形 5">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CQ3</a:t>
            </a:r>
          </a:p>
        </p:txBody>
      </p:sp>
    </p:spTree>
    <p:extLst>
      <p:ext uri="{BB962C8B-B14F-4D97-AF65-F5344CB8AC3E}">
        <p14:creationId xmlns:p14="http://schemas.microsoft.com/office/powerpoint/2010/main" val="3200406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FD6D67-BC20-45B3-AFAF-BB5FFB878CA0}"/>
              </a:ext>
            </a:extLst>
          </p:cNvPr>
          <p:cNvSpPr>
            <a:spLocks noGrp="1"/>
          </p:cNvSpPr>
          <p:nvPr>
            <p:ph type="title"/>
          </p:nvPr>
        </p:nvSpPr>
        <p:spPr/>
        <p:txBody>
          <a:bodyPr>
            <a:noAutofit/>
          </a:bodyPr>
          <a:lstStyle/>
          <a:p>
            <a:r>
              <a:rPr lang="zh-TW" altLang="en-US" sz="2400" b="0" dirty="0">
                <a:solidFill>
                  <a:srgbClr val="0033CC"/>
                </a:solidFill>
                <a:latin typeface="HGP創英角ｺﾞｼｯｸUB" panose="020B0900000000000000" pitchFamily="50" charset="-128"/>
                <a:ea typeface="HGP創英角ｺﾞｼｯｸUB" panose="020B0900000000000000" pitchFamily="50" charset="-128"/>
              </a:rPr>
              <a:t>高血圧性腎硬化症</a:t>
            </a:r>
            <a:r>
              <a:rPr lang="ja-JP" altLang="en-US" sz="2400" b="0" dirty="0">
                <a:solidFill>
                  <a:srgbClr val="0033CC"/>
                </a:solidFill>
                <a:latin typeface="HGP創英角ｺﾞｼｯｸUB" panose="020B0900000000000000" pitchFamily="50" charset="-128"/>
                <a:ea typeface="HGP創英角ｺﾞｼｯｸUB" panose="020B0900000000000000" pitchFamily="50" charset="-128"/>
              </a:rPr>
              <a:t>患者における</a:t>
            </a:r>
            <a:br>
              <a:rPr lang="en-US" altLang="ja-JP" sz="24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2400" b="0" dirty="0">
                <a:solidFill>
                  <a:srgbClr val="0033CC"/>
                </a:solidFill>
                <a:latin typeface="HGP創英角ｺﾞｼｯｸUB" panose="020B0900000000000000" pitchFamily="50" charset="-128"/>
                <a:ea typeface="HGP創英角ｺﾞｼｯｸUB" panose="020B0900000000000000" pitchFamily="50" charset="-128"/>
              </a:rPr>
              <a:t>アロプリノールによる心血管イベント発症・全死亡の抑制</a:t>
            </a:r>
            <a:endParaRPr lang="ja-JP" altLang="en-US" sz="2400" b="0" dirty="0"/>
          </a:p>
        </p:txBody>
      </p:sp>
      <p:sp>
        <p:nvSpPr>
          <p:cNvPr id="4" name="テキスト ボックス 3">
            <a:extLst>
              <a:ext uri="{FF2B5EF4-FFF2-40B4-BE49-F238E27FC236}">
                <a16:creationId xmlns:a16="http://schemas.microsoft.com/office/drawing/2014/main" id="{E2FF578E-8331-46EC-AC97-3BBC157F5238}"/>
              </a:ext>
            </a:extLst>
          </p:cNvPr>
          <p:cNvSpPr txBox="1"/>
          <p:nvPr/>
        </p:nvSpPr>
        <p:spPr>
          <a:xfrm>
            <a:off x="3227645" y="2526384"/>
            <a:ext cx="2121093" cy="461665"/>
          </a:xfrm>
          <a:prstGeom prst="rect">
            <a:avLst/>
          </a:prstGeom>
          <a:noFill/>
          <a:ln>
            <a:noFill/>
          </a:ln>
        </p:spPr>
        <p:txBody>
          <a:bodyPr wrap="none" rtlCol="0">
            <a:spAutoFit/>
          </a:bodyPr>
          <a:lstStyle/>
          <a:p>
            <a:pPr fontAlgn="base">
              <a:spcBef>
                <a:spcPct val="0"/>
              </a:spcBef>
              <a:spcAft>
                <a:spcPct val="0"/>
              </a:spcAft>
            </a:pPr>
            <a:r>
              <a:rPr lang="en-US" altLang="ja-JP" sz="1200" dirty="0">
                <a:latin typeface="HGP創英角ｺﾞｼｯｸUB"/>
                <a:ea typeface="HGP創英角ｺﾞｼｯｸUB"/>
                <a:cs typeface="Meiryo UI" panose="020B0604030504040204" pitchFamily="50" charset="-128"/>
              </a:rPr>
              <a:t>χ</a:t>
            </a:r>
            <a:r>
              <a:rPr lang="en-US" altLang="ja-JP" sz="1200" baseline="30000" dirty="0">
                <a:latin typeface="HGP創英角ｺﾞｼｯｸUB"/>
                <a:ea typeface="HGP創英角ｺﾞｼｯｸUB"/>
                <a:cs typeface="Meiryo UI" panose="020B0604030504040204" pitchFamily="50" charset="-128"/>
              </a:rPr>
              <a:t>2</a:t>
            </a:r>
            <a:r>
              <a:rPr lang="ja-JP" altLang="en-US" sz="1200" dirty="0">
                <a:latin typeface="HGP創英角ｺﾞｼｯｸUB"/>
                <a:ea typeface="HGP創英角ｺﾞｼｯｸUB"/>
                <a:cs typeface="Meiryo UI" panose="020B0604030504040204" pitchFamily="50" charset="-128"/>
              </a:rPr>
              <a:t>＝</a:t>
            </a:r>
            <a:r>
              <a:rPr lang="en-US" altLang="ja-JP" sz="1200" dirty="0">
                <a:latin typeface="HGP創英角ｺﾞｼｯｸUB"/>
                <a:ea typeface="HGP創英角ｺﾞｼｯｸUB"/>
                <a:cs typeface="Meiryo UI" panose="020B0604030504040204" pitchFamily="50" charset="-128"/>
              </a:rPr>
              <a:t>2.2958</a:t>
            </a:r>
          </a:p>
          <a:p>
            <a:pPr fontAlgn="base">
              <a:spcBef>
                <a:spcPct val="0"/>
              </a:spcBef>
              <a:spcAft>
                <a:spcPct val="0"/>
              </a:spcAft>
            </a:pPr>
            <a:r>
              <a:rPr lang="en-US" altLang="ja-JP" sz="1200" dirty="0">
                <a:latin typeface="HGP創英角ｺﾞｼｯｸUB"/>
                <a:ea typeface="HGP創英角ｺﾞｼｯｸUB"/>
                <a:cs typeface="Meiryo UI" panose="020B0604030504040204" pitchFamily="50" charset="-128"/>
              </a:rPr>
              <a:t>p</a:t>
            </a:r>
            <a:r>
              <a:rPr lang="ja-JP" altLang="en-US" sz="1200" dirty="0">
                <a:latin typeface="HGP創英角ｺﾞｼｯｸUB"/>
                <a:ea typeface="HGP創英角ｺﾞｼｯｸUB"/>
                <a:cs typeface="Meiryo UI" panose="020B0604030504040204" pitchFamily="50" charset="-128"/>
              </a:rPr>
              <a:t>＝</a:t>
            </a:r>
            <a:r>
              <a:rPr lang="en-US" altLang="ja-JP" sz="1200" dirty="0">
                <a:latin typeface="HGP創英角ｺﾞｼｯｸUB"/>
                <a:ea typeface="HGP創英角ｺﾞｼｯｸUB"/>
                <a:cs typeface="Meiryo UI" panose="020B0604030504040204" pitchFamily="50" charset="-128"/>
              </a:rPr>
              <a:t>0.1297 </a:t>
            </a:r>
            <a:r>
              <a:rPr lang="ja-JP" altLang="en-US" sz="1200" dirty="0">
                <a:latin typeface="HGP創英角ｺﾞｼｯｸUB"/>
                <a:ea typeface="HGP創英角ｺﾞｼｯｸUB"/>
                <a:cs typeface="Meiryo UI" panose="020B0604030504040204" pitchFamily="50" charset="-128"/>
              </a:rPr>
              <a:t>（</a:t>
            </a:r>
            <a:r>
              <a:rPr lang="en-US" altLang="ja-JP" sz="1200" dirty="0">
                <a:latin typeface="HGP創英角ｺﾞｼｯｸUB"/>
                <a:ea typeface="HGP創英角ｺﾞｼｯｸUB"/>
                <a:cs typeface="Meiryo UI" panose="020B0604030504040204" pitchFamily="50" charset="-128"/>
              </a:rPr>
              <a:t>Log-Rank</a:t>
            </a:r>
            <a:r>
              <a:rPr lang="ja-JP" altLang="en-US" sz="1200" dirty="0">
                <a:latin typeface="HGP創英角ｺﾞｼｯｸUB"/>
                <a:ea typeface="HGP創英角ｺﾞｼｯｸUB"/>
                <a:cs typeface="Meiryo UI" panose="020B0604030504040204" pitchFamily="50" charset="-128"/>
              </a:rPr>
              <a:t>検定）</a:t>
            </a:r>
          </a:p>
        </p:txBody>
      </p:sp>
      <p:sp>
        <p:nvSpPr>
          <p:cNvPr id="5" name="テキスト ボックス 4">
            <a:extLst>
              <a:ext uri="{FF2B5EF4-FFF2-40B4-BE49-F238E27FC236}">
                <a16:creationId xmlns:a16="http://schemas.microsoft.com/office/drawing/2014/main" id="{E46E8177-537E-4DEC-A3B2-3F1FA71C0584}"/>
              </a:ext>
            </a:extLst>
          </p:cNvPr>
          <p:cNvSpPr txBox="1"/>
          <p:nvPr/>
        </p:nvSpPr>
        <p:spPr>
          <a:xfrm>
            <a:off x="266908" y="2084188"/>
            <a:ext cx="400110" cy="1432443"/>
          </a:xfrm>
          <a:prstGeom prst="rect">
            <a:avLst/>
          </a:prstGeom>
          <a:noFill/>
          <a:ln>
            <a:noFill/>
          </a:ln>
        </p:spPr>
        <p:txBody>
          <a:bodyPr vert="eaVert" wrap="none" rtlCol="0" anchor="ctr">
            <a:spAutoFit/>
          </a:bodyPr>
          <a:lstStyle/>
          <a:p>
            <a:pPr algn="ctr" fontAlgn="base">
              <a:spcBef>
                <a:spcPct val="0"/>
              </a:spcBef>
              <a:spcAft>
                <a:spcPct val="0"/>
              </a:spcAft>
            </a:pPr>
            <a:r>
              <a:rPr lang="ja-JP" altLang="en-US" sz="1400" dirty="0">
                <a:latin typeface="HGP創英角ｺﾞｼｯｸUB"/>
                <a:ea typeface="HGP創英角ｺﾞｼｯｸUB"/>
                <a:cs typeface="Meiryo UI" panose="020B0604030504040204" pitchFamily="50" charset="-128"/>
              </a:rPr>
              <a:t>無イベント生存率</a:t>
            </a:r>
          </a:p>
        </p:txBody>
      </p:sp>
      <p:sp>
        <p:nvSpPr>
          <p:cNvPr id="6" name="テキスト ボックス 5">
            <a:extLst>
              <a:ext uri="{FF2B5EF4-FFF2-40B4-BE49-F238E27FC236}">
                <a16:creationId xmlns:a16="http://schemas.microsoft.com/office/drawing/2014/main" id="{9B581665-D456-4FA4-B8BE-5C08575ACEF2}"/>
              </a:ext>
            </a:extLst>
          </p:cNvPr>
          <p:cNvSpPr txBox="1"/>
          <p:nvPr/>
        </p:nvSpPr>
        <p:spPr>
          <a:xfrm>
            <a:off x="642525" y="1685508"/>
            <a:ext cx="266099" cy="215444"/>
          </a:xfrm>
          <a:prstGeom prst="rect">
            <a:avLst/>
          </a:prstGeom>
          <a:noFill/>
          <a:ln>
            <a:noFill/>
          </a:ln>
        </p:spPr>
        <p:txBody>
          <a:bodyPr wrap="none" lIns="0" tIns="0" rIns="0" bIns="0"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1.0</a:t>
            </a:r>
            <a:endParaRPr lang="ja-JP" altLang="en-US" sz="1400" dirty="0">
              <a:latin typeface="HGP創英角ｺﾞｼｯｸUB"/>
              <a:ea typeface="HGP創英角ｺﾞｼｯｸUB"/>
              <a:cs typeface="Meiryo UI" panose="020B0604030504040204" pitchFamily="50" charset="-128"/>
            </a:endParaRPr>
          </a:p>
        </p:txBody>
      </p:sp>
      <p:sp>
        <p:nvSpPr>
          <p:cNvPr id="7" name="テキスト ボックス 6">
            <a:extLst>
              <a:ext uri="{FF2B5EF4-FFF2-40B4-BE49-F238E27FC236}">
                <a16:creationId xmlns:a16="http://schemas.microsoft.com/office/drawing/2014/main" id="{E7B2DE61-7A3A-4EB5-B59C-92646A4FCC3E}"/>
              </a:ext>
            </a:extLst>
          </p:cNvPr>
          <p:cNvSpPr txBox="1"/>
          <p:nvPr/>
        </p:nvSpPr>
        <p:spPr>
          <a:xfrm>
            <a:off x="642525" y="2044185"/>
            <a:ext cx="266099" cy="215444"/>
          </a:xfrm>
          <a:prstGeom prst="rect">
            <a:avLst/>
          </a:prstGeom>
          <a:noFill/>
          <a:ln>
            <a:noFill/>
          </a:ln>
        </p:spPr>
        <p:txBody>
          <a:bodyPr wrap="none" lIns="0" tIns="0" rIns="0" bIns="0"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0.8</a:t>
            </a:r>
            <a:endParaRPr lang="ja-JP" altLang="en-US" sz="1400" dirty="0">
              <a:latin typeface="HGP創英角ｺﾞｼｯｸUB"/>
              <a:ea typeface="HGP創英角ｺﾞｼｯｸUB"/>
              <a:cs typeface="Meiryo UI" panose="020B0604030504040204" pitchFamily="50" charset="-128"/>
            </a:endParaRPr>
          </a:p>
        </p:txBody>
      </p:sp>
      <p:sp>
        <p:nvSpPr>
          <p:cNvPr id="8" name="テキスト ボックス 7">
            <a:extLst>
              <a:ext uri="{FF2B5EF4-FFF2-40B4-BE49-F238E27FC236}">
                <a16:creationId xmlns:a16="http://schemas.microsoft.com/office/drawing/2014/main" id="{386E67F3-E818-4768-A93B-18CD2DB2D8D3}"/>
              </a:ext>
            </a:extLst>
          </p:cNvPr>
          <p:cNvSpPr txBox="1"/>
          <p:nvPr/>
        </p:nvSpPr>
        <p:spPr>
          <a:xfrm>
            <a:off x="642525" y="2401686"/>
            <a:ext cx="266099" cy="215444"/>
          </a:xfrm>
          <a:prstGeom prst="rect">
            <a:avLst/>
          </a:prstGeom>
          <a:noFill/>
          <a:ln>
            <a:noFill/>
          </a:ln>
        </p:spPr>
        <p:txBody>
          <a:bodyPr wrap="none" lIns="0" tIns="0" rIns="0" bIns="0"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0.6</a:t>
            </a:r>
            <a:endParaRPr lang="ja-JP" altLang="en-US" sz="1400" dirty="0">
              <a:latin typeface="HGP創英角ｺﾞｼｯｸUB"/>
              <a:ea typeface="HGP創英角ｺﾞｼｯｸUB"/>
              <a:cs typeface="Meiryo UI" panose="020B0604030504040204" pitchFamily="50" charset="-128"/>
            </a:endParaRPr>
          </a:p>
        </p:txBody>
      </p:sp>
      <p:sp>
        <p:nvSpPr>
          <p:cNvPr id="9" name="テキスト ボックス 8">
            <a:extLst>
              <a:ext uri="{FF2B5EF4-FFF2-40B4-BE49-F238E27FC236}">
                <a16:creationId xmlns:a16="http://schemas.microsoft.com/office/drawing/2014/main" id="{6C87609D-3D2C-4763-8B73-9E3B0A44CAE1}"/>
              </a:ext>
            </a:extLst>
          </p:cNvPr>
          <p:cNvSpPr txBox="1"/>
          <p:nvPr/>
        </p:nvSpPr>
        <p:spPr>
          <a:xfrm>
            <a:off x="642525" y="2764969"/>
            <a:ext cx="266099" cy="215444"/>
          </a:xfrm>
          <a:prstGeom prst="rect">
            <a:avLst/>
          </a:prstGeom>
          <a:noFill/>
          <a:ln>
            <a:noFill/>
          </a:ln>
        </p:spPr>
        <p:txBody>
          <a:bodyPr wrap="none" lIns="0" tIns="0" rIns="0" bIns="0"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0.4</a:t>
            </a:r>
            <a:endParaRPr lang="ja-JP" altLang="en-US" sz="1400" dirty="0">
              <a:latin typeface="HGP創英角ｺﾞｼｯｸUB"/>
              <a:ea typeface="HGP創英角ｺﾞｼｯｸUB"/>
              <a:cs typeface="Meiryo UI" panose="020B0604030504040204" pitchFamily="50" charset="-128"/>
            </a:endParaRPr>
          </a:p>
        </p:txBody>
      </p:sp>
      <p:sp>
        <p:nvSpPr>
          <p:cNvPr id="10" name="テキスト ボックス 9">
            <a:extLst>
              <a:ext uri="{FF2B5EF4-FFF2-40B4-BE49-F238E27FC236}">
                <a16:creationId xmlns:a16="http://schemas.microsoft.com/office/drawing/2014/main" id="{3DD84095-7723-45D7-9AC8-9CFBD2ADFC78}"/>
              </a:ext>
            </a:extLst>
          </p:cNvPr>
          <p:cNvSpPr txBox="1"/>
          <p:nvPr/>
        </p:nvSpPr>
        <p:spPr>
          <a:xfrm>
            <a:off x="642525" y="3130678"/>
            <a:ext cx="266099" cy="215444"/>
          </a:xfrm>
          <a:prstGeom prst="rect">
            <a:avLst/>
          </a:prstGeom>
          <a:noFill/>
          <a:ln>
            <a:noFill/>
          </a:ln>
        </p:spPr>
        <p:txBody>
          <a:bodyPr wrap="none" lIns="0" tIns="0" rIns="0" bIns="0"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0.2</a:t>
            </a:r>
            <a:endParaRPr lang="ja-JP" altLang="en-US" sz="1400" dirty="0">
              <a:latin typeface="HGP創英角ｺﾞｼｯｸUB"/>
              <a:ea typeface="HGP創英角ｺﾞｼｯｸUB"/>
              <a:cs typeface="Meiryo UI" panose="020B0604030504040204" pitchFamily="50" charset="-128"/>
            </a:endParaRPr>
          </a:p>
        </p:txBody>
      </p:sp>
      <p:cxnSp>
        <p:nvCxnSpPr>
          <p:cNvPr id="11" name="直線コネクタ 10">
            <a:extLst>
              <a:ext uri="{FF2B5EF4-FFF2-40B4-BE49-F238E27FC236}">
                <a16:creationId xmlns:a16="http://schemas.microsoft.com/office/drawing/2014/main" id="{5AABD423-CA48-4EA4-9330-5015253F966C}"/>
              </a:ext>
            </a:extLst>
          </p:cNvPr>
          <p:cNvCxnSpPr/>
          <p:nvPr/>
        </p:nvCxnSpPr>
        <p:spPr>
          <a:xfrm>
            <a:off x="1027676" y="1739514"/>
            <a:ext cx="0" cy="2121794"/>
          </a:xfrm>
          <a:prstGeom prst="line">
            <a:avLst/>
          </a:prstGeom>
          <a:noFill/>
          <a:ln w="19050" cap="rnd" cmpd="sng" algn="ctr">
            <a:solidFill>
              <a:schemeClr val="tx1"/>
            </a:solidFill>
            <a:prstDash val="solid"/>
            <a:miter lim="800000"/>
          </a:ln>
          <a:effectLst/>
        </p:spPr>
      </p:cxnSp>
      <p:cxnSp>
        <p:nvCxnSpPr>
          <p:cNvPr id="12" name="直線コネクタ 11">
            <a:extLst>
              <a:ext uri="{FF2B5EF4-FFF2-40B4-BE49-F238E27FC236}">
                <a16:creationId xmlns:a16="http://schemas.microsoft.com/office/drawing/2014/main" id="{752A67B1-7064-4C53-8226-78FAC99B12A0}"/>
              </a:ext>
            </a:extLst>
          </p:cNvPr>
          <p:cNvCxnSpPr/>
          <p:nvPr/>
        </p:nvCxnSpPr>
        <p:spPr>
          <a:xfrm rot="16200000">
            <a:off x="3103111" y="1744798"/>
            <a:ext cx="0" cy="4150871"/>
          </a:xfrm>
          <a:prstGeom prst="line">
            <a:avLst/>
          </a:prstGeom>
          <a:noFill/>
          <a:ln w="19050" cap="rnd" cmpd="sng" algn="ctr">
            <a:solidFill>
              <a:schemeClr val="tx1"/>
            </a:solidFill>
            <a:prstDash val="solid"/>
            <a:miter lim="800000"/>
          </a:ln>
          <a:effectLst/>
        </p:spPr>
      </p:cxnSp>
      <p:cxnSp>
        <p:nvCxnSpPr>
          <p:cNvPr id="13" name="直線コネクタ 12">
            <a:extLst>
              <a:ext uri="{FF2B5EF4-FFF2-40B4-BE49-F238E27FC236}">
                <a16:creationId xmlns:a16="http://schemas.microsoft.com/office/drawing/2014/main" id="{54D83BF9-AB8B-4A45-B098-C66EE3A83119}"/>
              </a:ext>
            </a:extLst>
          </p:cNvPr>
          <p:cNvCxnSpPr/>
          <p:nvPr/>
        </p:nvCxnSpPr>
        <p:spPr>
          <a:xfrm>
            <a:off x="955676" y="1792983"/>
            <a:ext cx="72000" cy="0"/>
          </a:xfrm>
          <a:prstGeom prst="line">
            <a:avLst/>
          </a:prstGeom>
          <a:noFill/>
          <a:ln w="19050" cap="rnd" cmpd="sng" algn="ctr">
            <a:solidFill>
              <a:schemeClr val="tx1"/>
            </a:solidFill>
            <a:prstDash val="solid"/>
            <a:miter lim="800000"/>
          </a:ln>
          <a:effectLst/>
        </p:spPr>
      </p:cxnSp>
      <p:cxnSp>
        <p:nvCxnSpPr>
          <p:cNvPr id="14" name="直線コネクタ 13">
            <a:extLst>
              <a:ext uri="{FF2B5EF4-FFF2-40B4-BE49-F238E27FC236}">
                <a16:creationId xmlns:a16="http://schemas.microsoft.com/office/drawing/2014/main" id="{6AF4B054-2444-45FD-AE0F-80E98603CFE3}"/>
              </a:ext>
            </a:extLst>
          </p:cNvPr>
          <p:cNvCxnSpPr/>
          <p:nvPr/>
        </p:nvCxnSpPr>
        <p:spPr>
          <a:xfrm>
            <a:off x="955676" y="2513281"/>
            <a:ext cx="72000" cy="0"/>
          </a:xfrm>
          <a:prstGeom prst="line">
            <a:avLst/>
          </a:prstGeom>
          <a:noFill/>
          <a:ln w="19050" cap="rnd" cmpd="sng" algn="ctr">
            <a:solidFill>
              <a:schemeClr val="tx1"/>
            </a:solidFill>
            <a:prstDash val="solid"/>
            <a:miter lim="800000"/>
          </a:ln>
          <a:effectLst/>
        </p:spPr>
      </p:cxnSp>
      <p:cxnSp>
        <p:nvCxnSpPr>
          <p:cNvPr id="15" name="直線コネクタ 14">
            <a:extLst>
              <a:ext uri="{FF2B5EF4-FFF2-40B4-BE49-F238E27FC236}">
                <a16:creationId xmlns:a16="http://schemas.microsoft.com/office/drawing/2014/main" id="{B29EBC6D-DCCD-47A6-8330-EC0DCFB865F4}"/>
              </a:ext>
            </a:extLst>
          </p:cNvPr>
          <p:cNvCxnSpPr/>
          <p:nvPr/>
        </p:nvCxnSpPr>
        <p:spPr>
          <a:xfrm>
            <a:off x="955676" y="2873431"/>
            <a:ext cx="72000" cy="0"/>
          </a:xfrm>
          <a:prstGeom prst="line">
            <a:avLst/>
          </a:prstGeom>
          <a:noFill/>
          <a:ln w="19050" cap="rnd" cmpd="sng" algn="ctr">
            <a:solidFill>
              <a:schemeClr val="tx1"/>
            </a:solidFill>
            <a:prstDash val="solid"/>
            <a:miter lim="800000"/>
          </a:ln>
          <a:effectLst/>
        </p:spPr>
      </p:cxnSp>
      <p:cxnSp>
        <p:nvCxnSpPr>
          <p:cNvPr id="16" name="直線コネクタ 15">
            <a:extLst>
              <a:ext uri="{FF2B5EF4-FFF2-40B4-BE49-F238E27FC236}">
                <a16:creationId xmlns:a16="http://schemas.microsoft.com/office/drawing/2014/main" id="{78946019-B0DC-48D5-BA52-1E059246CEE6}"/>
              </a:ext>
            </a:extLst>
          </p:cNvPr>
          <p:cNvCxnSpPr/>
          <p:nvPr/>
        </p:nvCxnSpPr>
        <p:spPr>
          <a:xfrm>
            <a:off x="955676" y="3233580"/>
            <a:ext cx="72000" cy="0"/>
          </a:xfrm>
          <a:prstGeom prst="line">
            <a:avLst/>
          </a:prstGeom>
          <a:noFill/>
          <a:ln w="19050" cap="rnd" cmpd="sng" algn="ctr">
            <a:solidFill>
              <a:schemeClr val="tx1"/>
            </a:solidFill>
            <a:prstDash val="solid"/>
            <a:miter lim="800000"/>
          </a:ln>
          <a:effectLst/>
        </p:spPr>
      </p:cxnSp>
      <p:cxnSp>
        <p:nvCxnSpPr>
          <p:cNvPr id="17" name="直線コネクタ 16">
            <a:extLst>
              <a:ext uri="{FF2B5EF4-FFF2-40B4-BE49-F238E27FC236}">
                <a16:creationId xmlns:a16="http://schemas.microsoft.com/office/drawing/2014/main" id="{A8C2F8CC-EF60-4F0A-A5B1-70CC5318CA59}"/>
              </a:ext>
            </a:extLst>
          </p:cNvPr>
          <p:cNvCxnSpPr/>
          <p:nvPr/>
        </p:nvCxnSpPr>
        <p:spPr>
          <a:xfrm rot="5400000">
            <a:off x="2464583" y="3848636"/>
            <a:ext cx="49930" cy="0"/>
          </a:xfrm>
          <a:prstGeom prst="line">
            <a:avLst/>
          </a:prstGeom>
          <a:noFill/>
          <a:ln w="19050" cap="rnd" cmpd="sng" algn="ctr">
            <a:solidFill>
              <a:schemeClr val="tx1"/>
            </a:solidFill>
            <a:prstDash val="solid"/>
            <a:miter lim="800000"/>
          </a:ln>
          <a:effectLst/>
        </p:spPr>
      </p:cxnSp>
      <p:cxnSp>
        <p:nvCxnSpPr>
          <p:cNvPr id="18" name="直線コネクタ 17">
            <a:extLst>
              <a:ext uri="{FF2B5EF4-FFF2-40B4-BE49-F238E27FC236}">
                <a16:creationId xmlns:a16="http://schemas.microsoft.com/office/drawing/2014/main" id="{96B170EB-D3C2-46B0-B520-2E31A9359822}"/>
              </a:ext>
            </a:extLst>
          </p:cNvPr>
          <p:cNvCxnSpPr/>
          <p:nvPr/>
        </p:nvCxnSpPr>
        <p:spPr>
          <a:xfrm rot="5400000">
            <a:off x="3696288" y="3845421"/>
            <a:ext cx="49930" cy="0"/>
          </a:xfrm>
          <a:prstGeom prst="line">
            <a:avLst/>
          </a:prstGeom>
          <a:noFill/>
          <a:ln w="19050" cap="rnd" cmpd="sng" algn="ctr">
            <a:solidFill>
              <a:schemeClr val="tx1"/>
            </a:solidFill>
            <a:prstDash val="solid"/>
            <a:miter lim="800000"/>
          </a:ln>
          <a:effectLst/>
        </p:spPr>
      </p:cxnSp>
      <p:cxnSp>
        <p:nvCxnSpPr>
          <p:cNvPr id="19" name="直線コネクタ 18">
            <a:extLst>
              <a:ext uri="{FF2B5EF4-FFF2-40B4-BE49-F238E27FC236}">
                <a16:creationId xmlns:a16="http://schemas.microsoft.com/office/drawing/2014/main" id="{12A5EE40-EC7E-4DD3-986F-1C6CC7636C06}"/>
              </a:ext>
            </a:extLst>
          </p:cNvPr>
          <p:cNvCxnSpPr/>
          <p:nvPr/>
        </p:nvCxnSpPr>
        <p:spPr>
          <a:xfrm rot="5400000">
            <a:off x="4931131" y="3845112"/>
            <a:ext cx="49930" cy="0"/>
          </a:xfrm>
          <a:prstGeom prst="line">
            <a:avLst/>
          </a:prstGeom>
          <a:noFill/>
          <a:ln w="19050" cap="rnd" cmpd="sng" algn="ctr">
            <a:solidFill>
              <a:schemeClr val="tx1"/>
            </a:solidFill>
            <a:prstDash val="solid"/>
            <a:miter lim="800000"/>
          </a:ln>
          <a:effectLst/>
        </p:spPr>
      </p:cxnSp>
      <p:sp>
        <p:nvSpPr>
          <p:cNvPr id="20" name="テキスト ボックス 19">
            <a:extLst>
              <a:ext uri="{FF2B5EF4-FFF2-40B4-BE49-F238E27FC236}">
                <a16:creationId xmlns:a16="http://schemas.microsoft.com/office/drawing/2014/main" id="{7EF0050C-A2E7-4CCA-B653-9CB07585D616}"/>
              </a:ext>
            </a:extLst>
          </p:cNvPr>
          <p:cNvSpPr txBox="1"/>
          <p:nvPr/>
        </p:nvSpPr>
        <p:spPr>
          <a:xfrm>
            <a:off x="1189765" y="3874204"/>
            <a:ext cx="112211" cy="215444"/>
          </a:xfrm>
          <a:prstGeom prst="rect">
            <a:avLst/>
          </a:prstGeom>
          <a:noFill/>
          <a:ln>
            <a:noFill/>
          </a:ln>
        </p:spPr>
        <p:txBody>
          <a:bodyPr wrap="none" lIns="0" tIns="0" rIns="0" bIns="0" rtlCol="0" anchor="ctr">
            <a:spAutoFit/>
          </a:bodyPr>
          <a:lstStyle>
            <a:defPPr>
              <a:defRPr lang="ja-JP"/>
            </a:defPPr>
            <a:lvl1pPr algn="ctr" fontAlgn="base">
              <a:spcBef>
                <a:spcPct val="0"/>
              </a:spcBef>
              <a:spcAft>
                <a:spcPct val="0"/>
              </a:spcAft>
              <a:defRPr sz="1400">
                <a:latin typeface="HGP創英角ｺﾞｼｯｸUB"/>
                <a:ea typeface="HGP創英角ｺﾞｼｯｸUB"/>
                <a:cs typeface="Meiryo UI" panose="020B0604030504040204" pitchFamily="50" charset="-128"/>
              </a:defRPr>
            </a:lvl1pPr>
          </a:lstStyle>
          <a:p>
            <a:r>
              <a:rPr lang="en-US" altLang="ja-JP" dirty="0"/>
              <a:t>0</a:t>
            </a:r>
            <a:endParaRPr lang="ja-JP" altLang="en-US" dirty="0"/>
          </a:p>
        </p:txBody>
      </p:sp>
      <p:sp>
        <p:nvSpPr>
          <p:cNvPr id="21" name="テキスト ボックス 20">
            <a:extLst>
              <a:ext uri="{FF2B5EF4-FFF2-40B4-BE49-F238E27FC236}">
                <a16:creationId xmlns:a16="http://schemas.microsoft.com/office/drawing/2014/main" id="{23DFEECA-4EC5-4FA6-A515-94ACFC36901C}"/>
              </a:ext>
            </a:extLst>
          </p:cNvPr>
          <p:cNvSpPr txBox="1"/>
          <p:nvPr/>
        </p:nvSpPr>
        <p:spPr>
          <a:xfrm>
            <a:off x="1703828" y="3874204"/>
            <a:ext cx="336631" cy="215444"/>
          </a:xfrm>
          <a:prstGeom prst="rect">
            <a:avLst/>
          </a:prstGeom>
          <a:noFill/>
          <a:ln>
            <a:noFill/>
          </a:ln>
        </p:spPr>
        <p:txBody>
          <a:bodyPr wrap="none" lIns="0" tIns="0" rIns="0" bIns="0" rtlCol="0" anchor="ctr">
            <a:spAutoFit/>
          </a:bodyPr>
          <a:lstStyle>
            <a:defPPr>
              <a:defRPr lang="ja-JP"/>
            </a:defPPr>
            <a:lvl1pPr algn="ctr" fontAlgn="base">
              <a:spcBef>
                <a:spcPct val="0"/>
              </a:spcBef>
              <a:spcAft>
                <a:spcPct val="0"/>
              </a:spcAft>
              <a:defRPr sz="1400">
                <a:latin typeface="HGP創英角ｺﾞｼｯｸUB"/>
                <a:ea typeface="HGP創英角ｺﾞｼｯｸUB"/>
                <a:cs typeface="Meiryo UI" panose="020B0604030504040204" pitchFamily="50" charset="-128"/>
              </a:defRPr>
            </a:lvl1pPr>
          </a:lstStyle>
          <a:p>
            <a:r>
              <a:rPr lang="en-US" altLang="ja-JP" dirty="0"/>
              <a:t>250</a:t>
            </a:r>
            <a:endParaRPr lang="ja-JP" altLang="en-US" dirty="0"/>
          </a:p>
        </p:txBody>
      </p:sp>
      <p:sp>
        <p:nvSpPr>
          <p:cNvPr id="22" name="テキスト ボックス 21">
            <a:extLst>
              <a:ext uri="{FF2B5EF4-FFF2-40B4-BE49-F238E27FC236}">
                <a16:creationId xmlns:a16="http://schemas.microsoft.com/office/drawing/2014/main" id="{669E36A2-4FD3-4112-AACC-DFEB51B8B329}"/>
              </a:ext>
            </a:extLst>
          </p:cNvPr>
          <p:cNvSpPr txBox="1"/>
          <p:nvPr/>
        </p:nvSpPr>
        <p:spPr>
          <a:xfrm>
            <a:off x="2321279" y="3874204"/>
            <a:ext cx="336631" cy="215444"/>
          </a:xfrm>
          <a:prstGeom prst="rect">
            <a:avLst/>
          </a:prstGeom>
          <a:noFill/>
          <a:ln>
            <a:noFill/>
          </a:ln>
        </p:spPr>
        <p:txBody>
          <a:bodyPr wrap="none" lIns="0" tIns="0" rIns="0" bIns="0" rtlCol="0" anchor="ctr">
            <a:spAutoFit/>
          </a:bodyPr>
          <a:lstStyle>
            <a:defPPr>
              <a:defRPr lang="ja-JP"/>
            </a:defPPr>
            <a:lvl1pPr algn="ctr" fontAlgn="base">
              <a:spcBef>
                <a:spcPct val="0"/>
              </a:spcBef>
              <a:spcAft>
                <a:spcPct val="0"/>
              </a:spcAft>
              <a:defRPr sz="1400">
                <a:latin typeface="HGP創英角ｺﾞｼｯｸUB"/>
                <a:ea typeface="HGP創英角ｺﾞｼｯｸUB"/>
                <a:cs typeface="Meiryo UI" panose="020B0604030504040204" pitchFamily="50" charset="-128"/>
              </a:defRPr>
            </a:lvl1pPr>
          </a:lstStyle>
          <a:p>
            <a:r>
              <a:rPr lang="en-US" altLang="ja-JP" dirty="0"/>
              <a:t>500</a:t>
            </a:r>
            <a:endParaRPr lang="ja-JP" altLang="en-US" dirty="0"/>
          </a:p>
        </p:txBody>
      </p:sp>
      <p:sp>
        <p:nvSpPr>
          <p:cNvPr id="23" name="テキスト ボックス 22">
            <a:extLst>
              <a:ext uri="{FF2B5EF4-FFF2-40B4-BE49-F238E27FC236}">
                <a16:creationId xmlns:a16="http://schemas.microsoft.com/office/drawing/2014/main" id="{4E1F1CFE-C73D-4DEE-9D3E-448F6EDA95EE}"/>
              </a:ext>
            </a:extLst>
          </p:cNvPr>
          <p:cNvSpPr txBox="1"/>
          <p:nvPr/>
        </p:nvSpPr>
        <p:spPr>
          <a:xfrm>
            <a:off x="2651706" y="4098127"/>
            <a:ext cx="902811" cy="307777"/>
          </a:xfrm>
          <a:prstGeom prst="rect">
            <a:avLst/>
          </a:prstGeom>
          <a:noFill/>
          <a:ln>
            <a:noFill/>
          </a:ln>
        </p:spPr>
        <p:txBody>
          <a:bodyPr wrap="none" rtlCol="0">
            <a:spAutoFit/>
          </a:bodyPr>
          <a:lstStyle/>
          <a:p>
            <a:pPr algn="ctr" fontAlgn="base">
              <a:spcBef>
                <a:spcPct val="0"/>
              </a:spcBef>
              <a:spcAft>
                <a:spcPct val="0"/>
              </a:spcAft>
            </a:pPr>
            <a:r>
              <a:rPr lang="ja-JP" altLang="en-US" sz="1400" dirty="0">
                <a:latin typeface="HGP創英角ｺﾞｼｯｸUB"/>
                <a:ea typeface="HGP創英角ｺﾞｼｯｸUB"/>
                <a:cs typeface="Meiryo UI" panose="020B0604030504040204" pitchFamily="50" charset="-128"/>
              </a:rPr>
              <a:t>観察期間</a:t>
            </a:r>
          </a:p>
        </p:txBody>
      </p:sp>
      <p:cxnSp>
        <p:nvCxnSpPr>
          <p:cNvPr id="25" name="直線コネクタ 24">
            <a:extLst>
              <a:ext uri="{FF2B5EF4-FFF2-40B4-BE49-F238E27FC236}">
                <a16:creationId xmlns:a16="http://schemas.microsoft.com/office/drawing/2014/main" id="{FE77B3ED-63FD-4A3A-B77E-6AE41BE8F831}"/>
              </a:ext>
            </a:extLst>
          </p:cNvPr>
          <p:cNvCxnSpPr/>
          <p:nvPr/>
        </p:nvCxnSpPr>
        <p:spPr>
          <a:xfrm>
            <a:off x="955676" y="2153132"/>
            <a:ext cx="72000" cy="0"/>
          </a:xfrm>
          <a:prstGeom prst="line">
            <a:avLst/>
          </a:prstGeom>
          <a:noFill/>
          <a:ln w="19050" cap="rnd" cmpd="sng" algn="ctr">
            <a:solidFill>
              <a:schemeClr val="tx1"/>
            </a:solidFill>
            <a:prstDash val="solid"/>
            <a:miter lim="800000"/>
          </a:ln>
          <a:effectLst/>
        </p:spPr>
      </p:cxnSp>
      <p:cxnSp>
        <p:nvCxnSpPr>
          <p:cNvPr id="26" name="直線コネクタ 25">
            <a:extLst>
              <a:ext uri="{FF2B5EF4-FFF2-40B4-BE49-F238E27FC236}">
                <a16:creationId xmlns:a16="http://schemas.microsoft.com/office/drawing/2014/main" id="{43CB9B1B-89E6-403F-8C40-B8D82A65B383}"/>
              </a:ext>
            </a:extLst>
          </p:cNvPr>
          <p:cNvCxnSpPr/>
          <p:nvPr/>
        </p:nvCxnSpPr>
        <p:spPr>
          <a:xfrm>
            <a:off x="955676" y="3593727"/>
            <a:ext cx="72000" cy="0"/>
          </a:xfrm>
          <a:prstGeom prst="line">
            <a:avLst/>
          </a:prstGeom>
          <a:noFill/>
          <a:ln w="19050" cap="rnd" cmpd="sng" algn="ctr">
            <a:solidFill>
              <a:schemeClr val="tx1"/>
            </a:solidFill>
            <a:prstDash val="solid"/>
            <a:miter lim="800000"/>
          </a:ln>
          <a:effectLst/>
        </p:spPr>
      </p:cxnSp>
      <p:cxnSp>
        <p:nvCxnSpPr>
          <p:cNvPr id="27" name="直線コネクタ 26">
            <a:extLst>
              <a:ext uri="{FF2B5EF4-FFF2-40B4-BE49-F238E27FC236}">
                <a16:creationId xmlns:a16="http://schemas.microsoft.com/office/drawing/2014/main" id="{3905822E-0B15-4EBA-AFB0-BD15F0556604}"/>
              </a:ext>
            </a:extLst>
          </p:cNvPr>
          <p:cNvCxnSpPr/>
          <p:nvPr/>
        </p:nvCxnSpPr>
        <p:spPr>
          <a:xfrm rot="5400000">
            <a:off x="1225425" y="3856276"/>
            <a:ext cx="49930" cy="0"/>
          </a:xfrm>
          <a:prstGeom prst="line">
            <a:avLst/>
          </a:prstGeom>
          <a:noFill/>
          <a:ln w="19050" cap="rnd" cmpd="sng" algn="ctr">
            <a:solidFill>
              <a:schemeClr val="tx1"/>
            </a:solidFill>
            <a:prstDash val="solid"/>
            <a:miter lim="800000"/>
          </a:ln>
          <a:effectLst/>
        </p:spPr>
      </p:cxnSp>
      <p:cxnSp>
        <p:nvCxnSpPr>
          <p:cNvPr id="28" name="直線コネクタ 27">
            <a:extLst>
              <a:ext uri="{FF2B5EF4-FFF2-40B4-BE49-F238E27FC236}">
                <a16:creationId xmlns:a16="http://schemas.microsoft.com/office/drawing/2014/main" id="{65474DCD-DA84-4760-A5FA-2F5B0C998DEE}"/>
              </a:ext>
            </a:extLst>
          </p:cNvPr>
          <p:cNvCxnSpPr/>
          <p:nvPr/>
        </p:nvCxnSpPr>
        <p:spPr>
          <a:xfrm rot="5400000">
            <a:off x="4317592" y="3841144"/>
            <a:ext cx="49930" cy="0"/>
          </a:xfrm>
          <a:prstGeom prst="line">
            <a:avLst/>
          </a:prstGeom>
          <a:noFill/>
          <a:ln w="19050" cap="rnd" cmpd="sng" algn="ctr">
            <a:solidFill>
              <a:schemeClr val="tx1"/>
            </a:solidFill>
            <a:prstDash val="solid"/>
            <a:miter lim="800000"/>
          </a:ln>
          <a:effectLst/>
        </p:spPr>
      </p:cxnSp>
      <p:cxnSp>
        <p:nvCxnSpPr>
          <p:cNvPr id="29" name="直線コネクタ 28">
            <a:extLst>
              <a:ext uri="{FF2B5EF4-FFF2-40B4-BE49-F238E27FC236}">
                <a16:creationId xmlns:a16="http://schemas.microsoft.com/office/drawing/2014/main" id="{2E4592AA-8A60-4A8A-82BB-9E9679725DE9}"/>
              </a:ext>
            </a:extLst>
          </p:cNvPr>
          <p:cNvCxnSpPr/>
          <p:nvPr/>
        </p:nvCxnSpPr>
        <p:spPr>
          <a:xfrm rot="5400000">
            <a:off x="1846772" y="3854087"/>
            <a:ext cx="49930" cy="0"/>
          </a:xfrm>
          <a:prstGeom prst="line">
            <a:avLst/>
          </a:prstGeom>
          <a:noFill/>
          <a:ln w="19050" cap="rnd" cmpd="sng" algn="ctr">
            <a:solidFill>
              <a:schemeClr val="tx1"/>
            </a:solidFill>
            <a:prstDash val="solid"/>
            <a:miter lim="800000"/>
          </a:ln>
          <a:effectLst/>
        </p:spPr>
      </p:cxnSp>
      <p:cxnSp>
        <p:nvCxnSpPr>
          <p:cNvPr id="30" name="直線コネクタ 29">
            <a:extLst>
              <a:ext uri="{FF2B5EF4-FFF2-40B4-BE49-F238E27FC236}">
                <a16:creationId xmlns:a16="http://schemas.microsoft.com/office/drawing/2014/main" id="{EE5C0A3C-FFB0-4301-A024-55B117AC02AE}"/>
              </a:ext>
            </a:extLst>
          </p:cNvPr>
          <p:cNvCxnSpPr/>
          <p:nvPr/>
        </p:nvCxnSpPr>
        <p:spPr>
          <a:xfrm rot="5400000">
            <a:off x="3075020" y="3854163"/>
            <a:ext cx="49930" cy="0"/>
          </a:xfrm>
          <a:prstGeom prst="line">
            <a:avLst/>
          </a:prstGeom>
          <a:noFill/>
          <a:ln w="19050" cap="rnd" cmpd="sng" algn="ctr">
            <a:solidFill>
              <a:schemeClr val="tx1"/>
            </a:solidFill>
            <a:prstDash val="solid"/>
            <a:miter lim="800000"/>
          </a:ln>
          <a:effectLst/>
        </p:spPr>
      </p:cxnSp>
      <p:sp>
        <p:nvSpPr>
          <p:cNvPr id="31" name="テキスト ボックス 30">
            <a:extLst>
              <a:ext uri="{FF2B5EF4-FFF2-40B4-BE49-F238E27FC236}">
                <a16:creationId xmlns:a16="http://schemas.microsoft.com/office/drawing/2014/main" id="{F51F0F07-8581-411F-B190-1E3EA9411FAE}"/>
              </a:ext>
            </a:extLst>
          </p:cNvPr>
          <p:cNvSpPr txBox="1"/>
          <p:nvPr/>
        </p:nvSpPr>
        <p:spPr>
          <a:xfrm>
            <a:off x="642525" y="3474920"/>
            <a:ext cx="266099" cy="215444"/>
          </a:xfrm>
          <a:prstGeom prst="rect">
            <a:avLst/>
          </a:prstGeom>
          <a:noFill/>
          <a:ln>
            <a:noFill/>
          </a:ln>
        </p:spPr>
        <p:txBody>
          <a:bodyPr wrap="none" lIns="0" tIns="0" rIns="0" bIns="0"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0.0</a:t>
            </a:r>
            <a:endParaRPr lang="ja-JP" altLang="en-US" sz="1400" dirty="0">
              <a:latin typeface="HGP創英角ｺﾞｼｯｸUB"/>
              <a:ea typeface="HGP創英角ｺﾞｼｯｸUB"/>
              <a:cs typeface="Meiryo UI" panose="020B0604030504040204" pitchFamily="50" charset="-128"/>
            </a:endParaRPr>
          </a:p>
        </p:txBody>
      </p:sp>
      <p:sp>
        <p:nvSpPr>
          <p:cNvPr id="32" name="テキスト ボックス 31">
            <a:extLst>
              <a:ext uri="{FF2B5EF4-FFF2-40B4-BE49-F238E27FC236}">
                <a16:creationId xmlns:a16="http://schemas.microsoft.com/office/drawing/2014/main" id="{B46F86FE-C431-4327-BDD4-0337452DF549}"/>
              </a:ext>
            </a:extLst>
          </p:cNvPr>
          <p:cNvSpPr txBox="1"/>
          <p:nvPr/>
        </p:nvSpPr>
        <p:spPr>
          <a:xfrm>
            <a:off x="2937565" y="3874205"/>
            <a:ext cx="336631" cy="215444"/>
          </a:xfrm>
          <a:prstGeom prst="rect">
            <a:avLst/>
          </a:prstGeom>
          <a:noFill/>
          <a:ln>
            <a:noFill/>
          </a:ln>
        </p:spPr>
        <p:txBody>
          <a:bodyPr wrap="none" lIns="0" tIns="0" rIns="0" bIns="0" rtlCol="0" anchor="ctr">
            <a:spAutoFit/>
          </a:bodyPr>
          <a:lstStyle>
            <a:defPPr>
              <a:defRPr lang="ja-JP"/>
            </a:defPPr>
            <a:lvl1pPr algn="ctr" fontAlgn="base">
              <a:spcBef>
                <a:spcPct val="0"/>
              </a:spcBef>
              <a:spcAft>
                <a:spcPct val="0"/>
              </a:spcAft>
              <a:defRPr sz="1400">
                <a:latin typeface="HGP創英角ｺﾞｼｯｸUB"/>
                <a:ea typeface="HGP創英角ｺﾞｼｯｸUB"/>
                <a:cs typeface="Meiryo UI" panose="020B0604030504040204" pitchFamily="50" charset="-128"/>
              </a:defRPr>
            </a:lvl1pPr>
          </a:lstStyle>
          <a:p>
            <a:r>
              <a:rPr lang="en-US" altLang="ja-JP" dirty="0"/>
              <a:t>750</a:t>
            </a:r>
            <a:endParaRPr lang="ja-JP" altLang="en-US" dirty="0"/>
          </a:p>
        </p:txBody>
      </p:sp>
      <p:sp>
        <p:nvSpPr>
          <p:cNvPr id="33" name="テキスト ボックス 32">
            <a:extLst>
              <a:ext uri="{FF2B5EF4-FFF2-40B4-BE49-F238E27FC236}">
                <a16:creationId xmlns:a16="http://schemas.microsoft.com/office/drawing/2014/main" id="{6B084DB5-550A-4916-A7AC-3B7F0B6B8C24}"/>
              </a:ext>
            </a:extLst>
          </p:cNvPr>
          <p:cNvSpPr txBox="1"/>
          <p:nvPr/>
        </p:nvSpPr>
        <p:spPr>
          <a:xfrm>
            <a:off x="3493069" y="3874205"/>
            <a:ext cx="448842" cy="215444"/>
          </a:xfrm>
          <a:prstGeom prst="rect">
            <a:avLst/>
          </a:prstGeom>
          <a:noFill/>
          <a:ln>
            <a:noFill/>
          </a:ln>
        </p:spPr>
        <p:txBody>
          <a:bodyPr wrap="none" lIns="0" tIns="0" rIns="0" bIns="0" rtlCol="0" anchor="ctr">
            <a:spAutoFit/>
          </a:bodyPr>
          <a:lstStyle>
            <a:defPPr>
              <a:defRPr lang="ja-JP"/>
            </a:defPPr>
            <a:lvl1pPr algn="ctr" fontAlgn="base">
              <a:spcBef>
                <a:spcPct val="0"/>
              </a:spcBef>
              <a:spcAft>
                <a:spcPct val="0"/>
              </a:spcAft>
              <a:defRPr sz="1400">
                <a:latin typeface="HGP創英角ｺﾞｼｯｸUB"/>
                <a:ea typeface="HGP創英角ｺﾞｼｯｸUB"/>
                <a:cs typeface="Meiryo UI" panose="020B0604030504040204" pitchFamily="50" charset="-128"/>
              </a:defRPr>
            </a:lvl1pPr>
          </a:lstStyle>
          <a:p>
            <a:r>
              <a:rPr lang="en-US" altLang="ja-JP" dirty="0"/>
              <a:t>1000</a:t>
            </a:r>
            <a:endParaRPr lang="ja-JP" altLang="en-US" dirty="0"/>
          </a:p>
        </p:txBody>
      </p:sp>
      <p:sp>
        <p:nvSpPr>
          <p:cNvPr id="34" name="テキスト ボックス 33">
            <a:extLst>
              <a:ext uri="{FF2B5EF4-FFF2-40B4-BE49-F238E27FC236}">
                <a16:creationId xmlns:a16="http://schemas.microsoft.com/office/drawing/2014/main" id="{43EC9B1C-2BB1-4496-AA6C-FFF7AD048AFA}"/>
              </a:ext>
            </a:extLst>
          </p:cNvPr>
          <p:cNvSpPr txBox="1"/>
          <p:nvPr/>
        </p:nvSpPr>
        <p:spPr>
          <a:xfrm>
            <a:off x="4111696" y="3874205"/>
            <a:ext cx="448842" cy="215444"/>
          </a:xfrm>
          <a:prstGeom prst="rect">
            <a:avLst/>
          </a:prstGeom>
          <a:noFill/>
          <a:ln>
            <a:noFill/>
          </a:ln>
        </p:spPr>
        <p:txBody>
          <a:bodyPr wrap="none" lIns="0" tIns="0" rIns="0" bIns="0" rtlCol="0" anchor="ctr">
            <a:spAutoFit/>
          </a:bodyPr>
          <a:lstStyle>
            <a:defPPr>
              <a:defRPr lang="ja-JP"/>
            </a:defPPr>
            <a:lvl1pPr algn="ctr" fontAlgn="base">
              <a:spcBef>
                <a:spcPct val="0"/>
              </a:spcBef>
              <a:spcAft>
                <a:spcPct val="0"/>
              </a:spcAft>
              <a:defRPr sz="1400">
                <a:latin typeface="HGP創英角ｺﾞｼｯｸUB"/>
                <a:ea typeface="HGP創英角ｺﾞｼｯｸUB"/>
                <a:cs typeface="Meiryo UI" panose="020B0604030504040204" pitchFamily="50" charset="-128"/>
              </a:defRPr>
            </a:lvl1pPr>
          </a:lstStyle>
          <a:p>
            <a:r>
              <a:rPr lang="en-US" altLang="ja-JP" dirty="0"/>
              <a:t>1250</a:t>
            </a:r>
            <a:endParaRPr lang="ja-JP" altLang="en-US" dirty="0"/>
          </a:p>
        </p:txBody>
      </p:sp>
      <p:sp>
        <p:nvSpPr>
          <p:cNvPr id="35" name="テキスト ボックス 34">
            <a:extLst>
              <a:ext uri="{FF2B5EF4-FFF2-40B4-BE49-F238E27FC236}">
                <a16:creationId xmlns:a16="http://schemas.microsoft.com/office/drawing/2014/main" id="{D66CCB17-012A-4B22-BF38-24D225A42275}"/>
              </a:ext>
            </a:extLst>
          </p:cNvPr>
          <p:cNvSpPr txBox="1"/>
          <p:nvPr/>
        </p:nvSpPr>
        <p:spPr>
          <a:xfrm>
            <a:off x="4727895" y="3874205"/>
            <a:ext cx="448842" cy="215444"/>
          </a:xfrm>
          <a:prstGeom prst="rect">
            <a:avLst/>
          </a:prstGeom>
          <a:noFill/>
          <a:ln>
            <a:noFill/>
          </a:ln>
        </p:spPr>
        <p:txBody>
          <a:bodyPr wrap="none" lIns="0" tIns="0" rIns="0" bIns="0" rtlCol="0" anchor="ctr">
            <a:spAutoFit/>
          </a:bodyPr>
          <a:lstStyle>
            <a:defPPr>
              <a:defRPr lang="ja-JP"/>
            </a:defPPr>
            <a:lvl1pPr algn="ctr" fontAlgn="base">
              <a:spcBef>
                <a:spcPct val="0"/>
              </a:spcBef>
              <a:spcAft>
                <a:spcPct val="0"/>
              </a:spcAft>
              <a:defRPr sz="1400">
                <a:latin typeface="HGP創英角ｺﾞｼｯｸUB"/>
                <a:ea typeface="HGP創英角ｺﾞｼｯｸUB"/>
                <a:cs typeface="Meiryo UI" panose="020B0604030504040204" pitchFamily="50" charset="-128"/>
              </a:defRPr>
            </a:lvl1pPr>
          </a:lstStyle>
          <a:p>
            <a:r>
              <a:rPr lang="en-US" altLang="ja-JP" dirty="0"/>
              <a:t>1500</a:t>
            </a:r>
            <a:endParaRPr lang="ja-JP" altLang="en-US" dirty="0"/>
          </a:p>
        </p:txBody>
      </p:sp>
      <p:sp>
        <p:nvSpPr>
          <p:cNvPr id="38" name="テキスト ボックス 37">
            <a:extLst>
              <a:ext uri="{FF2B5EF4-FFF2-40B4-BE49-F238E27FC236}">
                <a16:creationId xmlns:a16="http://schemas.microsoft.com/office/drawing/2014/main" id="{50561C24-6714-4327-9803-7372E7AE6556}"/>
              </a:ext>
            </a:extLst>
          </p:cNvPr>
          <p:cNvSpPr txBox="1"/>
          <p:nvPr/>
        </p:nvSpPr>
        <p:spPr>
          <a:xfrm>
            <a:off x="4988534" y="3220855"/>
            <a:ext cx="825867" cy="246221"/>
          </a:xfrm>
          <a:prstGeom prst="rect">
            <a:avLst/>
          </a:prstGeom>
          <a:noFill/>
        </p:spPr>
        <p:txBody>
          <a:bodyPr wrap="none" rtlCol="0">
            <a:spAutoFit/>
          </a:bodyPr>
          <a:lstStyle/>
          <a:p>
            <a:pPr fontAlgn="base">
              <a:spcBef>
                <a:spcPct val="0"/>
              </a:spcBef>
              <a:spcAft>
                <a:spcPct val="0"/>
              </a:spcAft>
            </a:pPr>
            <a:r>
              <a:rPr lang="ja-JP" altLang="en-US" sz="1000" dirty="0">
                <a:latin typeface="HGP創英角ｺﾞｼｯｸUB"/>
                <a:ea typeface="HGP創英角ｺﾞｼｯｸUB"/>
              </a:rPr>
              <a:t>追跡患者数</a:t>
            </a:r>
          </a:p>
        </p:txBody>
      </p:sp>
      <p:sp>
        <p:nvSpPr>
          <p:cNvPr id="39" name="テキスト ボックス 38">
            <a:extLst>
              <a:ext uri="{FF2B5EF4-FFF2-40B4-BE49-F238E27FC236}">
                <a16:creationId xmlns:a16="http://schemas.microsoft.com/office/drawing/2014/main" id="{3C30BE29-9A4A-4DAB-BB6F-FE98816FF6D3}"/>
              </a:ext>
            </a:extLst>
          </p:cNvPr>
          <p:cNvSpPr txBox="1"/>
          <p:nvPr/>
        </p:nvSpPr>
        <p:spPr>
          <a:xfrm>
            <a:off x="4988534" y="3409950"/>
            <a:ext cx="1350050" cy="400110"/>
          </a:xfrm>
          <a:prstGeom prst="rect">
            <a:avLst/>
          </a:prstGeom>
          <a:noFill/>
        </p:spPr>
        <p:txBody>
          <a:bodyPr wrap="none" rtlCol="0" anchor="b">
            <a:spAutoFit/>
          </a:bodyPr>
          <a:lstStyle/>
          <a:p>
            <a:pPr fontAlgn="base">
              <a:spcBef>
                <a:spcPct val="0"/>
              </a:spcBef>
              <a:spcAft>
                <a:spcPct val="0"/>
              </a:spcAft>
            </a:pPr>
            <a:r>
              <a:rPr lang="ja-JP" altLang="en-US" sz="1000" dirty="0">
                <a:latin typeface="HGP創英角ｺﾞｼｯｸUB"/>
                <a:ea typeface="HGP創英角ｺﾞｼｯｸUB"/>
              </a:rPr>
              <a:t>アロプリノール（＋） 群</a:t>
            </a:r>
            <a:endParaRPr lang="en-US" altLang="ja-JP" sz="1000" dirty="0">
              <a:latin typeface="HGP創英角ｺﾞｼｯｸUB"/>
              <a:ea typeface="HGP創英角ｺﾞｼｯｸUB"/>
            </a:endParaRPr>
          </a:p>
          <a:p>
            <a:pPr fontAlgn="base">
              <a:spcBef>
                <a:spcPct val="0"/>
              </a:spcBef>
              <a:spcAft>
                <a:spcPct val="0"/>
              </a:spcAft>
            </a:pPr>
            <a:r>
              <a:rPr lang="ja-JP" altLang="en-US" sz="1000" dirty="0">
                <a:latin typeface="HGP創英角ｺﾞｼｯｸUB"/>
                <a:ea typeface="HGP創英角ｺﾞｼｯｸUB"/>
              </a:rPr>
              <a:t>アロプリノール（－） 群</a:t>
            </a:r>
          </a:p>
        </p:txBody>
      </p:sp>
      <p:sp>
        <p:nvSpPr>
          <p:cNvPr id="40" name="テキスト ボックス 39">
            <a:extLst>
              <a:ext uri="{FF2B5EF4-FFF2-40B4-BE49-F238E27FC236}">
                <a16:creationId xmlns:a16="http://schemas.microsoft.com/office/drawing/2014/main" id="{DDE1110F-CD7D-4252-927E-6838EC9E7547}"/>
              </a:ext>
            </a:extLst>
          </p:cNvPr>
          <p:cNvSpPr txBox="1"/>
          <p:nvPr/>
        </p:nvSpPr>
        <p:spPr>
          <a:xfrm>
            <a:off x="1040738" y="3409950"/>
            <a:ext cx="425117" cy="400110"/>
          </a:xfrm>
          <a:prstGeom prst="rect">
            <a:avLst/>
          </a:prstGeom>
          <a:noFill/>
        </p:spPr>
        <p:txBody>
          <a:bodyPr wrap="none" rtlCol="0" anchor="b">
            <a:spAutoFit/>
          </a:bodyPr>
          <a:lstStyle/>
          <a:p>
            <a:pPr algn="r" fontAlgn="base">
              <a:spcBef>
                <a:spcPct val="0"/>
              </a:spcBef>
              <a:spcAft>
                <a:spcPct val="0"/>
              </a:spcAft>
            </a:pPr>
            <a:r>
              <a:rPr lang="en-US" altLang="ja-JP" sz="1000" dirty="0">
                <a:latin typeface="HGP創英角ｺﾞｼｯｸUB"/>
                <a:ea typeface="HGP創英角ｺﾞｼｯｸUB"/>
              </a:rPr>
              <a:t>67</a:t>
            </a:r>
          </a:p>
          <a:p>
            <a:pPr algn="r" fontAlgn="base">
              <a:spcBef>
                <a:spcPct val="0"/>
              </a:spcBef>
              <a:spcAft>
                <a:spcPct val="0"/>
              </a:spcAft>
            </a:pPr>
            <a:r>
              <a:rPr lang="en-US" altLang="ja-JP" sz="1000" dirty="0">
                <a:latin typeface="HGP創英角ｺﾞｼｯｸUB"/>
                <a:ea typeface="HGP創英角ｺﾞｼｯｸUB"/>
              </a:rPr>
              <a:t>111</a:t>
            </a:r>
          </a:p>
        </p:txBody>
      </p:sp>
      <p:sp>
        <p:nvSpPr>
          <p:cNvPr id="41" name="テキスト ボックス 40">
            <a:extLst>
              <a:ext uri="{FF2B5EF4-FFF2-40B4-BE49-F238E27FC236}">
                <a16:creationId xmlns:a16="http://schemas.microsoft.com/office/drawing/2014/main" id="{88B18E1E-0201-431A-8B3A-C4FF71602FA0}"/>
              </a:ext>
            </a:extLst>
          </p:cNvPr>
          <p:cNvSpPr txBox="1"/>
          <p:nvPr/>
        </p:nvSpPr>
        <p:spPr>
          <a:xfrm>
            <a:off x="2321901" y="3409950"/>
            <a:ext cx="344966" cy="400110"/>
          </a:xfrm>
          <a:prstGeom prst="rect">
            <a:avLst/>
          </a:prstGeom>
          <a:noFill/>
        </p:spPr>
        <p:txBody>
          <a:bodyPr wrap="none" rtlCol="0" anchor="b">
            <a:spAutoFit/>
          </a:bodyPr>
          <a:lstStyle/>
          <a:p>
            <a:pPr algn="ctr" fontAlgn="base">
              <a:spcBef>
                <a:spcPct val="0"/>
              </a:spcBef>
              <a:spcAft>
                <a:spcPct val="0"/>
              </a:spcAft>
            </a:pPr>
            <a:r>
              <a:rPr lang="en-US" altLang="ja-JP" sz="1000" dirty="0">
                <a:latin typeface="HGP創英角ｺﾞｼｯｸUB"/>
                <a:ea typeface="HGP創英角ｺﾞｼｯｸUB"/>
              </a:rPr>
              <a:t>35</a:t>
            </a:r>
          </a:p>
          <a:p>
            <a:pPr algn="ctr" fontAlgn="base">
              <a:spcBef>
                <a:spcPct val="0"/>
              </a:spcBef>
              <a:spcAft>
                <a:spcPct val="0"/>
              </a:spcAft>
            </a:pPr>
            <a:r>
              <a:rPr lang="en-US" altLang="ja-JP" sz="1000" dirty="0">
                <a:latin typeface="HGP創英角ｺﾞｼｯｸUB"/>
                <a:ea typeface="HGP創英角ｺﾞｼｯｸUB"/>
              </a:rPr>
              <a:t>55</a:t>
            </a:r>
            <a:endParaRPr lang="ja-JP" altLang="en-US" sz="1000" dirty="0">
              <a:latin typeface="HGP創英角ｺﾞｼｯｸUB"/>
              <a:ea typeface="HGP創英角ｺﾞｼｯｸUB"/>
            </a:endParaRPr>
          </a:p>
        </p:txBody>
      </p:sp>
      <p:sp>
        <p:nvSpPr>
          <p:cNvPr id="42" name="テキスト ボックス 41">
            <a:extLst>
              <a:ext uri="{FF2B5EF4-FFF2-40B4-BE49-F238E27FC236}">
                <a16:creationId xmlns:a16="http://schemas.microsoft.com/office/drawing/2014/main" id="{064712F1-5776-46E1-B9AB-6C21543A7405}"/>
              </a:ext>
            </a:extLst>
          </p:cNvPr>
          <p:cNvSpPr txBox="1"/>
          <p:nvPr/>
        </p:nvSpPr>
        <p:spPr>
          <a:xfrm>
            <a:off x="3549797" y="3409950"/>
            <a:ext cx="344966" cy="400110"/>
          </a:xfrm>
          <a:prstGeom prst="rect">
            <a:avLst/>
          </a:prstGeom>
          <a:noFill/>
        </p:spPr>
        <p:txBody>
          <a:bodyPr wrap="none" rtlCol="0" anchor="b">
            <a:spAutoFit/>
          </a:bodyPr>
          <a:lstStyle/>
          <a:p>
            <a:pPr algn="ctr" fontAlgn="base">
              <a:spcBef>
                <a:spcPct val="0"/>
              </a:spcBef>
              <a:spcAft>
                <a:spcPct val="0"/>
              </a:spcAft>
            </a:pPr>
            <a:r>
              <a:rPr lang="en-US" altLang="ja-JP" sz="1000" dirty="0">
                <a:latin typeface="HGP創英角ｺﾞｼｯｸUB"/>
                <a:ea typeface="HGP創英角ｺﾞｼｯｸUB"/>
              </a:rPr>
              <a:t>11</a:t>
            </a:r>
          </a:p>
          <a:p>
            <a:pPr algn="ctr" fontAlgn="base">
              <a:spcBef>
                <a:spcPct val="0"/>
              </a:spcBef>
              <a:spcAft>
                <a:spcPct val="0"/>
              </a:spcAft>
            </a:pPr>
            <a:r>
              <a:rPr lang="en-US" altLang="ja-JP" sz="1000" dirty="0">
                <a:latin typeface="HGP創英角ｺﾞｼｯｸUB"/>
                <a:ea typeface="HGP創英角ｺﾞｼｯｸUB"/>
              </a:rPr>
              <a:t>13</a:t>
            </a:r>
            <a:endParaRPr lang="ja-JP" altLang="en-US" sz="1000" dirty="0">
              <a:latin typeface="HGP創英角ｺﾞｼｯｸUB"/>
              <a:ea typeface="HGP創英角ｺﾞｼｯｸUB"/>
            </a:endParaRPr>
          </a:p>
        </p:txBody>
      </p:sp>
      <p:sp>
        <p:nvSpPr>
          <p:cNvPr id="43" name="テキスト ボックス 42">
            <a:extLst>
              <a:ext uri="{FF2B5EF4-FFF2-40B4-BE49-F238E27FC236}">
                <a16:creationId xmlns:a16="http://schemas.microsoft.com/office/drawing/2014/main" id="{20ED8F72-04A0-42C4-BB56-B09E95259AC9}"/>
              </a:ext>
            </a:extLst>
          </p:cNvPr>
          <p:cNvSpPr txBox="1"/>
          <p:nvPr/>
        </p:nvSpPr>
        <p:spPr>
          <a:xfrm>
            <a:off x="4836640" y="3409950"/>
            <a:ext cx="264816" cy="400110"/>
          </a:xfrm>
          <a:prstGeom prst="rect">
            <a:avLst/>
          </a:prstGeom>
          <a:noFill/>
        </p:spPr>
        <p:txBody>
          <a:bodyPr wrap="none" rtlCol="0" anchor="b">
            <a:spAutoFit/>
          </a:bodyPr>
          <a:lstStyle/>
          <a:p>
            <a:pPr algn="ctr" fontAlgn="base">
              <a:spcBef>
                <a:spcPct val="0"/>
              </a:spcBef>
              <a:spcAft>
                <a:spcPct val="0"/>
              </a:spcAft>
            </a:pPr>
            <a:r>
              <a:rPr lang="en-US" altLang="ja-JP" sz="1000" dirty="0">
                <a:latin typeface="HGP創英角ｺﾞｼｯｸUB"/>
                <a:ea typeface="HGP創英角ｺﾞｼｯｸUB"/>
              </a:rPr>
              <a:t>0</a:t>
            </a:r>
          </a:p>
          <a:p>
            <a:pPr algn="ctr" fontAlgn="base">
              <a:spcBef>
                <a:spcPct val="0"/>
              </a:spcBef>
              <a:spcAft>
                <a:spcPct val="0"/>
              </a:spcAft>
            </a:pPr>
            <a:r>
              <a:rPr lang="en-US" altLang="ja-JP" sz="1000" dirty="0">
                <a:latin typeface="HGP創英角ｺﾞｼｯｸUB"/>
                <a:ea typeface="HGP創英角ｺﾞｼｯｸUB"/>
              </a:rPr>
              <a:t>0</a:t>
            </a:r>
            <a:endParaRPr lang="ja-JP" altLang="en-US" sz="1000" dirty="0">
              <a:latin typeface="HGP創英角ｺﾞｼｯｸUB"/>
              <a:ea typeface="HGP創英角ｺﾞｼｯｸUB"/>
            </a:endParaRPr>
          </a:p>
        </p:txBody>
      </p:sp>
      <p:sp>
        <p:nvSpPr>
          <p:cNvPr id="44" name="テキスト ボックス 43">
            <a:extLst>
              <a:ext uri="{FF2B5EF4-FFF2-40B4-BE49-F238E27FC236}">
                <a16:creationId xmlns:a16="http://schemas.microsoft.com/office/drawing/2014/main" id="{0BDF7AF4-CDAB-49A1-B4E0-402BE9008CC6}"/>
              </a:ext>
            </a:extLst>
          </p:cNvPr>
          <p:cNvSpPr txBox="1"/>
          <p:nvPr/>
        </p:nvSpPr>
        <p:spPr>
          <a:xfrm>
            <a:off x="5173856" y="3874204"/>
            <a:ext cx="359074" cy="215444"/>
          </a:xfrm>
          <a:prstGeom prst="rect">
            <a:avLst/>
          </a:prstGeom>
          <a:noFill/>
          <a:ln>
            <a:noFill/>
          </a:ln>
        </p:spPr>
        <p:txBody>
          <a:bodyPr wrap="none" lIns="0" tIns="0" rIns="0" bIns="0" rtlCol="0" anchor="ctr">
            <a:spAutoFit/>
          </a:bodyPr>
          <a:lstStyle>
            <a:defPPr>
              <a:defRPr lang="ja-JP"/>
            </a:defPPr>
            <a:lvl1pPr algn="ctr" fontAlgn="base">
              <a:spcBef>
                <a:spcPct val="0"/>
              </a:spcBef>
              <a:spcAft>
                <a:spcPct val="0"/>
              </a:spcAft>
              <a:defRPr sz="1400">
                <a:latin typeface="HGP創英角ｺﾞｼｯｸUB"/>
                <a:ea typeface="HGP創英角ｺﾞｼｯｸUB"/>
                <a:cs typeface="Meiryo UI" panose="020B0604030504040204" pitchFamily="50" charset="-128"/>
              </a:defRPr>
            </a:lvl1pPr>
          </a:lstStyle>
          <a:p>
            <a:r>
              <a:rPr lang="ja-JP" altLang="en-US" dirty="0"/>
              <a:t>（日）</a:t>
            </a:r>
          </a:p>
        </p:txBody>
      </p:sp>
      <p:grpSp>
        <p:nvGrpSpPr>
          <p:cNvPr id="45" name="グループ化 44">
            <a:extLst>
              <a:ext uri="{FF2B5EF4-FFF2-40B4-BE49-F238E27FC236}">
                <a16:creationId xmlns:a16="http://schemas.microsoft.com/office/drawing/2014/main" id="{60E95D46-4F8D-46FB-B62F-D09442197C2E}"/>
              </a:ext>
            </a:extLst>
          </p:cNvPr>
          <p:cNvGrpSpPr/>
          <p:nvPr/>
        </p:nvGrpSpPr>
        <p:grpSpPr>
          <a:xfrm>
            <a:off x="1224944" y="1761922"/>
            <a:ext cx="3508999" cy="611493"/>
            <a:chOff x="4268605" y="1365849"/>
            <a:chExt cx="4595401" cy="1079137"/>
          </a:xfrm>
        </p:grpSpPr>
        <p:cxnSp>
          <p:nvCxnSpPr>
            <p:cNvPr id="47" name="直線コネクタ 46">
              <a:extLst>
                <a:ext uri="{FF2B5EF4-FFF2-40B4-BE49-F238E27FC236}">
                  <a16:creationId xmlns:a16="http://schemas.microsoft.com/office/drawing/2014/main" id="{4570BED2-AEE3-41A8-B001-AF4773DB3509}"/>
                </a:ext>
              </a:extLst>
            </p:cNvPr>
            <p:cNvCxnSpPr/>
            <p:nvPr/>
          </p:nvCxnSpPr>
          <p:spPr>
            <a:xfrm>
              <a:off x="4938803" y="1662967"/>
              <a:ext cx="943243" cy="2782"/>
            </a:xfrm>
            <a:prstGeom prst="line">
              <a:avLst/>
            </a:prstGeom>
            <a:noFill/>
            <a:ln w="38100" cap="rnd" cmpd="sng" algn="ctr">
              <a:solidFill>
                <a:srgbClr val="0070C0"/>
              </a:solidFill>
              <a:prstDash val="solid"/>
              <a:miter lim="800000"/>
            </a:ln>
            <a:effectLst/>
          </p:spPr>
        </p:cxnSp>
        <p:cxnSp>
          <p:nvCxnSpPr>
            <p:cNvPr id="48" name="直線コネクタ 47">
              <a:extLst>
                <a:ext uri="{FF2B5EF4-FFF2-40B4-BE49-F238E27FC236}">
                  <a16:creationId xmlns:a16="http://schemas.microsoft.com/office/drawing/2014/main" id="{F2084822-E697-4954-96E3-E683C9FA1BC5}"/>
                </a:ext>
              </a:extLst>
            </p:cNvPr>
            <p:cNvCxnSpPr/>
            <p:nvPr/>
          </p:nvCxnSpPr>
          <p:spPr>
            <a:xfrm>
              <a:off x="4623516" y="137037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49" name="直線コネクタ 48">
              <a:extLst>
                <a:ext uri="{FF2B5EF4-FFF2-40B4-BE49-F238E27FC236}">
                  <a16:creationId xmlns:a16="http://schemas.microsoft.com/office/drawing/2014/main" id="{95E62D6C-3A04-476F-BD39-B54738DA047B}"/>
                </a:ext>
              </a:extLst>
            </p:cNvPr>
            <p:cNvCxnSpPr/>
            <p:nvPr/>
          </p:nvCxnSpPr>
          <p:spPr>
            <a:xfrm>
              <a:off x="4661900" y="1365849"/>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50" name="直線コネクタ 49">
              <a:extLst>
                <a:ext uri="{FF2B5EF4-FFF2-40B4-BE49-F238E27FC236}">
                  <a16:creationId xmlns:a16="http://schemas.microsoft.com/office/drawing/2014/main" id="{3DE18F53-2D3A-4D50-A0E2-41EE60203E96}"/>
                </a:ext>
              </a:extLst>
            </p:cNvPr>
            <p:cNvCxnSpPr/>
            <p:nvPr/>
          </p:nvCxnSpPr>
          <p:spPr>
            <a:xfrm>
              <a:off x="4572411" y="136799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51" name="直線コネクタ 50">
              <a:extLst>
                <a:ext uri="{FF2B5EF4-FFF2-40B4-BE49-F238E27FC236}">
                  <a16:creationId xmlns:a16="http://schemas.microsoft.com/office/drawing/2014/main" id="{03116E75-60D0-47DB-8027-715B9D1FEBA3}"/>
                </a:ext>
              </a:extLst>
            </p:cNvPr>
            <p:cNvCxnSpPr/>
            <p:nvPr/>
          </p:nvCxnSpPr>
          <p:spPr>
            <a:xfrm>
              <a:off x="4891750" y="1622628"/>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2" name="直線コネクタ 51">
              <a:extLst>
                <a:ext uri="{FF2B5EF4-FFF2-40B4-BE49-F238E27FC236}">
                  <a16:creationId xmlns:a16="http://schemas.microsoft.com/office/drawing/2014/main" id="{A7CF2100-081A-43D4-933C-06F3BF5BC771}"/>
                </a:ext>
              </a:extLst>
            </p:cNvPr>
            <p:cNvCxnSpPr/>
            <p:nvPr/>
          </p:nvCxnSpPr>
          <p:spPr>
            <a:xfrm>
              <a:off x="4866651" y="1622336"/>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3" name="直線コネクタ 52">
              <a:extLst>
                <a:ext uri="{FF2B5EF4-FFF2-40B4-BE49-F238E27FC236}">
                  <a16:creationId xmlns:a16="http://schemas.microsoft.com/office/drawing/2014/main" id="{31F0C243-FDBD-4716-8BE6-98491B44F11F}"/>
                </a:ext>
              </a:extLst>
            </p:cNvPr>
            <p:cNvCxnSpPr/>
            <p:nvPr/>
          </p:nvCxnSpPr>
          <p:spPr>
            <a:xfrm>
              <a:off x="4740974" y="1580794"/>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4" name="直線コネクタ 53">
              <a:extLst>
                <a:ext uri="{FF2B5EF4-FFF2-40B4-BE49-F238E27FC236}">
                  <a16:creationId xmlns:a16="http://schemas.microsoft.com/office/drawing/2014/main" id="{4245A8FB-C772-43AB-8707-6CD611AEF1F6}"/>
                </a:ext>
              </a:extLst>
            </p:cNvPr>
            <p:cNvCxnSpPr/>
            <p:nvPr/>
          </p:nvCxnSpPr>
          <p:spPr>
            <a:xfrm>
              <a:off x="4704991" y="1576031"/>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5" name="直線コネクタ 54">
              <a:extLst>
                <a:ext uri="{FF2B5EF4-FFF2-40B4-BE49-F238E27FC236}">
                  <a16:creationId xmlns:a16="http://schemas.microsoft.com/office/drawing/2014/main" id="{3B7C5424-1CFD-40CA-A8FA-99F8D69C36DA}"/>
                </a:ext>
              </a:extLst>
            </p:cNvPr>
            <p:cNvCxnSpPr/>
            <p:nvPr/>
          </p:nvCxnSpPr>
          <p:spPr>
            <a:xfrm>
              <a:off x="4577056" y="1536150"/>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6" name="直線コネクタ 55">
              <a:extLst>
                <a:ext uri="{FF2B5EF4-FFF2-40B4-BE49-F238E27FC236}">
                  <a16:creationId xmlns:a16="http://schemas.microsoft.com/office/drawing/2014/main" id="{5938CBEF-FF99-4267-A6D6-B27E06ED19C8}"/>
                </a:ext>
              </a:extLst>
            </p:cNvPr>
            <p:cNvCxnSpPr/>
            <p:nvPr/>
          </p:nvCxnSpPr>
          <p:spPr>
            <a:xfrm>
              <a:off x="5201096" y="1716280"/>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7" name="直線コネクタ 56">
              <a:extLst>
                <a:ext uri="{FF2B5EF4-FFF2-40B4-BE49-F238E27FC236}">
                  <a16:creationId xmlns:a16="http://schemas.microsoft.com/office/drawing/2014/main" id="{AB5F96E5-2D1B-4C6F-91D9-D8A6FE9264A0}"/>
                </a:ext>
              </a:extLst>
            </p:cNvPr>
            <p:cNvCxnSpPr/>
            <p:nvPr/>
          </p:nvCxnSpPr>
          <p:spPr>
            <a:xfrm>
              <a:off x="5263478" y="1718786"/>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8" name="直線コネクタ 57">
              <a:extLst>
                <a:ext uri="{FF2B5EF4-FFF2-40B4-BE49-F238E27FC236}">
                  <a16:creationId xmlns:a16="http://schemas.microsoft.com/office/drawing/2014/main" id="{DD9EBF2A-79CD-4BBD-A04A-04B353A7EA3D}"/>
                </a:ext>
              </a:extLst>
            </p:cNvPr>
            <p:cNvCxnSpPr/>
            <p:nvPr/>
          </p:nvCxnSpPr>
          <p:spPr>
            <a:xfrm>
              <a:off x="5160615" y="1723423"/>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9" name="直線コネクタ 58">
              <a:extLst>
                <a:ext uri="{FF2B5EF4-FFF2-40B4-BE49-F238E27FC236}">
                  <a16:creationId xmlns:a16="http://schemas.microsoft.com/office/drawing/2014/main" id="{2C61010D-7EFA-4914-9D9D-BE0278D35329}"/>
                </a:ext>
              </a:extLst>
            </p:cNvPr>
            <p:cNvCxnSpPr/>
            <p:nvPr/>
          </p:nvCxnSpPr>
          <p:spPr>
            <a:xfrm>
              <a:off x="6685351" y="2008903"/>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0" name="直線コネクタ 59">
              <a:extLst>
                <a:ext uri="{FF2B5EF4-FFF2-40B4-BE49-F238E27FC236}">
                  <a16:creationId xmlns:a16="http://schemas.microsoft.com/office/drawing/2014/main" id="{A7B74810-2905-4447-A3BE-58A8344106C5}"/>
                </a:ext>
              </a:extLst>
            </p:cNvPr>
            <p:cNvCxnSpPr/>
            <p:nvPr/>
          </p:nvCxnSpPr>
          <p:spPr>
            <a:xfrm>
              <a:off x="6631108" y="2005919"/>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1" name="直線コネクタ 60">
              <a:extLst>
                <a:ext uri="{FF2B5EF4-FFF2-40B4-BE49-F238E27FC236}">
                  <a16:creationId xmlns:a16="http://schemas.microsoft.com/office/drawing/2014/main" id="{864CC3C8-A079-4ED7-B5B1-28F5729F9B2F}"/>
                </a:ext>
              </a:extLst>
            </p:cNvPr>
            <p:cNvCxnSpPr/>
            <p:nvPr/>
          </p:nvCxnSpPr>
          <p:spPr>
            <a:xfrm>
              <a:off x="5816860" y="1921174"/>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2" name="直線コネクタ 61">
              <a:extLst>
                <a:ext uri="{FF2B5EF4-FFF2-40B4-BE49-F238E27FC236}">
                  <a16:creationId xmlns:a16="http://schemas.microsoft.com/office/drawing/2014/main" id="{B8D4A5E4-F653-4EC8-88B5-EAF99AD88ECB}"/>
                </a:ext>
              </a:extLst>
            </p:cNvPr>
            <p:cNvCxnSpPr/>
            <p:nvPr/>
          </p:nvCxnSpPr>
          <p:spPr>
            <a:xfrm>
              <a:off x="6151198" y="1965891"/>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3" name="直線コネクタ 62">
              <a:extLst>
                <a:ext uri="{FF2B5EF4-FFF2-40B4-BE49-F238E27FC236}">
                  <a16:creationId xmlns:a16="http://schemas.microsoft.com/office/drawing/2014/main" id="{7E021FCB-32F1-4769-A9AE-83D204737A72}"/>
                </a:ext>
              </a:extLst>
            </p:cNvPr>
            <p:cNvCxnSpPr/>
            <p:nvPr/>
          </p:nvCxnSpPr>
          <p:spPr>
            <a:xfrm>
              <a:off x="5598993" y="1820439"/>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4" name="直線コネクタ 63">
              <a:extLst>
                <a:ext uri="{FF2B5EF4-FFF2-40B4-BE49-F238E27FC236}">
                  <a16:creationId xmlns:a16="http://schemas.microsoft.com/office/drawing/2014/main" id="{2823CA0A-4D02-4711-8F59-38B85897628D}"/>
                </a:ext>
              </a:extLst>
            </p:cNvPr>
            <p:cNvCxnSpPr/>
            <p:nvPr/>
          </p:nvCxnSpPr>
          <p:spPr>
            <a:xfrm>
              <a:off x="5649630" y="1830442"/>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5" name="直線コネクタ 64">
              <a:extLst>
                <a:ext uri="{FF2B5EF4-FFF2-40B4-BE49-F238E27FC236}">
                  <a16:creationId xmlns:a16="http://schemas.microsoft.com/office/drawing/2014/main" id="{6226E057-577C-40FC-9D2E-494D30AC3CA3}"/>
                </a:ext>
              </a:extLst>
            </p:cNvPr>
            <p:cNvCxnSpPr/>
            <p:nvPr/>
          </p:nvCxnSpPr>
          <p:spPr>
            <a:xfrm>
              <a:off x="5546891" y="1622781"/>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66" name="直線コネクタ 65">
              <a:extLst>
                <a:ext uri="{FF2B5EF4-FFF2-40B4-BE49-F238E27FC236}">
                  <a16:creationId xmlns:a16="http://schemas.microsoft.com/office/drawing/2014/main" id="{6CDA95A5-D16D-44DD-8138-1F653A5F8E67}"/>
                </a:ext>
              </a:extLst>
            </p:cNvPr>
            <p:cNvCxnSpPr/>
            <p:nvPr/>
          </p:nvCxnSpPr>
          <p:spPr>
            <a:xfrm>
              <a:off x="5420490" y="161726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67" name="直線コネクタ 66">
              <a:extLst>
                <a:ext uri="{FF2B5EF4-FFF2-40B4-BE49-F238E27FC236}">
                  <a16:creationId xmlns:a16="http://schemas.microsoft.com/office/drawing/2014/main" id="{09D60C50-9E84-4E6B-8F13-253C436FD12C}"/>
                </a:ext>
              </a:extLst>
            </p:cNvPr>
            <p:cNvCxnSpPr/>
            <p:nvPr/>
          </p:nvCxnSpPr>
          <p:spPr>
            <a:xfrm>
              <a:off x="5624246" y="1619080"/>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68" name="直線コネクタ 67">
              <a:extLst>
                <a:ext uri="{FF2B5EF4-FFF2-40B4-BE49-F238E27FC236}">
                  <a16:creationId xmlns:a16="http://schemas.microsoft.com/office/drawing/2014/main" id="{FC410CF9-C611-4BCA-A12E-F3BE6965809C}"/>
                </a:ext>
              </a:extLst>
            </p:cNvPr>
            <p:cNvCxnSpPr/>
            <p:nvPr/>
          </p:nvCxnSpPr>
          <p:spPr>
            <a:xfrm>
              <a:off x="5461138" y="162158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69" name="直線コネクタ 68">
              <a:extLst>
                <a:ext uri="{FF2B5EF4-FFF2-40B4-BE49-F238E27FC236}">
                  <a16:creationId xmlns:a16="http://schemas.microsoft.com/office/drawing/2014/main" id="{FE842FD1-2A99-43E2-89E9-4E8749210D81}"/>
                </a:ext>
              </a:extLst>
            </p:cNvPr>
            <p:cNvCxnSpPr/>
            <p:nvPr/>
          </p:nvCxnSpPr>
          <p:spPr>
            <a:xfrm>
              <a:off x="5188407" y="1615460"/>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0" name="直線コネクタ 69">
              <a:extLst>
                <a:ext uri="{FF2B5EF4-FFF2-40B4-BE49-F238E27FC236}">
                  <a16:creationId xmlns:a16="http://schemas.microsoft.com/office/drawing/2014/main" id="{A060DB3B-30F4-4E48-9BCF-612FA4538E3A}"/>
                </a:ext>
              </a:extLst>
            </p:cNvPr>
            <p:cNvCxnSpPr/>
            <p:nvPr/>
          </p:nvCxnSpPr>
          <p:spPr>
            <a:xfrm>
              <a:off x="8813676" y="1777417"/>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1" name="直線コネクタ 70">
              <a:extLst>
                <a:ext uri="{FF2B5EF4-FFF2-40B4-BE49-F238E27FC236}">
                  <a16:creationId xmlns:a16="http://schemas.microsoft.com/office/drawing/2014/main" id="{759CDF38-2BC0-487C-BEEC-9B19493AE00C}"/>
                </a:ext>
              </a:extLst>
            </p:cNvPr>
            <p:cNvCxnSpPr/>
            <p:nvPr/>
          </p:nvCxnSpPr>
          <p:spPr>
            <a:xfrm>
              <a:off x="8665234" y="177205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2" name="直線コネクタ 71">
              <a:extLst>
                <a:ext uri="{FF2B5EF4-FFF2-40B4-BE49-F238E27FC236}">
                  <a16:creationId xmlns:a16="http://schemas.microsoft.com/office/drawing/2014/main" id="{8CE6C445-043F-4DA9-82DE-3C6BD23FBCBD}"/>
                </a:ext>
              </a:extLst>
            </p:cNvPr>
            <p:cNvCxnSpPr/>
            <p:nvPr/>
          </p:nvCxnSpPr>
          <p:spPr>
            <a:xfrm>
              <a:off x="7816129" y="1761727"/>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3" name="直線コネクタ 72">
              <a:extLst>
                <a:ext uri="{FF2B5EF4-FFF2-40B4-BE49-F238E27FC236}">
                  <a16:creationId xmlns:a16="http://schemas.microsoft.com/office/drawing/2014/main" id="{D0BDFD5C-9BA9-469C-926E-F9DEF00183F3}"/>
                </a:ext>
              </a:extLst>
            </p:cNvPr>
            <p:cNvCxnSpPr/>
            <p:nvPr/>
          </p:nvCxnSpPr>
          <p:spPr>
            <a:xfrm>
              <a:off x="6810112" y="1766578"/>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4" name="直線コネクタ 73">
              <a:extLst>
                <a:ext uri="{FF2B5EF4-FFF2-40B4-BE49-F238E27FC236}">
                  <a16:creationId xmlns:a16="http://schemas.microsoft.com/office/drawing/2014/main" id="{485EA0B2-EAE6-43AD-88AF-779AFBA3A7CE}"/>
                </a:ext>
              </a:extLst>
            </p:cNvPr>
            <p:cNvCxnSpPr/>
            <p:nvPr/>
          </p:nvCxnSpPr>
          <p:spPr>
            <a:xfrm>
              <a:off x="6733369" y="176387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5" name="直線コネクタ 74">
              <a:extLst>
                <a:ext uri="{FF2B5EF4-FFF2-40B4-BE49-F238E27FC236}">
                  <a16:creationId xmlns:a16="http://schemas.microsoft.com/office/drawing/2014/main" id="{5B124C58-9100-4D44-A989-63777C300156}"/>
                </a:ext>
              </a:extLst>
            </p:cNvPr>
            <p:cNvCxnSpPr/>
            <p:nvPr/>
          </p:nvCxnSpPr>
          <p:spPr>
            <a:xfrm>
              <a:off x="6342934" y="1768959"/>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6" name="直線コネクタ 75">
              <a:extLst>
                <a:ext uri="{FF2B5EF4-FFF2-40B4-BE49-F238E27FC236}">
                  <a16:creationId xmlns:a16="http://schemas.microsoft.com/office/drawing/2014/main" id="{F0818882-1F59-4F70-81AA-8C5928EA84FE}"/>
                </a:ext>
              </a:extLst>
            </p:cNvPr>
            <p:cNvCxnSpPr/>
            <p:nvPr/>
          </p:nvCxnSpPr>
          <p:spPr>
            <a:xfrm>
              <a:off x="6630486" y="1761815"/>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7" name="直線コネクタ 76">
              <a:extLst>
                <a:ext uri="{FF2B5EF4-FFF2-40B4-BE49-F238E27FC236}">
                  <a16:creationId xmlns:a16="http://schemas.microsoft.com/office/drawing/2014/main" id="{6BC6DFE0-2A67-4D96-8EA0-99464B9C40AC}"/>
                </a:ext>
              </a:extLst>
            </p:cNvPr>
            <p:cNvCxnSpPr/>
            <p:nvPr/>
          </p:nvCxnSpPr>
          <p:spPr>
            <a:xfrm>
              <a:off x="6604310" y="1766928"/>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8" name="直線コネクタ 77">
              <a:extLst>
                <a:ext uri="{FF2B5EF4-FFF2-40B4-BE49-F238E27FC236}">
                  <a16:creationId xmlns:a16="http://schemas.microsoft.com/office/drawing/2014/main" id="{E571A3C6-D205-463D-A6CF-7718099D90BF}"/>
                </a:ext>
              </a:extLst>
            </p:cNvPr>
            <p:cNvCxnSpPr/>
            <p:nvPr/>
          </p:nvCxnSpPr>
          <p:spPr>
            <a:xfrm>
              <a:off x="6161758" y="1765133"/>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9" name="直線コネクタ 78">
              <a:extLst>
                <a:ext uri="{FF2B5EF4-FFF2-40B4-BE49-F238E27FC236}">
                  <a16:creationId xmlns:a16="http://schemas.microsoft.com/office/drawing/2014/main" id="{AA462CBE-BC1C-47F8-8157-0EDEDD192A49}"/>
                </a:ext>
              </a:extLst>
            </p:cNvPr>
            <p:cNvCxnSpPr/>
            <p:nvPr/>
          </p:nvCxnSpPr>
          <p:spPr>
            <a:xfrm>
              <a:off x="6079404" y="1765042"/>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80" name="直線コネクタ 79">
              <a:extLst>
                <a:ext uri="{FF2B5EF4-FFF2-40B4-BE49-F238E27FC236}">
                  <a16:creationId xmlns:a16="http://schemas.microsoft.com/office/drawing/2014/main" id="{863AB3EF-A034-4714-A914-7ED19ACB21CA}"/>
                </a:ext>
              </a:extLst>
            </p:cNvPr>
            <p:cNvCxnSpPr/>
            <p:nvPr/>
          </p:nvCxnSpPr>
          <p:spPr>
            <a:xfrm>
              <a:off x="6923247" y="2170990"/>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1" name="直線コネクタ 80">
              <a:extLst>
                <a:ext uri="{FF2B5EF4-FFF2-40B4-BE49-F238E27FC236}">
                  <a16:creationId xmlns:a16="http://schemas.microsoft.com/office/drawing/2014/main" id="{BF6DCB38-950F-463E-9D4F-1AEBA73814F0}"/>
                </a:ext>
              </a:extLst>
            </p:cNvPr>
            <p:cNvCxnSpPr/>
            <p:nvPr/>
          </p:nvCxnSpPr>
          <p:spPr>
            <a:xfrm>
              <a:off x="8596514" y="2341240"/>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2" name="直線コネクタ 81">
              <a:extLst>
                <a:ext uri="{FF2B5EF4-FFF2-40B4-BE49-F238E27FC236}">
                  <a16:creationId xmlns:a16="http://schemas.microsoft.com/office/drawing/2014/main" id="{5384B77E-C4AB-4F70-AE89-4397025B6A40}"/>
                </a:ext>
              </a:extLst>
            </p:cNvPr>
            <p:cNvCxnSpPr/>
            <p:nvPr/>
          </p:nvCxnSpPr>
          <p:spPr>
            <a:xfrm>
              <a:off x="8467444" y="2347786"/>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3" name="直線コネクタ 82">
              <a:extLst>
                <a:ext uri="{FF2B5EF4-FFF2-40B4-BE49-F238E27FC236}">
                  <a16:creationId xmlns:a16="http://schemas.microsoft.com/office/drawing/2014/main" id="{DBE751D0-F49A-43C2-B556-FAEE26BCC7B8}"/>
                </a:ext>
              </a:extLst>
            </p:cNvPr>
            <p:cNvCxnSpPr/>
            <p:nvPr/>
          </p:nvCxnSpPr>
          <p:spPr>
            <a:xfrm>
              <a:off x="8286755" y="2341328"/>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4" name="直線コネクタ 83">
              <a:extLst>
                <a:ext uri="{FF2B5EF4-FFF2-40B4-BE49-F238E27FC236}">
                  <a16:creationId xmlns:a16="http://schemas.microsoft.com/office/drawing/2014/main" id="{6757A386-8BA7-4B52-BBAE-D0D450F4F9BD}"/>
                </a:ext>
              </a:extLst>
            </p:cNvPr>
            <p:cNvCxnSpPr/>
            <p:nvPr/>
          </p:nvCxnSpPr>
          <p:spPr>
            <a:xfrm>
              <a:off x="7980270" y="2347786"/>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5" name="直線コネクタ 84">
              <a:extLst>
                <a:ext uri="{FF2B5EF4-FFF2-40B4-BE49-F238E27FC236}">
                  <a16:creationId xmlns:a16="http://schemas.microsoft.com/office/drawing/2014/main" id="{A0524D0C-4D12-4111-B73D-EFF7E12FD1A3}"/>
                </a:ext>
              </a:extLst>
            </p:cNvPr>
            <p:cNvCxnSpPr/>
            <p:nvPr/>
          </p:nvCxnSpPr>
          <p:spPr>
            <a:xfrm>
              <a:off x="7828218" y="2344718"/>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6" name="直線コネクタ 85">
              <a:extLst>
                <a:ext uri="{FF2B5EF4-FFF2-40B4-BE49-F238E27FC236}">
                  <a16:creationId xmlns:a16="http://schemas.microsoft.com/office/drawing/2014/main" id="{056961AF-CCB3-4D0D-B133-C5E52EA2E730}"/>
                </a:ext>
              </a:extLst>
            </p:cNvPr>
            <p:cNvCxnSpPr/>
            <p:nvPr/>
          </p:nvCxnSpPr>
          <p:spPr>
            <a:xfrm>
              <a:off x="7769450" y="2341576"/>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7" name="直線コネクタ 86">
              <a:extLst>
                <a:ext uri="{FF2B5EF4-FFF2-40B4-BE49-F238E27FC236}">
                  <a16:creationId xmlns:a16="http://schemas.microsoft.com/office/drawing/2014/main" id="{2467361E-9D3A-4304-8F8D-861815ABF59F}"/>
                </a:ext>
              </a:extLst>
            </p:cNvPr>
            <p:cNvCxnSpPr/>
            <p:nvPr/>
          </p:nvCxnSpPr>
          <p:spPr>
            <a:xfrm rot="16200000">
              <a:off x="5961038" y="1675982"/>
              <a:ext cx="0" cy="108000"/>
            </a:xfrm>
            <a:prstGeom prst="line">
              <a:avLst/>
            </a:prstGeom>
            <a:noFill/>
            <a:ln w="38100" cap="rnd" cmpd="sng" algn="ctr">
              <a:solidFill>
                <a:srgbClr val="0070C0"/>
              </a:solidFill>
              <a:prstDash val="solid"/>
              <a:miter lim="800000"/>
            </a:ln>
            <a:effectLst/>
          </p:spPr>
        </p:cxnSp>
        <p:cxnSp>
          <p:nvCxnSpPr>
            <p:cNvPr id="88" name="直線コネクタ 87">
              <a:extLst>
                <a:ext uri="{FF2B5EF4-FFF2-40B4-BE49-F238E27FC236}">
                  <a16:creationId xmlns:a16="http://schemas.microsoft.com/office/drawing/2014/main" id="{6A578014-0064-4137-9EAA-C750F365D944}"/>
                </a:ext>
              </a:extLst>
            </p:cNvPr>
            <p:cNvCxnSpPr/>
            <p:nvPr/>
          </p:nvCxnSpPr>
          <p:spPr>
            <a:xfrm flipV="1">
              <a:off x="6020006" y="1819133"/>
              <a:ext cx="2844000" cy="0"/>
            </a:xfrm>
            <a:prstGeom prst="line">
              <a:avLst/>
            </a:prstGeom>
            <a:noFill/>
            <a:ln w="38100" cap="rnd" cmpd="sng" algn="ctr">
              <a:solidFill>
                <a:srgbClr val="0070C0"/>
              </a:solidFill>
              <a:prstDash val="solid"/>
              <a:miter lim="800000"/>
            </a:ln>
            <a:effectLst/>
          </p:spPr>
        </p:cxnSp>
        <p:cxnSp>
          <p:nvCxnSpPr>
            <p:cNvPr id="89" name="直線コネクタ 88">
              <a:extLst>
                <a:ext uri="{FF2B5EF4-FFF2-40B4-BE49-F238E27FC236}">
                  <a16:creationId xmlns:a16="http://schemas.microsoft.com/office/drawing/2014/main" id="{EBB2361D-7629-4980-9C88-EE1725BEB3A2}"/>
                </a:ext>
              </a:extLst>
            </p:cNvPr>
            <p:cNvCxnSpPr/>
            <p:nvPr/>
          </p:nvCxnSpPr>
          <p:spPr>
            <a:xfrm>
              <a:off x="4268605" y="1415894"/>
              <a:ext cx="432000" cy="0"/>
            </a:xfrm>
            <a:prstGeom prst="line">
              <a:avLst/>
            </a:prstGeom>
            <a:noFill/>
            <a:ln w="38100" cap="rnd" cmpd="sng" algn="ctr">
              <a:solidFill>
                <a:srgbClr val="0070C0"/>
              </a:solidFill>
              <a:prstDash val="solid"/>
              <a:miter lim="800000"/>
            </a:ln>
            <a:effectLst/>
          </p:spPr>
        </p:cxnSp>
        <p:cxnSp>
          <p:nvCxnSpPr>
            <p:cNvPr id="90" name="直線コネクタ 89">
              <a:extLst>
                <a:ext uri="{FF2B5EF4-FFF2-40B4-BE49-F238E27FC236}">
                  <a16:creationId xmlns:a16="http://schemas.microsoft.com/office/drawing/2014/main" id="{D3FB10D8-6AED-4852-A720-898A7B17B8E3}"/>
                </a:ext>
              </a:extLst>
            </p:cNvPr>
            <p:cNvCxnSpPr/>
            <p:nvPr/>
          </p:nvCxnSpPr>
          <p:spPr>
            <a:xfrm>
              <a:off x="4767369" y="1517704"/>
              <a:ext cx="129465" cy="0"/>
            </a:xfrm>
            <a:prstGeom prst="line">
              <a:avLst/>
            </a:prstGeom>
            <a:noFill/>
            <a:ln w="38100" cap="rnd" cmpd="sng" algn="ctr">
              <a:solidFill>
                <a:srgbClr val="0070C0"/>
              </a:solidFill>
              <a:prstDash val="solid"/>
              <a:miter lim="800000"/>
            </a:ln>
            <a:effectLst/>
          </p:spPr>
        </p:cxnSp>
        <p:cxnSp>
          <p:nvCxnSpPr>
            <p:cNvPr id="91" name="直線コネクタ 90">
              <a:extLst>
                <a:ext uri="{FF2B5EF4-FFF2-40B4-BE49-F238E27FC236}">
                  <a16:creationId xmlns:a16="http://schemas.microsoft.com/office/drawing/2014/main" id="{44DEFDA9-3FC7-4EE9-B0A3-61BC55C821F0}"/>
                </a:ext>
              </a:extLst>
            </p:cNvPr>
            <p:cNvCxnSpPr/>
            <p:nvPr/>
          </p:nvCxnSpPr>
          <p:spPr>
            <a:xfrm flipV="1">
              <a:off x="6294048" y="2057503"/>
              <a:ext cx="516064" cy="1968"/>
            </a:xfrm>
            <a:prstGeom prst="line">
              <a:avLst/>
            </a:prstGeom>
            <a:noFill/>
            <a:ln w="38100" cap="rnd" cmpd="sng" algn="ctr">
              <a:solidFill>
                <a:srgbClr val="66CCFF"/>
              </a:solidFill>
              <a:prstDash val="solid"/>
              <a:miter lim="800000"/>
            </a:ln>
            <a:effectLst/>
          </p:spPr>
        </p:cxnSp>
        <p:cxnSp>
          <p:nvCxnSpPr>
            <p:cNvPr id="92" name="直線コネクタ 91">
              <a:extLst>
                <a:ext uri="{FF2B5EF4-FFF2-40B4-BE49-F238E27FC236}">
                  <a16:creationId xmlns:a16="http://schemas.microsoft.com/office/drawing/2014/main" id="{2CEBE202-A76B-4932-B745-CB38AF43F13E}"/>
                </a:ext>
              </a:extLst>
            </p:cNvPr>
            <p:cNvCxnSpPr/>
            <p:nvPr/>
          </p:nvCxnSpPr>
          <p:spPr>
            <a:xfrm>
              <a:off x="7658363" y="2229171"/>
              <a:ext cx="0" cy="166079"/>
            </a:xfrm>
            <a:prstGeom prst="line">
              <a:avLst/>
            </a:prstGeom>
            <a:noFill/>
            <a:ln w="38100" cap="rnd" cmpd="sng" algn="ctr">
              <a:solidFill>
                <a:srgbClr val="66CCFF"/>
              </a:solidFill>
              <a:prstDash val="solid"/>
              <a:miter lim="800000"/>
            </a:ln>
            <a:effectLst/>
          </p:spPr>
        </p:cxnSp>
        <p:cxnSp>
          <p:nvCxnSpPr>
            <p:cNvPr id="93" name="直線コネクタ 92">
              <a:extLst>
                <a:ext uri="{FF2B5EF4-FFF2-40B4-BE49-F238E27FC236}">
                  <a16:creationId xmlns:a16="http://schemas.microsoft.com/office/drawing/2014/main" id="{36BE2444-602F-4194-A19A-3FE5CFFCFDA6}"/>
                </a:ext>
              </a:extLst>
            </p:cNvPr>
            <p:cNvCxnSpPr/>
            <p:nvPr/>
          </p:nvCxnSpPr>
          <p:spPr>
            <a:xfrm>
              <a:off x="7679594" y="2398040"/>
              <a:ext cx="936000" cy="0"/>
            </a:xfrm>
            <a:prstGeom prst="line">
              <a:avLst/>
            </a:prstGeom>
            <a:noFill/>
            <a:ln w="38100" cap="rnd" cmpd="sng" algn="ctr">
              <a:solidFill>
                <a:srgbClr val="66CCFF"/>
              </a:solidFill>
              <a:prstDash val="solid"/>
              <a:miter lim="800000"/>
            </a:ln>
            <a:effectLst/>
          </p:spPr>
        </p:cxnSp>
        <p:cxnSp>
          <p:nvCxnSpPr>
            <p:cNvPr id="94" name="直線コネクタ 93">
              <a:extLst>
                <a:ext uri="{FF2B5EF4-FFF2-40B4-BE49-F238E27FC236}">
                  <a16:creationId xmlns:a16="http://schemas.microsoft.com/office/drawing/2014/main" id="{7CE99B7B-B255-4ED0-BAC9-DEDD871BB710}"/>
                </a:ext>
              </a:extLst>
            </p:cNvPr>
            <p:cNvCxnSpPr/>
            <p:nvPr/>
          </p:nvCxnSpPr>
          <p:spPr>
            <a:xfrm>
              <a:off x="6816618" y="2225071"/>
              <a:ext cx="828000" cy="0"/>
            </a:xfrm>
            <a:prstGeom prst="line">
              <a:avLst/>
            </a:prstGeom>
            <a:noFill/>
            <a:ln w="38100" cap="rnd" cmpd="sng" algn="ctr">
              <a:solidFill>
                <a:srgbClr val="66CCFF"/>
              </a:solidFill>
              <a:prstDash val="solid"/>
              <a:miter lim="800000"/>
            </a:ln>
            <a:effectLst/>
          </p:spPr>
        </p:cxnSp>
        <p:cxnSp>
          <p:nvCxnSpPr>
            <p:cNvPr id="95" name="直線コネクタ 94">
              <a:extLst>
                <a:ext uri="{FF2B5EF4-FFF2-40B4-BE49-F238E27FC236}">
                  <a16:creationId xmlns:a16="http://schemas.microsoft.com/office/drawing/2014/main" id="{C6CF4F22-6449-471D-BAD8-54124A4B4F53}"/>
                </a:ext>
              </a:extLst>
            </p:cNvPr>
            <p:cNvCxnSpPr/>
            <p:nvPr/>
          </p:nvCxnSpPr>
          <p:spPr>
            <a:xfrm>
              <a:off x="6810112" y="2063092"/>
              <a:ext cx="0" cy="166079"/>
            </a:xfrm>
            <a:prstGeom prst="line">
              <a:avLst/>
            </a:prstGeom>
            <a:noFill/>
            <a:ln w="38100" cap="rnd" cmpd="sng" algn="ctr">
              <a:solidFill>
                <a:srgbClr val="66CCFF"/>
              </a:solidFill>
              <a:prstDash val="solid"/>
              <a:miter lim="800000"/>
            </a:ln>
            <a:effectLst/>
          </p:spPr>
        </p:cxnSp>
        <p:cxnSp>
          <p:nvCxnSpPr>
            <p:cNvPr id="96" name="直線コネクタ 95">
              <a:extLst>
                <a:ext uri="{FF2B5EF4-FFF2-40B4-BE49-F238E27FC236}">
                  <a16:creationId xmlns:a16="http://schemas.microsoft.com/office/drawing/2014/main" id="{2D2A30CD-62D8-4321-A9BF-B3BF2D97D3DD}"/>
                </a:ext>
              </a:extLst>
            </p:cNvPr>
            <p:cNvCxnSpPr/>
            <p:nvPr/>
          </p:nvCxnSpPr>
          <p:spPr>
            <a:xfrm>
              <a:off x="4837807" y="1472179"/>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97" name="直線コネクタ 96">
              <a:extLst>
                <a:ext uri="{FF2B5EF4-FFF2-40B4-BE49-F238E27FC236}">
                  <a16:creationId xmlns:a16="http://schemas.microsoft.com/office/drawing/2014/main" id="{8E950743-7A52-4A02-B8D2-1203C78194E3}"/>
                </a:ext>
              </a:extLst>
            </p:cNvPr>
            <p:cNvCxnSpPr/>
            <p:nvPr/>
          </p:nvCxnSpPr>
          <p:spPr>
            <a:xfrm>
              <a:off x="5456171" y="1777449"/>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98" name="直線コネクタ 97">
              <a:extLst>
                <a:ext uri="{FF2B5EF4-FFF2-40B4-BE49-F238E27FC236}">
                  <a16:creationId xmlns:a16="http://schemas.microsoft.com/office/drawing/2014/main" id="{D51D8AA1-4C19-48FF-9654-01C6914F3A0A}"/>
                </a:ext>
              </a:extLst>
            </p:cNvPr>
            <p:cNvCxnSpPr/>
            <p:nvPr/>
          </p:nvCxnSpPr>
          <p:spPr>
            <a:xfrm>
              <a:off x="5053954" y="1621871"/>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99" name="直線コネクタ 98">
              <a:extLst>
                <a:ext uri="{FF2B5EF4-FFF2-40B4-BE49-F238E27FC236}">
                  <a16:creationId xmlns:a16="http://schemas.microsoft.com/office/drawing/2014/main" id="{336627D7-443D-4781-BC75-1A873DCAA1AF}"/>
                </a:ext>
              </a:extLst>
            </p:cNvPr>
            <p:cNvCxnSpPr/>
            <p:nvPr/>
          </p:nvCxnSpPr>
          <p:spPr>
            <a:xfrm>
              <a:off x="5343267" y="1712660"/>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100" name="直線コネクタ 99">
              <a:extLst>
                <a:ext uri="{FF2B5EF4-FFF2-40B4-BE49-F238E27FC236}">
                  <a16:creationId xmlns:a16="http://schemas.microsoft.com/office/drawing/2014/main" id="{E29203CE-697E-421F-A2C5-76BC16DB09EC}"/>
                </a:ext>
              </a:extLst>
            </p:cNvPr>
            <p:cNvCxnSpPr/>
            <p:nvPr/>
          </p:nvCxnSpPr>
          <p:spPr>
            <a:xfrm>
              <a:off x="5362532" y="1707881"/>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101" name="直線コネクタ 100">
              <a:extLst>
                <a:ext uri="{FF2B5EF4-FFF2-40B4-BE49-F238E27FC236}">
                  <a16:creationId xmlns:a16="http://schemas.microsoft.com/office/drawing/2014/main" id="{0F4D5268-F200-4B64-9D8A-1A8B328AC034}"/>
                </a:ext>
              </a:extLst>
            </p:cNvPr>
            <p:cNvCxnSpPr/>
            <p:nvPr/>
          </p:nvCxnSpPr>
          <p:spPr>
            <a:xfrm flipH="1">
              <a:off x="6015038" y="1726447"/>
              <a:ext cx="0" cy="96464"/>
            </a:xfrm>
            <a:prstGeom prst="line">
              <a:avLst/>
            </a:prstGeom>
            <a:noFill/>
            <a:ln w="38100" cap="rnd" cmpd="sng" algn="ctr">
              <a:solidFill>
                <a:srgbClr val="0070C0"/>
              </a:solidFill>
              <a:prstDash val="solid"/>
              <a:miter lim="800000"/>
            </a:ln>
            <a:effectLst/>
          </p:spPr>
        </p:cxnSp>
        <p:cxnSp>
          <p:nvCxnSpPr>
            <p:cNvPr id="102" name="直線コネクタ 101">
              <a:extLst>
                <a:ext uri="{FF2B5EF4-FFF2-40B4-BE49-F238E27FC236}">
                  <a16:creationId xmlns:a16="http://schemas.microsoft.com/office/drawing/2014/main" id="{5D2165CB-ABD4-4F0A-8D17-07F04C5F30B5}"/>
                </a:ext>
              </a:extLst>
            </p:cNvPr>
            <p:cNvCxnSpPr/>
            <p:nvPr/>
          </p:nvCxnSpPr>
          <p:spPr>
            <a:xfrm>
              <a:off x="4944792" y="1566395"/>
              <a:ext cx="0" cy="108000"/>
            </a:xfrm>
            <a:prstGeom prst="line">
              <a:avLst/>
            </a:prstGeom>
            <a:noFill/>
            <a:ln w="38100" cap="rnd" cmpd="sng" algn="ctr">
              <a:solidFill>
                <a:srgbClr val="0070C0"/>
              </a:solidFill>
              <a:prstDash val="solid"/>
              <a:miter lim="800000"/>
            </a:ln>
            <a:effectLst/>
          </p:spPr>
        </p:cxnSp>
        <p:cxnSp>
          <p:nvCxnSpPr>
            <p:cNvPr id="103" name="直線コネクタ 102">
              <a:extLst>
                <a:ext uri="{FF2B5EF4-FFF2-40B4-BE49-F238E27FC236}">
                  <a16:creationId xmlns:a16="http://schemas.microsoft.com/office/drawing/2014/main" id="{3044F18A-18BE-442E-B430-4F5736F8F4A2}"/>
                </a:ext>
              </a:extLst>
            </p:cNvPr>
            <p:cNvCxnSpPr/>
            <p:nvPr/>
          </p:nvCxnSpPr>
          <p:spPr>
            <a:xfrm>
              <a:off x="4762214" y="1465299"/>
              <a:ext cx="0" cy="36000"/>
            </a:xfrm>
            <a:prstGeom prst="line">
              <a:avLst/>
            </a:prstGeom>
            <a:noFill/>
            <a:ln w="38100" cap="rnd" cmpd="sng" algn="ctr">
              <a:solidFill>
                <a:srgbClr val="0070C0"/>
              </a:solidFill>
              <a:prstDash val="solid"/>
              <a:miter lim="800000"/>
            </a:ln>
            <a:effectLst/>
          </p:spPr>
        </p:cxnSp>
        <p:cxnSp>
          <p:nvCxnSpPr>
            <p:cNvPr id="104" name="直線コネクタ 103">
              <a:extLst>
                <a:ext uri="{FF2B5EF4-FFF2-40B4-BE49-F238E27FC236}">
                  <a16:creationId xmlns:a16="http://schemas.microsoft.com/office/drawing/2014/main" id="{DF1E0615-AE29-4F60-843A-426FB38EBAE4}"/>
                </a:ext>
              </a:extLst>
            </p:cNvPr>
            <p:cNvCxnSpPr/>
            <p:nvPr/>
          </p:nvCxnSpPr>
          <p:spPr>
            <a:xfrm>
              <a:off x="5887862" y="1662967"/>
              <a:ext cx="0" cy="67017"/>
            </a:xfrm>
            <a:prstGeom prst="line">
              <a:avLst/>
            </a:prstGeom>
            <a:noFill/>
            <a:ln w="38100" cap="rnd" cmpd="sng" algn="ctr">
              <a:solidFill>
                <a:srgbClr val="0070C0"/>
              </a:solidFill>
              <a:prstDash val="solid"/>
              <a:miter lim="800000"/>
            </a:ln>
            <a:effectLst/>
          </p:spPr>
        </p:cxnSp>
        <p:cxnSp>
          <p:nvCxnSpPr>
            <p:cNvPr id="105" name="直線コネクタ 104">
              <a:extLst>
                <a:ext uri="{FF2B5EF4-FFF2-40B4-BE49-F238E27FC236}">
                  <a16:creationId xmlns:a16="http://schemas.microsoft.com/office/drawing/2014/main" id="{D0C4B307-B20D-4892-88EA-D065AED41498}"/>
                </a:ext>
              </a:extLst>
            </p:cNvPr>
            <p:cNvCxnSpPr/>
            <p:nvPr/>
          </p:nvCxnSpPr>
          <p:spPr>
            <a:xfrm>
              <a:off x="4701108" y="1418523"/>
              <a:ext cx="0" cy="36000"/>
            </a:xfrm>
            <a:prstGeom prst="line">
              <a:avLst/>
            </a:prstGeom>
            <a:noFill/>
            <a:ln w="38100" cap="rnd" cmpd="sng" algn="ctr">
              <a:solidFill>
                <a:srgbClr val="0070C0"/>
              </a:solidFill>
              <a:prstDash val="solid"/>
              <a:miter lim="800000"/>
            </a:ln>
            <a:effectLst/>
          </p:spPr>
        </p:cxnSp>
        <p:cxnSp>
          <p:nvCxnSpPr>
            <p:cNvPr id="106" name="直線コネクタ 105">
              <a:extLst>
                <a:ext uri="{FF2B5EF4-FFF2-40B4-BE49-F238E27FC236}">
                  <a16:creationId xmlns:a16="http://schemas.microsoft.com/office/drawing/2014/main" id="{4E027B2A-A10C-4F03-BB4D-1D28AD7FEF84}"/>
                </a:ext>
              </a:extLst>
            </p:cNvPr>
            <p:cNvCxnSpPr/>
            <p:nvPr/>
          </p:nvCxnSpPr>
          <p:spPr>
            <a:xfrm>
              <a:off x="5739725" y="1976480"/>
              <a:ext cx="185046" cy="0"/>
            </a:xfrm>
            <a:prstGeom prst="line">
              <a:avLst/>
            </a:prstGeom>
            <a:noFill/>
            <a:ln w="38100" cap="rnd" cmpd="sng" algn="ctr">
              <a:solidFill>
                <a:srgbClr val="66CCFF"/>
              </a:solidFill>
              <a:prstDash val="solid"/>
              <a:miter lim="800000"/>
            </a:ln>
            <a:effectLst/>
          </p:spPr>
        </p:cxnSp>
        <p:cxnSp>
          <p:nvCxnSpPr>
            <p:cNvPr id="107" name="直線コネクタ 106">
              <a:extLst>
                <a:ext uri="{FF2B5EF4-FFF2-40B4-BE49-F238E27FC236}">
                  <a16:creationId xmlns:a16="http://schemas.microsoft.com/office/drawing/2014/main" id="{20F705E5-1160-40C2-85EA-722129B9E50E}"/>
                </a:ext>
              </a:extLst>
            </p:cNvPr>
            <p:cNvCxnSpPr/>
            <p:nvPr/>
          </p:nvCxnSpPr>
          <p:spPr>
            <a:xfrm rot="16200000">
              <a:off x="5593493" y="1821383"/>
              <a:ext cx="0" cy="108000"/>
            </a:xfrm>
            <a:prstGeom prst="line">
              <a:avLst/>
            </a:prstGeom>
            <a:noFill/>
            <a:ln w="38100" cap="rnd" cmpd="sng" algn="ctr">
              <a:solidFill>
                <a:srgbClr val="66CCFF"/>
              </a:solidFill>
              <a:prstDash val="solid"/>
              <a:miter lim="800000"/>
            </a:ln>
            <a:effectLst/>
          </p:spPr>
        </p:cxnSp>
        <p:cxnSp>
          <p:nvCxnSpPr>
            <p:cNvPr id="108" name="直線コネクタ 107">
              <a:extLst>
                <a:ext uri="{FF2B5EF4-FFF2-40B4-BE49-F238E27FC236}">
                  <a16:creationId xmlns:a16="http://schemas.microsoft.com/office/drawing/2014/main" id="{28AAF6A0-F276-4519-B71C-5591FBA71F54}"/>
                </a:ext>
              </a:extLst>
            </p:cNvPr>
            <p:cNvCxnSpPr/>
            <p:nvPr/>
          </p:nvCxnSpPr>
          <p:spPr>
            <a:xfrm rot="16200000">
              <a:off x="6111917" y="1856731"/>
              <a:ext cx="0" cy="324000"/>
            </a:xfrm>
            <a:prstGeom prst="line">
              <a:avLst/>
            </a:prstGeom>
            <a:noFill/>
            <a:ln w="38100" cap="rnd" cmpd="sng" algn="ctr">
              <a:solidFill>
                <a:srgbClr val="66CCFF"/>
              </a:solidFill>
              <a:prstDash val="solid"/>
              <a:miter lim="800000"/>
            </a:ln>
            <a:effectLst/>
          </p:spPr>
        </p:cxnSp>
        <p:cxnSp>
          <p:nvCxnSpPr>
            <p:cNvPr id="109" name="直線コネクタ 108">
              <a:extLst>
                <a:ext uri="{FF2B5EF4-FFF2-40B4-BE49-F238E27FC236}">
                  <a16:creationId xmlns:a16="http://schemas.microsoft.com/office/drawing/2014/main" id="{9290FE8D-E3C2-4C6A-8E76-2888C35D7E4B}"/>
                </a:ext>
              </a:extLst>
            </p:cNvPr>
            <p:cNvCxnSpPr/>
            <p:nvPr/>
          </p:nvCxnSpPr>
          <p:spPr>
            <a:xfrm rot="16200000">
              <a:off x="5277596" y="1624252"/>
              <a:ext cx="0" cy="288000"/>
            </a:xfrm>
            <a:prstGeom prst="line">
              <a:avLst/>
            </a:prstGeom>
            <a:noFill/>
            <a:ln w="38100" cap="rnd" cmpd="sng" algn="ctr">
              <a:solidFill>
                <a:srgbClr val="66CCFF"/>
              </a:solidFill>
              <a:prstDash val="solid"/>
              <a:miter lim="800000"/>
            </a:ln>
            <a:effectLst/>
          </p:spPr>
        </p:cxnSp>
        <p:cxnSp>
          <p:nvCxnSpPr>
            <p:cNvPr id="110" name="直線コネクタ 109">
              <a:extLst>
                <a:ext uri="{FF2B5EF4-FFF2-40B4-BE49-F238E27FC236}">
                  <a16:creationId xmlns:a16="http://schemas.microsoft.com/office/drawing/2014/main" id="{2BB6876D-7F50-4247-A81A-1CDFDFE7126D}"/>
                </a:ext>
              </a:extLst>
            </p:cNvPr>
            <p:cNvCxnSpPr/>
            <p:nvPr/>
          </p:nvCxnSpPr>
          <p:spPr>
            <a:xfrm rot="16200000">
              <a:off x="4950376" y="1572735"/>
              <a:ext cx="0" cy="216000"/>
            </a:xfrm>
            <a:prstGeom prst="line">
              <a:avLst/>
            </a:prstGeom>
            <a:noFill/>
            <a:ln w="38100" cap="rnd" cmpd="sng" algn="ctr">
              <a:solidFill>
                <a:srgbClr val="66CCFF"/>
              </a:solidFill>
              <a:prstDash val="solid"/>
              <a:miter lim="800000"/>
            </a:ln>
            <a:effectLst/>
          </p:spPr>
        </p:cxnSp>
        <p:cxnSp>
          <p:nvCxnSpPr>
            <p:cNvPr id="111" name="直線コネクタ 110">
              <a:extLst>
                <a:ext uri="{FF2B5EF4-FFF2-40B4-BE49-F238E27FC236}">
                  <a16:creationId xmlns:a16="http://schemas.microsoft.com/office/drawing/2014/main" id="{4F36F7DC-2553-41B9-99E4-841FF7A98471}"/>
                </a:ext>
              </a:extLst>
            </p:cNvPr>
            <p:cNvCxnSpPr/>
            <p:nvPr/>
          </p:nvCxnSpPr>
          <p:spPr>
            <a:xfrm flipV="1">
              <a:off x="4623516" y="1620379"/>
              <a:ext cx="157648" cy="17"/>
            </a:xfrm>
            <a:prstGeom prst="line">
              <a:avLst/>
            </a:prstGeom>
            <a:noFill/>
            <a:ln w="38100" cap="rnd" cmpd="sng" algn="ctr">
              <a:solidFill>
                <a:srgbClr val="66CCFF"/>
              </a:solidFill>
              <a:prstDash val="solid"/>
              <a:miter lim="800000"/>
            </a:ln>
            <a:effectLst/>
          </p:spPr>
        </p:cxnSp>
        <p:cxnSp>
          <p:nvCxnSpPr>
            <p:cNvPr id="112" name="直線コネクタ 111">
              <a:extLst>
                <a:ext uri="{FF2B5EF4-FFF2-40B4-BE49-F238E27FC236}">
                  <a16:creationId xmlns:a16="http://schemas.microsoft.com/office/drawing/2014/main" id="{1EE27892-12BB-4478-AE9B-DAFF68582501}"/>
                </a:ext>
              </a:extLst>
            </p:cNvPr>
            <p:cNvCxnSpPr/>
            <p:nvPr/>
          </p:nvCxnSpPr>
          <p:spPr>
            <a:xfrm flipV="1">
              <a:off x="4354997" y="1499706"/>
              <a:ext cx="129854" cy="1468"/>
            </a:xfrm>
            <a:prstGeom prst="line">
              <a:avLst/>
            </a:prstGeom>
            <a:noFill/>
            <a:ln w="38100" cap="rnd" cmpd="sng" algn="ctr">
              <a:solidFill>
                <a:srgbClr val="66CCFF"/>
              </a:solidFill>
              <a:prstDash val="solid"/>
              <a:miter lim="800000"/>
            </a:ln>
            <a:effectLst/>
          </p:spPr>
        </p:cxnSp>
        <p:cxnSp>
          <p:nvCxnSpPr>
            <p:cNvPr id="113" name="直線コネクタ 112">
              <a:extLst>
                <a:ext uri="{FF2B5EF4-FFF2-40B4-BE49-F238E27FC236}">
                  <a16:creationId xmlns:a16="http://schemas.microsoft.com/office/drawing/2014/main" id="{0BFD23DC-0987-41DA-93F2-DF760E788993}"/>
                </a:ext>
              </a:extLst>
            </p:cNvPr>
            <p:cNvCxnSpPr/>
            <p:nvPr/>
          </p:nvCxnSpPr>
          <p:spPr>
            <a:xfrm rot="16200000">
              <a:off x="4502850" y="1507808"/>
              <a:ext cx="0" cy="36000"/>
            </a:xfrm>
            <a:prstGeom prst="line">
              <a:avLst/>
            </a:prstGeom>
            <a:noFill/>
            <a:ln w="38100" cap="rnd" cmpd="sng" algn="ctr">
              <a:solidFill>
                <a:srgbClr val="66CCFF"/>
              </a:solidFill>
              <a:prstDash val="solid"/>
              <a:miter lim="800000"/>
            </a:ln>
            <a:effectLst/>
          </p:spPr>
        </p:cxnSp>
        <p:cxnSp>
          <p:nvCxnSpPr>
            <p:cNvPr id="114" name="直線コネクタ 113">
              <a:extLst>
                <a:ext uri="{FF2B5EF4-FFF2-40B4-BE49-F238E27FC236}">
                  <a16:creationId xmlns:a16="http://schemas.microsoft.com/office/drawing/2014/main" id="{C623CF63-BE76-47D2-90EB-5AA1135354C0}"/>
                </a:ext>
              </a:extLst>
            </p:cNvPr>
            <p:cNvCxnSpPr/>
            <p:nvPr/>
          </p:nvCxnSpPr>
          <p:spPr>
            <a:xfrm rot="16200000">
              <a:off x="4562558" y="1562506"/>
              <a:ext cx="0" cy="36000"/>
            </a:xfrm>
            <a:prstGeom prst="line">
              <a:avLst/>
            </a:prstGeom>
            <a:noFill/>
            <a:ln w="38100" cap="rnd" cmpd="sng" algn="ctr">
              <a:solidFill>
                <a:srgbClr val="66CCFF"/>
              </a:solidFill>
              <a:prstDash val="solid"/>
              <a:miter lim="800000"/>
            </a:ln>
            <a:effectLst/>
          </p:spPr>
        </p:cxnSp>
        <p:cxnSp>
          <p:nvCxnSpPr>
            <p:cNvPr id="115" name="直線コネクタ 114">
              <a:extLst>
                <a:ext uri="{FF2B5EF4-FFF2-40B4-BE49-F238E27FC236}">
                  <a16:creationId xmlns:a16="http://schemas.microsoft.com/office/drawing/2014/main" id="{4802C530-5725-44A2-9E50-D4C42343550D}"/>
                </a:ext>
              </a:extLst>
            </p:cNvPr>
            <p:cNvCxnSpPr/>
            <p:nvPr/>
          </p:nvCxnSpPr>
          <p:spPr>
            <a:xfrm rot="16200000">
              <a:off x="4797629" y="1619708"/>
              <a:ext cx="0" cy="36000"/>
            </a:xfrm>
            <a:prstGeom prst="line">
              <a:avLst/>
            </a:prstGeom>
            <a:noFill/>
            <a:ln w="38100" cap="rnd" cmpd="sng" algn="ctr">
              <a:solidFill>
                <a:srgbClr val="66CCFF"/>
              </a:solidFill>
              <a:prstDash val="solid"/>
              <a:miter lim="800000"/>
            </a:ln>
            <a:effectLst/>
          </p:spPr>
        </p:cxnSp>
        <p:cxnSp>
          <p:nvCxnSpPr>
            <p:cNvPr id="116" name="直線コネクタ 115">
              <a:extLst>
                <a:ext uri="{FF2B5EF4-FFF2-40B4-BE49-F238E27FC236}">
                  <a16:creationId xmlns:a16="http://schemas.microsoft.com/office/drawing/2014/main" id="{84550D29-DB21-4CE5-A001-0967A37D28B2}"/>
                </a:ext>
              </a:extLst>
            </p:cNvPr>
            <p:cNvCxnSpPr/>
            <p:nvPr/>
          </p:nvCxnSpPr>
          <p:spPr>
            <a:xfrm rot="16200000">
              <a:off x="5110362" y="1711983"/>
              <a:ext cx="0" cy="36000"/>
            </a:xfrm>
            <a:prstGeom prst="line">
              <a:avLst/>
            </a:prstGeom>
            <a:noFill/>
            <a:ln w="38100" cap="rnd" cmpd="sng" algn="ctr">
              <a:solidFill>
                <a:srgbClr val="66CCFF"/>
              </a:solidFill>
              <a:prstDash val="solid"/>
              <a:miter lim="800000"/>
            </a:ln>
            <a:effectLst/>
          </p:spPr>
        </p:cxnSp>
        <p:cxnSp>
          <p:nvCxnSpPr>
            <p:cNvPr id="117" name="直線コネクタ 116">
              <a:extLst>
                <a:ext uri="{FF2B5EF4-FFF2-40B4-BE49-F238E27FC236}">
                  <a16:creationId xmlns:a16="http://schemas.microsoft.com/office/drawing/2014/main" id="{9F6ED48D-2B96-491A-A7A5-B622372C7345}"/>
                </a:ext>
              </a:extLst>
            </p:cNvPr>
            <p:cNvCxnSpPr/>
            <p:nvPr/>
          </p:nvCxnSpPr>
          <p:spPr>
            <a:xfrm rot="16200000">
              <a:off x="5461138" y="1801290"/>
              <a:ext cx="0" cy="72000"/>
            </a:xfrm>
            <a:prstGeom prst="line">
              <a:avLst/>
            </a:prstGeom>
            <a:noFill/>
            <a:ln w="38100" cap="rnd" cmpd="sng" algn="ctr">
              <a:solidFill>
                <a:srgbClr val="66CCFF"/>
              </a:solidFill>
              <a:prstDash val="solid"/>
              <a:miter lim="800000"/>
            </a:ln>
            <a:effectLst/>
          </p:spPr>
        </p:cxnSp>
        <p:cxnSp>
          <p:nvCxnSpPr>
            <p:cNvPr id="118" name="直線コネクタ 117">
              <a:extLst>
                <a:ext uri="{FF2B5EF4-FFF2-40B4-BE49-F238E27FC236}">
                  <a16:creationId xmlns:a16="http://schemas.microsoft.com/office/drawing/2014/main" id="{C4F34F75-BBBA-4DB0-8405-F16FE6FF9E06}"/>
                </a:ext>
              </a:extLst>
            </p:cNvPr>
            <p:cNvCxnSpPr/>
            <p:nvPr/>
          </p:nvCxnSpPr>
          <p:spPr>
            <a:xfrm rot="16200000">
              <a:off x="5703725" y="1878534"/>
              <a:ext cx="0" cy="72000"/>
            </a:xfrm>
            <a:prstGeom prst="line">
              <a:avLst/>
            </a:prstGeom>
            <a:noFill/>
            <a:ln w="38100" cap="rnd" cmpd="sng" algn="ctr">
              <a:solidFill>
                <a:srgbClr val="66CCFF"/>
              </a:solidFill>
              <a:prstDash val="solid"/>
              <a:miter lim="800000"/>
            </a:ln>
            <a:effectLst/>
          </p:spPr>
        </p:cxnSp>
        <p:cxnSp>
          <p:nvCxnSpPr>
            <p:cNvPr id="119" name="直線コネクタ 118">
              <a:extLst>
                <a:ext uri="{FF2B5EF4-FFF2-40B4-BE49-F238E27FC236}">
                  <a16:creationId xmlns:a16="http://schemas.microsoft.com/office/drawing/2014/main" id="{71470C64-FA27-456A-8DF8-F9EE96F4A292}"/>
                </a:ext>
              </a:extLst>
            </p:cNvPr>
            <p:cNvCxnSpPr/>
            <p:nvPr/>
          </p:nvCxnSpPr>
          <p:spPr>
            <a:xfrm>
              <a:off x="4318997" y="1467576"/>
              <a:ext cx="36000" cy="0"/>
            </a:xfrm>
            <a:prstGeom prst="line">
              <a:avLst/>
            </a:prstGeom>
            <a:noFill/>
            <a:ln w="38100" cap="rnd" cmpd="sng" algn="ctr">
              <a:solidFill>
                <a:srgbClr val="66CCFF"/>
              </a:solidFill>
              <a:prstDash val="solid"/>
              <a:miter lim="800000"/>
            </a:ln>
            <a:effectLst/>
          </p:spPr>
        </p:cxnSp>
        <p:cxnSp>
          <p:nvCxnSpPr>
            <p:cNvPr id="120" name="直線コネクタ 119">
              <a:extLst>
                <a:ext uri="{FF2B5EF4-FFF2-40B4-BE49-F238E27FC236}">
                  <a16:creationId xmlns:a16="http://schemas.microsoft.com/office/drawing/2014/main" id="{05B0A410-9CE7-4DA5-9921-9116E82B60D0}"/>
                </a:ext>
              </a:extLst>
            </p:cNvPr>
            <p:cNvCxnSpPr/>
            <p:nvPr/>
          </p:nvCxnSpPr>
          <p:spPr>
            <a:xfrm rot="16200000">
              <a:off x="4920803" y="1539959"/>
              <a:ext cx="0" cy="36000"/>
            </a:xfrm>
            <a:prstGeom prst="line">
              <a:avLst/>
            </a:prstGeom>
            <a:noFill/>
            <a:ln w="38100" cap="rnd" cmpd="sng" algn="ctr">
              <a:solidFill>
                <a:srgbClr val="0070C0"/>
              </a:solidFill>
              <a:prstDash val="solid"/>
              <a:miter lim="800000"/>
            </a:ln>
            <a:effectLst/>
          </p:spPr>
        </p:cxnSp>
        <p:cxnSp>
          <p:nvCxnSpPr>
            <p:cNvPr id="121" name="直線コネクタ 120">
              <a:extLst>
                <a:ext uri="{FF2B5EF4-FFF2-40B4-BE49-F238E27FC236}">
                  <a16:creationId xmlns:a16="http://schemas.microsoft.com/office/drawing/2014/main" id="{5C9F5BFF-9DE3-4401-8EE5-902226B0F737}"/>
                </a:ext>
              </a:extLst>
            </p:cNvPr>
            <p:cNvCxnSpPr/>
            <p:nvPr/>
          </p:nvCxnSpPr>
          <p:spPr>
            <a:xfrm rot="16200000">
              <a:off x="4732495" y="1445319"/>
              <a:ext cx="0" cy="36000"/>
            </a:xfrm>
            <a:prstGeom prst="line">
              <a:avLst/>
            </a:prstGeom>
            <a:noFill/>
            <a:ln w="38100" cap="rnd" cmpd="sng" algn="ctr">
              <a:solidFill>
                <a:srgbClr val="0070C0"/>
              </a:solidFill>
              <a:prstDash val="solid"/>
              <a:miter lim="800000"/>
            </a:ln>
            <a:effectLst/>
          </p:spPr>
        </p:cxnSp>
        <p:cxnSp>
          <p:nvCxnSpPr>
            <p:cNvPr id="122" name="直線コネクタ 121">
              <a:extLst>
                <a:ext uri="{FF2B5EF4-FFF2-40B4-BE49-F238E27FC236}">
                  <a16:creationId xmlns:a16="http://schemas.microsoft.com/office/drawing/2014/main" id="{A993385A-81A7-4797-9213-A56B458512C9}"/>
                </a:ext>
              </a:extLst>
            </p:cNvPr>
            <p:cNvCxnSpPr/>
            <p:nvPr/>
          </p:nvCxnSpPr>
          <p:spPr>
            <a:xfrm>
              <a:off x="5932341" y="1979908"/>
              <a:ext cx="0" cy="36000"/>
            </a:xfrm>
            <a:prstGeom prst="line">
              <a:avLst/>
            </a:prstGeom>
            <a:noFill/>
            <a:ln w="38100" cap="rnd" cmpd="sng" algn="ctr">
              <a:solidFill>
                <a:srgbClr val="66CCFF"/>
              </a:solidFill>
              <a:prstDash val="solid"/>
              <a:miter lim="800000"/>
            </a:ln>
            <a:effectLst/>
          </p:spPr>
        </p:cxnSp>
        <p:cxnSp>
          <p:nvCxnSpPr>
            <p:cNvPr id="123" name="直線コネクタ 122">
              <a:extLst>
                <a:ext uri="{FF2B5EF4-FFF2-40B4-BE49-F238E27FC236}">
                  <a16:creationId xmlns:a16="http://schemas.microsoft.com/office/drawing/2014/main" id="{9C14E8C1-69B3-4DAA-BC4D-BC32F046B166}"/>
                </a:ext>
              </a:extLst>
            </p:cNvPr>
            <p:cNvCxnSpPr/>
            <p:nvPr/>
          </p:nvCxnSpPr>
          <p:spPr>
            <a:xfrm>
              <a:off x="5739725" y="1925908"/>
              <a:ext cx="0" cy="36000"/>
            </a:xfrm>
            <a:prstGeom prst="line">
              <a:avLst/>
            </a:prstGeom>
            <a:noFill/>
            <a:ln w="38100" cap="rnd" cmpd="sng" algn="ctr">
              <a:solidFill>
                <a:srgbClr val="66CCFF"/>
              </a:solidFill>
              <a:prstDash val="solid"/>
              <a:miter lim="800000"/>
            </a:ln>
            <a:effectLst/>
          </p:spPr>
        </p:cxnSp>
        <p:cxnSp>
          <p:nvCxnSpPr>
            <p:cNvPr id="124" name="直線コネクタ 123">
              <a:extLst>
                <a:ext uri="{FF2B5EF4-FFF2-40B4-BE49-F238E27FC236}">
                  <a16:creationId xmlns:a16="http://schemas.microsoft.com/office/drawing/2014/main" id="{B5927341-D295-419A-BCEE-D84B4A682C04}"/>
                </a:ext>
              </a:extLst>
            </p:cNvPr>
            <p:cNvCxnSpPr/>
            <p:nvPr/>
          </p:nvCxnSpPr>
          <p:spPr>
            <a:xfrm>
              <a:off x="5526314" y="1842534"/>
              <a:ext cx="0" cy="36000"/>
            </a:xfrm>
            <a:prstGeom prst="line">
              <a:avLst/>
            </a:prstGeom>
            <a:noFill/>
            <a:ln w="38100" cap="rnd" cmpd="sng" algn="ctr">
              <a:solidFill>
                <a:srgbClr val="66CCFF"/>
              </a:solidFill>
              <a:prstDash val="solid"/>
              <a:miter lim="800000"/>
            </a:ln>
            <a:effectLst/>
          </p:spPr>
        </p:cxnSp>
        <p:cxnSp>
          <p:nvCxnSpPr>
            <p:cNvPr id="125" name="直線コネクタ 124">
              <a:extLst>
                <a:ext uri="{FF2B5EF4-FFF2-40B4-BE49-F238E27FC236}">
                  <a16:creationId xmlns:a16="http://schemas.microsoft.com/office/drawing/2014/main" id="{138C47DC-8331-4976-BE51-40BE02944E24}"/>
                </a:ext>
              </a:extLst>
            </p:cNvPr>
            <p:cNvCxnSpPr/>
            <p:nvPr/>
          </p:nvCxnSpPr>
          <p:spPr>
            <a:xfrm>
              <a:off x="6285911" y="2015908"/>
              <a:ext cx="0" cy="36000"/>
            </a:xfrm>
            <a:prstGeom prst="line">
              <a:avLst/>
            </a:prstGeom>
            <a:noFill/>
            <a:ln w="38100" cap="rnd" cmpd="sng" algn="ctr">
              <a:solidFill>
                <a:srgbClr val="66CCFF"/>
              </a:solidFill>
              <a:prstDash val="solid"/>
              <a:miter lim="800000"/>
            </a:ln>
            <a:effectLst/>
          </p:spPr>
        </p:cxnSp>
        <p:cxnSp>
          <p:nvCxnSpPr>
            <p:cNvPr id="126" name="直線コネクタ 125">
              <a:extLst>
                <a:ext uri="{FF2B5EF4-FFF2-40B4-BE49-F238E27FC236}">
                  <a16:creationId xmlns:a16="http://schemas.microsoft.com/office/drawing/2014/main" id="{8746F54B-0684-47CF-8E20-5A4D4414974A}"/>
                </a:ext>
              </a:extLst>
            </p:cNvPr>
            <p:cNvCxnSpPr/>
            <p:nvPr/>
          </p:nvCxnSpPr>
          <p:spPr>
            <a:xfrm>
              <a:off x="5133596" y="1736056"/>
              <a:ext cx="0" cy="36000"/>
            </a:xfrm>
            <a:prstGeom prst="line">
              <a:avLst/>
            </a:prstGeom>
            <a:noFill/>
            <a:ln w="38100" cap="rnd" cmpd="sng" algn="ctr">
              <a:solidFill>
                <a:srgbClr val="66CCFF"/>
              </a:solidFill>
              <a:prstDash val="solid"/>
              <a:miter lim="800000"/>
            </a:ln>
            <a:effectLst/>
          </p:spPr>
        </p:cxnSp>
        <p:cxnSp>
          <p:nvCxnSpPr>
            <p:cNvPr id="127" name="直線コネクタ 126">
              <a:extLst>
                <a:ext uri="{FF2B5EF4-FFF2-40B4-BE49-F238E27FC236}">
                  <a16:creationId xmlns:a16="http://schemas.microsoft.com/office/drawing/2014/main" id="{8A5865FD-8459-46CC-B7A8-C318561C3E0F}"/>
                </a:ext>
              </a:extLst>
            </p:cNvPr>
            <p:cNvCxnSpPr/>
            <p:nvPr/>
          </p:nvCxnSpPr>
          <p:spPr>
            <a:xfrm>
              <a:off x="5064684" y="1687391"/>
              <a:ext cx="0" cy="36000"/>
            </a:xfrm>
            <a:prstGeom prst="line">
              <a:avLst/>
            </a:prstGeom>
            <a:noFill/>
            <a:ln w="38100" cap="rnd" cmpd="sng" algn="ctr">
              <a:solidFill>
                <a:srgbClr val="66CCFF"/>
              </a:solidFill>
              <a:prstDash val="solid"/>
              <a:miter lim="800000"/>
            </a:ln>
            <a:effectLst/>
          </p:spPr>
        </p:cxnSp>
        <p:cxnSp>
          <p:nvCxnSpPr>
            <p:cNvPr id="128" name="直線コネクタ 127">
              <a:extLst>
                <a:ext uri="{FF2B5EF4-FFF2-40B4-BE49-F238E27FC236}">
                  <a16:creationId xmlns:a16="http://schemas.microsoft.com/office/drawing/2014/main" id="{426060D0-7C95-4000-998E-D3E851004EFD}"/>
                </a:ext>
              </a:extLst>
            </p:cNvPr>
            <p:cNvCxnSpPr/>
            <p:nvPr/>
          </p:nvCxnSpPr>
          <p:spPr>
            <a:xfrm>
              <a:off x="4600034" y="1590966"/>
              <a:ext cx="0" cy="31662"/>
            </a:xfrm>
            <a:prstGeom prst="line">
              <a:avLst/>
            </a:prstGeom>
            <a:noFill/>
            <a:ln w="38100" cap="rnd" cmpd="sng" algn="ctr">
              <a:solidFill>
                <a:srgbClr val="66CCFF"/>
              </a:solidFill>
              <a:prstDash val="solid"/>
              <a:miter lim="800000"/>
            </a:ln>
            <a:effectLst/>
          </p:spPr>
        </p:cxnSp>
        <p:cxnSp>
          <p:nvCxnSpPr>
            <p:cNvPr id="129" name="直線コネクタ 128">
              <a:extLst>
                <a:ext uri="{FF2B5EF4-FFF2-40B4-BE49-F238E27FC236}">
                  <a16:creationId xmlns:a16="http://schemas.microsoft.com/office/drawing/2014/main" id="{AB109444-F72D-4ADC-A947-9A45DB013255}"/>
                </a:ext>
              </a:extLst>
            </p:cNvPr>
            <p:cNvCxnSpPr/>
            <p:nvPr/>
          </p:nvCxnSpPr>
          <p:spPr>
            <a:xfrm>
              <a:off x="4536122" y="1536966"/>
              <a:ext cx="0" cy="36000"/>
            </a:xfrm>
            <a:prstGeom prst="line">
              <a:avLst/>
            </a:prstGeom>
            <a:noFill/>
            <a:ln w="38100" cap="rnd" cmpd="sng" algn="ctr">
              <a:solidFill>
                <a:srgbClr val="66CCFF"/>
              </a:solidFill>
              <a:prstDash val="solid"/>
              <a:miter lim="800000"/>
            </a:ln>
            <a:effectLst/>
          </p:spPr>
        </p:cxnSp>
        <p:cxnSp>
          <p:nvCxnSpPr>
            <p:cNvPr id="130" name="直線コネクタ 129">
              <a:extLst>
                <a:ext uri="{FF2B5EF4-FFF2-40B4-BE49-F238E27FC236}">
                  <a16:creationId xmlns:a16="http://schemas.microsoft.com/office/drawing/2014/main" id="{C4383D41-861D-47FA-86DF-8BAD7B9998F9}"/>
                </a:ext>
              </a:extLst>
            </p:cNvPr>
            <p:cNvCxnSpPr/>
            <p:nvPr/>
          </p:nvCxnSpPr>
          <p:spPr>
            <a:xfrm>
              <a:off x="5421596" y="1772056"/>
              <a:ext cx="0" cy="72000"/>
            </a:xfrm>
            <a:prstGeom prst="line">
              <a:avLst/>
            </a:prstGeom>
            <a:noFill/>
            <a:ln w="38100" cap="rnd" cmpd="sng" algn="ctr">
              <a:solidFill>
                <a:srgbClr val="66CCFF"/>
              </a:solidFill>
              <a:prstDash val="solid"/>
              <a:miter lim="800000"/>
            </a:ln>
            <a:effectLst/>
          </p:spPr>
        </p:cxnSp>
        <p:cxnSp>
          <p:nvCxnSpPr>
            <p:cNvPr id="131" name="直線コネクタ 130">
              <a:extLst>
                <a:ext uri="{FF2B5EF4-FFF2-40B4-BE49-F238E27FC236}">
                  <a16:creationId xmlns:a16="http://schemas.microsoft.com/office/drawing/2014/main" id="{375DDD06-10AC-40E5-98AF-03F9AE2DB08C}"/>
                </a:ext>
              </a:extLst>
            </p:cNvPr>
            <p:cNvCxnSpPr/>
            <p:nvPr/>
          </p:nvCxnSpPr>
          <p:spPr>
            <a:xfrm flipH="1">
              <a:off x="4484605" y="1499706"/>
              <a:ext cx="246" cy="26102"/>
            </a:xfrm>
            <a:prstGeom prst="line">
              <a:avLst/>
            </a:prstGeom>
            <a:noFill/>
            <a:ln w="38100" cap="rnd" cmpd="sng" algn="ctr">
              <a:solidFill>
                <a:srgbClr val="66CCFF"/>
              </a:solidFill>
              <a:prstDash val="solid"/>
              <a:miter lim="800000"/>
            </a:ln>
            <a:effectLst/>
          </p:spPr>
        </p:cxnSp>
        <p:cxnSp>
          <p:nvCxnSpPr>
            <p:cNvPr id="132" name="直線コネクタ 131">
              <a:extLst>
                <a:ext uri="{FF2B5EF4-FFF2-40B4-BE49-F238E27FC236}">
                  <a16:creationId xmlns:a16="http://schemas.microsoft.com/office/drawing/2014/main" id="{B2D72726-DD4B-453E-A2AB-E85EF03715EB}"/>
                </a:ext>
              </a:extLst>
            </p:cNvPr>
            <p:cNvCxnSpPr/>
            <p:nvPr/>
          </p:nvCxnSpPr>
          <p:spPr>
            <a:xfrm>
              <a:off x="4902803" y="1521958"/>
              <a:ext cx="0" cy="36000"/>
            </a:xfrm>
            <a:prstGeom prst="line">
              <a:avLst/>
            </a:prstGeom>
            <a:noFill/>
            <a:ln w="38100" cap="rnd" cmpd="sng" algn="ctr">
              <a:solidFill>
                <a:srgbClr val="0070C0"/>
              </a:solidFill>
              <a:prstDash val="solid"/>
              <a:miter lim="800000"/>
            </a:ln>
            <a:effectLst/>
          </p:spPr>
        </p:cxnSp>
        <p:cxnSp>
          <p:nvCxnSpPr>
            <p:cNvPr id="133" name="直線コネクタ 132">
              <a:extLst>
                <a:ext uri="{FF2B5EF4-FFF2-40B4-BE49-F238E27FC236}">
                  <a16:creationId xmlns:a16="http://schemas.microsoft.com/office/drawing/2014/main" id="{2C9331B3-BE13-46EF-B6A6-350F46EC64DF}"/>
                </a:ext>
              </a:extLst>
            </p:cNvPr>
            <p:cNvCxnSpPr/>
            <p:nvPr/>
          </p:nvCxnSpPr>
          <p:spPr>
            <a:xfrm>
              <a:off x="5667725" y="1871892"/>
              <a:ext cx="0" cy="36000"/>
            </a:xfrm>
            <a:prstGeom prst="line">
              <a:avLst/>
            </a:prstGeom>
            <a:noFill/>
            <a:ln w="38100" cap="rnd" cmpd="sng" algn="ctr">
              <a:solidFill>
                <a:srgbClr val="66CCFF"/>
              </a:solidFill>
              <a:prstDash val="solid"/>
              <a:miter lim="800000"/>
            </a:ln>
            <a:effectLst/>
          </p:spPr>
        </p:cxnSp>
        <p:cxnSp>
          <p:nvCxnSpPr>
            <p:cNvPr id="134" name="直線コネクタ 133">
              <a:extLst>
                <a:ext uri="{FF2B5EF4-FFF2-40B4-BE49-F238E27FC236}">
                  <a16:creationId xmlns:a16="http://schemas.microsoft.com/office/drawing/2014/main" id="{EE20DD6D-B60F-4547-B553-F2142CBC0703}"/>
                </a:ext>
              </a:extLst>
            </p:cNvPr>
            <p:cNvCxnSpPr/>
            <p:nvPr/>
          </p:nvCxnSpPr>
          <p:spPr>
            <a:xfrm>
              <a:off x="4826968" y="1648725"/>
              <a:ext cx="0" cy="36000"/>
            </a:xfrm>
            <a:prstGeom prst="line">
              <a:avLst/>
            </a:prstGeom>
            <a:noFill/>
            <a:ln w="38100" cap="rnd" cmpd="sng" algn="ctr">
              <a:solidFill>
                <a:srgbClr val="66CCFF"/>
              </a:solidFill>
              <a:prstDash val="solid"/>
              <a:miter lim="800000"/>
            </a:ln>
            <a:effectLst/>
          </p:spPr>
        </p:cxnSp>
        <p:cxnSp>
          <p:nvCxnSpPr>
            <p:cNvPr id="135" name="直線コネクタ 134">
              <a:extLst>
                <a:ext uri="{FF2B5EF4-FFF2-40B4-BE49-F238E27FC236}">
                  <a16:creationId xmlns:a16="http://schemas.microsoft.com/office/drawing/2014/main" id="{0878CB02-1B83-48B6-9826-A19F81C25655}"/>
                </a:ext>
              </a:extLst>
            </p:cNvPr>
            <p:cNvCxnSpPr/>
            <p:nvPr/>
          </p:nvCxnSpPr>
          <p:spPr>
            <a:xfrm>
              <a:off x="4359117" y="1472804"/>
              <a:ext cx="0" cy="36000"/>
            </a:xfrm>
            <a:prstGeom prst="line">
              <a:avLst/>
            </a:prstGeom>
            <a:noFill/>
            <a:ln w="38100" cap="rnd" cmpd="sng" algn="ctr">
              <a:solidFill>
                <a:srgbClr val="66CCFF"/>
              </a:solidFill>
              <a:prstDash val="solid"/>
              <a:miter lim="800000"/>
            </a:ln>
            <a:effectLst/>
          </p:spPr>
        </p:cxnSp>
        <p:cxnSp>
          <p:nvCxnSpPr>
            <p:cNvPr id="136" name="直線コネクタ 135">
              <a:extLst>
                <a:ext uri="{FF2B5EF4-FFF2-40B4-BE49-F238E27FC236}">
                  <a16:creationId xmlns:a16="http://schemas.microsoft.com/office/drawing/2014/main" id="{DF3FE227-3C84-4838-AF4F-AB7F99C628D1}"/>
                </a:ext>
              </a:extLst>
            </p:cNvPr>
            <p:cNvCxnSpPr/>
            <p:nvPr/>
          </p:nvCxnSpPr>
          <p:spPr>
            <a:xfrm>
              <a:off x="4284280" y="1444455"/>
              <a:ext cx="36000" cy="0"/>
            </a:xfrm>
            <a:prstGeom prst="line">
              <a:avLst/>
            </a:prstGeom>
            <a:noFill/>
            <a:ln w="38100" cap="rnd" cmpd="sng" algn="ctr">
              <a:solidFill>
                <a:srgbClr val="66CCFF"/>
              </a:solidFill>
              <a:prstDash val="solid"/>
              <a:miter lim="800000"/>
            </a:ln>
            <a:effectLst/>
          </p:spPr>
        </p:cxnSp>
        <p:cxnSp>
          <p:nvCxnSpPr>
            <p:cNvPr id="137" name="直線コネクタ 136">
              <a:extLst>
                <a:ext uri="{FF2B5EF4-FFF2-40B4-BE49-F238E27FC236}">
                  <a16:creationId xmlns:a16="http://schemas.microsoft.com/office/drawing/2014/main" id="{EB2E08F0-5D61-4138-9D4F-062A0F69EF11}"/>
                </a:ext>
              </a:extLst>
            </p:cNvPr>
            <p:cNvCxnSpPr/>
            <p:nvPr/>
          </p:nvCxnSpPr>
          <p:spPr>
            <a:xfrm>
              <a:off x="4335584" y="1451687"/>
              <a:ext cx="0" cy="36000"/>
            </a:xfrm>
            <a:prstGeom prst="line">
              <a:avLst/>
            </a:prstGeom>
            <a:noFill/>
            <a:ln w="38100" cap="rnd" cmpd="sng" algn="ctr">
              <a:solidFill>
                <a:srgbClr val="66CCFF"/>
              </a:solidFill>
              <a:prstDash val="solid"/>
              <a:miter lim="800000"/>
            </a:ln>
            <a:effectLst/>
          </p:spPr>
        </p:cxnSp>
        <p:cxnSp>
          <p:nvCxnSpPr>
            <p:cNvPr id="138" name="直線コネクタ 137">
              <a:extLst>
                <a:ext uri="{FF2B5EF4-FFF2-40B4-BE49-F238E27FC236}">
                  <a16:creationId xmlns:a16="http://schemas.microsoft.com/office/drawing/2014/main" id="{A8815F99-321D-4B4D-8737-5ECAF1AA1075}"/>
                </a:ext>
              </a:extLst>
            </p:cNvPr>
            <p:cNvCxnSpPr/>
            <p:nvPr/>
          </p:nvCxnSpPr>
          <p:spPr>
            <a:xfrm>
              <a:off x="5017674" y="1618407"/>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grpSp>
      <p:grpSp>
        <p:nvGrpSpPr>
          <p:cNvPr id="154" name="グループ化 153">
            <a:extLst>
              <a:ext uri="{FF2B5EF4-FFF2-40B4-BE49-F238E27FC236}">
                <a16:creationId xmlns:a16="http://schemas.microsoft.com/office/drawing/2014/main" id="{5399A1C8-D0D6-4907-8DAE-8A4C3B09F391}"/>
              </a:ext>
            </a:extLst>
          </p:cNvPr>
          <p:cNvGrpSpPr/>
          <p:nvPr/>
        </p:nvGrpSpPr>
        <p:grpSpPr>
          <a:xfrm>
            <a:off x="6256802" y="1438245"/>
            <a:ext cx="2958031" cy="866236"/>
            <a:chOff x="-2899898" y="1298545"/>
            <a:chExt cx="2958031" cy="866236"/>
          </a:xfrm>
        </p:grpSpPr>
        <p:grpSp>
          <p:nvGrpSpPr>
            <p:cNvPr id="153" name="グループ化 152">
              <a:extLst>
                <a:ext uri="{FF2B5EF4-FFF2-40B4-BE49-F238E27FC236}">
                  <a16:creationId xmlns:a16="http://schemas.microsoft.com/office/drawing/2014/main" id="{C755694F-985D-4E06-B728-C036C1B4F053}"/>
                </a:ext>
              </a:extLst>
            </p:cNvPr>
            <p:cNvGrpSpPr/>
            <p:nvPr/>
          </p:nvGrpSpPr>
          <p:grpSpPr>
            <a:xfrm>
              <a:off x="-2772816" y="1298545"/>
              <a:ext cx="2830949" cy="576590"/>
              <a:chOff x="-2772816" y="1298545"/>
              <a:chExt cx="2830949" cy="576590"/>
            </a:xfrm>
          </p:grpSpPr>
          <p:grpSp>
            <p:nvGrpSpPr>
              <p:cNvPr id="152" name="グループ化 151">
                <a:extLst>
                  <a:ext uri="{FF2B5EF4-FFF2-40B4-BE49-F238E27FC236}">
                    <a16:creationId xmlns:a16="http://schemas.microsoft.com/office/drawing/2014/main" id="{10AD25E3-56FD-49C8-9E9E-CC6F7BDD694A}"/>
                  </a:ext>
                </a:extLst>
              </p:cNvPr>
              <p:cNvGrpSpPr/>
              <p:nvPr/>
            </p:nvGrpSpPr>
            <p:grpSpPr>
              <a:xfrm>
                <a:off x="-2772816" y="1567358"/>
                <a:ext cx="2830949" cy="307777"/>
                <a:chOff x="-2772816" y="1567358"/>
                <a:chExt cx="2830949" cy="307777"/>
              </a:xfrm>
            </p:grpSpPr>
            <p:sp>
              <p:nvSpPr>
                <p:cNvPr id="142" name="テキスト ボックス 141">
                  <a:extLst>
                    <a:ext uri="{FF2B5EF4-FFF2-40B4-BE49-F238E27FC236}">
                      <a16:creationId xmlns:a16="http://schemas.microsoft.com/office/drawing/2014/main" id="{372ECC4F-9CE3-4E34-B448-33061C122A01}"/>
                    </a:ext>
                  </a:extLst>
                </p:cNvPr>
                <p:cNvSpPr txBox="1"/>
                <p:nvPr/>
              </p:nvSpPr>
              <p:spPr>
                <a:xfrm>
                  <a:off x="-2412776" y="1567358"/>
                  <a:ext cx="2470909" cy="307777"/>
                </a:xfrm>
                <a:prstGeom prst="rect">
                  <a:avLst/>
                </a:prstGeom>
                <a:noFill/>
                <a:ln>
                  <a:noFill/>
                </a:ln>
              </p:spPr>
              <p:txBody>
                <a:bodyPr wrap="square" rtlCol="0" anchor="ctr">
                  <a:spAutoFit/>
                </a:bodyPr>
                <a:lstStyle/>
                <a:p>
                  <a:pPr fontAlgn="base">
                    <a:spcBef>
                      <a:spcPct val="0"/>
                    </a:spcBef>
                    <a:spcAft>
                      <a:spcPct val="0"/>
                    </a:spcAft>
                    <a:defRPr/>
                  </a:pPr>
                  <a:r>
                    <a:rPr kumimoji="0" lang="ja-JP" altLang="en-US" sz="1400" kern="0" dirty="0">
                      <a:latin typeface="HGP創英角ｺﾞｼｯｸUB"/>
                      <a:ea typeface="HGP創英角ｺﾞｼｯｸUB"/>
                      <a:cs typeface="Meiryo UI" panose="020B0604030504040204" pitchFamily="50" charset="-128"/>
                    </a:rPr>
                    <a:t>アロプリノール （－） 群</a:t>
                  </a:r>
                </a:p>
              </p:txBody>
            </p:sp>
            <p:cxnSp>
              <p:nvCxnSpPr>
                <p:cNvPr id="36" name="直線コネクタ 35">
                  <a:extLst>
                    <a:ext uri="{FF2B5EF4-FFF2-40B4-BE49-F238E27FC236}">
                      <a16:creationId xmlns:a16="http://schemas.microsoft.com/office/drawing/2014/main" id="{2304A2AC-2CF7-4A61-A788-12840AF6B29E}"/>
                    </a:ext>
                  </a:extLst>
                </p:cNvPr>
                <p:cNvCxnSpPr/>
                <p:nvPr/>
              </p:nvCxnSpPr>
              <p:spPr>
                <a:xfrm>
                  <a:off x="-2772816" y="1721247"/>
                  <a:ext cx="360000" cy="0"/>
                </a:xfrm>
                <a:prstGeom prst="line">
                  <a:avLst/>
                </a:prstGeom>
                <a:noFill/>
                <a:ln w="38100" cap="rnd" cmpd="sng" algn="ctr">
                  <a:solidFill>
                    <a:srgbClr val="66CCFF"/>
                  </a:solidFill>
                  <a:prstDash val="solid"/>
                  <a:miter lim="800000"/>
                </a:ln>
                <a:effectLst/>
              </p:spPr>
            </p:cxnSp>
          </p:grpSp>
          <p:grpSp>
            <p:nvGrpSpPr>
              <p:cNvPr id="151" name="グループ化 150">
                <a:extLst>
                  <a:ext uri="{FF2B5EF4-FFF2-40B4-BE49-F238E27FC236}">
                    <a16:creationId xmlns:a16="http://schemas.microsoft.com/office/drawing/2014/main" id="{95696436-5F6B-4167-A4F0-3F149E1C23A6}"/>
                  </a:ext>
                </a:extLst>
              </p:cNvPr>
              <p:cNvGrpSpPr/>
              <p:nvPr/>
            </p:nvGrpSpPr>
            <p:grpSpPr>
              <a:xfrm>
                <a:off x="-2772816" y="1298545"/>
                <a:ext cx="2547219" cy="307777"/>
                <a:chOff x="-2772816" y="1298545"/>
                <a:chExt cx="2547219" cy="307777"/>
              </a:xfrm>
            </p:grpSpPr>
            <p:sp>
              <p:nvSpPr>
                <p:cNvPr id="141" name="テキスト ボックス 140">
                  <a:extLst>
                    <a:ext uri="{FF2B5EF4-FFF2-40B4-BE49-F238E27FC236}">
                      <a16:creationId xmlns:a16="http://schemas.microsoft.com/office/drawing/2014/main" id="{56878D8F-F91C-4344-BC03-C18F40FED467}"/>
                    </a:ext>
                  </a:extLst>
                </p:cNvPr>
                <p:cNvSpPr txBox="1"/>
                <p:nvPr/>
              </p:nvSpPr>
              <p:spPr>
                <a:xfrm>
                  <a:off x="-2412776" y="1298545"/>
                  <a:ext cx="2187179" cy="307777"/>
                </a:xfrm>
                <a:prstGeom prst="rect">
                  <a:avLst/>
                </a:prstGeom>
                <a:noFill/>
                <a:ln>
                  <a:noFill/>
                </a:ln>
              </p:spPr>
              <p:txBody>
                <a:bodyPr wrap="square" rtlCol="0" anchor="ctr">
                  <a:spAutoFit/>
                </a:bodyPr>
                <a:lstStyle/>
                <a:p>
                  <a:pPr fontAlgn="base">
                    <a:spcBef>
                      <a:spcPct val="0"/>
                    </a:spcBef>
                    <a:spcAft>
                      <a:spcPct val="0"/>
                    </a:spcAft>
                    <a:defRPr/>
                  </a:pPr>
                  <a:r>
                    <a:rPr kumimoji="0" lang="ja-JP" altLang="en-US" sz="1400" kern="0" dirty="0">
                      <a:latin typeface="HGP創英角ｺﾞｼｯｸUB"/>
                      <a:ea typeface="HGP創英角ｺﾞｼｯｸUB"/>
                      <a:cs typeface="Meiryo UI" panose="020B0604030504040204" pitchFamily="50" charset="-128"/>
                    </a:rPr>
                    <a:t>アロプリノール （＋） 群</a:t>
                  </a:r>
                </a:p>
              </p:txBody>
            </p:sp>
            <p:cxnSp>
              <p:nvCxnSpPr>
                <p:cNvPr id="37" name="直線コネクタ 36">
                  <a:extLst>
                    <a:ext uri="{FF2B5EF4-FFF2-40B4-BE49-F238E27FC236}">
                      <a16:creationId xmlns:a16="http://schemas.microsoft.com/office/drawing/2014/main" id="{D9299053-9F9C-45AD-AB01-F76E5C81F35B}"/>
                    </a:ext>
                  </a:extLst>
                </p:cNvPr>
                <p:cNvCxnSpPr/>
                <p:nvPr/>
              </p:nvCxnSpPr>
              <p:spPr>
                <a:xfrm>
                  <a:off x="-2772816" y="1452434"/>
                  <a:ext cx="360000" cy="0"/>
                </a:xfrm>
                <a:prstGeom prst="line">
                  <a:avLst/>
                </a:prstGeom>
                <a:noFill/>
                <a:ln w="38100" cap="rnd" cmpd="sng" algn="ctr">
                  <a:solidFill>
                    <a:srgbClr val="0070C0"/>
                  </a:solidFill>
                  <a:prstDash val="solid"/>
                  <a:miter lim="800000"/>
                </a:ln>
                <a:effectLst/>
              </p:spPr>
            </p:cxnSp>
          </p:grpSp>
        </p:grpSp>
        <p:sp>
          <p:nvSpPr>
            <p:cNvPr id="46" name="テキスト ボックス 45">
              <a:extLst>
                <a:ext uri="{FF2B5EF4-FFF2-40B4-BE49-F238E27FC236}">
                  <a16:creationId xmlns:a16="http://schemas.microsoft.com/office/drawing/2014/main" id="{1726632B-0034-4E25-A2BB-85D58CF2FE2E}"/>
                </a:ext>
              </a:extLst>
            </p:cNvPr>
            <p:cNvSpPr txBox="1"/>
            <p:nvPr/>
          </p:nvSpPr>
          <p:spPr>
            <a:xfrm>
              <a:off x="-2899898" y="1857004"/>
              <a:ext cx="1291940" cy="307777"/>
            </a:xfrm>
            <a:prstGeom prst="rect">
              <a:avLst/>
            </a:prstGeom>
            <a:noFill/>
            <a:ln>
              <a:noFill/>
            </a:ln>
          </p:spPr>
          <p:txBody>
            <a:bodyPr wrap="none" rtlCol="0" anchor="ctr">
              <a:spAutoFit/>
            </a:bodyPr>
            <a:lstStyle/>
            <a:p>
              <a:pPr fontAlgn="base">
                <a:spcBef>
                  <a:spcPct val="0"/>
                </a:spcBef>
                <a:spcAft>
                  <a:spcPct val="0"/>
                </a:spcAft>
              </a:pPr>
              <a:r>
                <a:rPr lang="ja-JP" altLang="en-US" sz="1400" dirty="0">
                  <a:solidFill>
                    <a:srgbClr val="0070C0"/>
                  </a:solidFill>
                  <a:latin typeface="HGP創英角ｺﾞｼｯｸUB"/>
                  <a:ea typeface="HGP創英角ｺﾞｼｯｸUB"/>
                  <a:cs typeface="Meiryo UI" panose="020B0604030504040204" pitchFamily="50" charset="-128"/>
                </a:rPr>
                <a:t>＋</a:t>
              </a:r>
              <a:r>
                <a:rPr lang="ja-JP" altLang="en-US" sz="1400" dirty="0">
                  <a:solidFill>
                    <a:srgbClr val="00B0F0"/>
                  </a:solidFill>
                  <a:latin typeface="HGP創英角ｺﾞｼｯｸUB"/>
                  <a:ea typeface="HGP創英角ｺﾞｼｯｸUB"/>
                  <a:cs typeface="Meiryo UI" panose="020B0604030504040204" pitchFamily="50" charset="-128"/>
                </a:rPr>
                <a:t>＋</a:t>
              </a:r>
              <a:r>
                <a:rPr lang="ja-JP" altLang="en-US" sz="1400" dirty="0">
                  <a:latin typeface="HGP創英角ｺﾞｼｯｸUB"/>
                  <a:ea typeface="HGP創英角ｺﾞｼｯｸUB"/>
                  <a:cs typeface="Meiryo UI" panose="020B0604030504040204" pitchFamily="50" charset="-128"/>
                </a:rPr>
                <a:t>　打ち切り</a:t>
              </a:r>
            </a:p>
          </p:txBody>
        </p:sp>
      </p:grpSp>
      <p:sp>
        <p:nvSpPr>
          <p:cNvPr id="143" name="テキスト ボックス 142">
            <a:extLst>
              <a:ext uri="{FF2B5EF4-FFF2-40B4-BE49-F238E27FC236}">
                <a16:creationId xmlns:a16="http://schemas.microsoft.com/office/drawing/2014/main" id="{371AD3E1-2532-4571-ADD2-06687911F6A7}"/>
              </a:ext>
            </a:extLst>
          </p:cNvPr>
          <p:cNvSpPr txBox="1"/>
          <p:nvPr/>
        </p:nvSpPr>
        <p:spPr>
          <a:xfrm>
            <a:off x="251520" y="4846300"/>
            <a:ext cx="2523746" cy="279180"/>
          </a:xfrm>
          <a:prstGeom prst="rect">
            <a:avLst/>
          </a:prstGeom>
          <a:solidFill>
            <a:schemeClr val="bg1"/>
          </a:solidFill>
        </p:spPr>
        <p:txBody>
          <a:bodyPr wrap="none" lIns="90000" tIns="46800" rIns="90000" bIns="46800" rtlCol="0">
            <a:spAutoFit/>
          </a:bodyPr>
          <a:lstStyle/>
          <a:p>
            <a:r>
              <a:rPr lang="ja-JP" altLang="en-US" sz="1200" dirty="0">
                <a:latin typeface="HGP創英角ｺﾞｼｯｸUB" panose="020B0900000000000000" pitchFamily="50" charset="-128"/>
                <a:ea typeface="HGP創英角ｺﾞｼｯｸUB" panose="020B0900000000000000" pitchFamily="50" charset="-128"/>
              </a:rPr>
              <a:t>心血管イベントおよび全死亡のリスク</a:t>
            </a:r>
          </a:p>
        </p:txBody>
      </p:sp>
      <p:sp>
        <p:nvSpPr>
          <p:cNvPr id="144" name="テキスト ボックス 143">
            <a:extLst>
              <a:ext uri="{FF2B5EF4-FFF2-40B4-BE49-F238E27FC236}">
                <a16:creationId xmlns:a16="http://schemas.microsoft.com/office/drawing/2014/main" id="{02D618DC-0F42-4F03-A215-61E18322E955}"/>
              </a:ext>
            </a:extLst>
          </p:cNvPr>
          <p:cNvSpPr txBox="1"/>
          <p:nvPr/>
        </p:nvSpPr>
        <p:spPr>
          <a:xfrm>
            <a:off x="6081646" y="6627168"/>
            <a:ext cx="3062354"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defRPr>
            </a:lvl1pPr>
          </a:lstStyle>
          <a:p>
            <a:r>
              <a:rPr lang="en-US" altLang="ja-JP" dirty="0" err="1"/>
              <a:t>Terawaki</a:t>
            </a:r>
            <a:r>
              <a:rPr lang="en-US" altLang="ja-JP" dirty="0"/>
              <a:t>, H. et al.: </a:t>
            </a:r>
            <a:r>
              <a:rPr lang="en-US" altLang="ja-JP" dirty="0" err="1"/>
              <a:t>Clin</a:t>
            </a:r>
            <a:r>
              <a:rPr lang="en-US" altLang="ja-JP" dirty="0"/>
              <a:t> </a:t>
            </a:r>
            <a:r>
              <a:rPr lang="en-US" altLang="ja-JP" dirty="0" err="1"/>
              <a:t>Exp</a:t>
            </a:r>
            <a:r>
              <a:rPr lang="en-US" altLang="ja-JP" dirty="0"/>
              <a:t> </a:t>
            </a:r>
            <a:r>
              <a:rPr lang="en-US" altLang="ja-JP" dirty="0" err="1"/>
              <a:t>Nephrol</a:t>
            </a:r>
            <a:r>
              <a:rPr lang="en-US" altLang="ja-JP" dirty="0"/>
              <a:t>. 17(4): 549, 2013 </a:t>
            </a:r>
            <a:endParaRPr lang="ja-JP" altLang="en-US" dirty="0"/>
          </a:p>
        </p:txBody>
      </p:sp>
      <p:sp>
        <p:nvSpPr>
          <p:cNvPr id="145" name="テキスト ボックス 144">
            <a:extLst>
              <a:ext uri="{FF2B5EF4-FFF2-40B4-BE49-F238E27FC236}">
                <a16:creationId xmlns:a16="http://schemas.microsoft.com/office/drawing/2014/main" id="{87F0EE07-D1D1-4EE6-BC55-422A3FA3412F}"/>
              </a:ext>
            </a:extLst>
          </p:cNvPr>
          <p:cNvSpPr txBox="1"/>
          <p:nvPr/>
        </p:nvSpPr>
        <p:spPr>
          <a:xfrm>
            <a:off x="6372480" y="2535116"/>
            <a:ext cx="2520000" cy="1933671"/>
          </a:xfrm>
          <a:prstGeom prst="rect">
            <a:avLst/>
          </a:prstGeom>
          <a:noFill/>
        </p:spPr>
        <p:txBody>
          <a:bodyPr wrap="square" lIns="0" rIns="0" rtlCol="0">
            <a:spAutoFit/>
          </a:bodyPr>
          <a:lstStyle/>
          <a:p>
            <a:pPr marL="399600" indent="-399600">
              <a:lnSpc>
                <a:spcPct val="110000"/>
              </a:lnSpc>
            </a:pP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象：宮城県内</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11</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施設の腎疾患専門外来を受診し、高血圧性腎症と診断された腎機能障害（</a:t>
            </a:r>
            <a:r>
              <a:rPr lang="en-US" altLang="ja-JP" sz="1000" dirty="0" err="1">
                <a:latin typeface="HGP創英角ｺﾞｼｯｸUB" panose="020B0900000000000000" pitchFamily="50" charset="-128"/>
                <a:ea typeface="HGP創英角ｺﾞｼｯｸUB" panose="020B0900000000000000" pitchFamily="50" charset="-128"/>
                <a:cs typeface="Meiryo UI" panose="020B0604030504040204" pitchFamily="50" charset="-128"/>
              </a:rPr>
              <a:t>eGFR</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45mL/min/1.73m</a:t>
            </a:r>
            <a:r>
              <a:rPr lang="en-US" altLang="ja-JP" sz="1000" baseline="30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）患者</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178</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endPar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399600" indent="-399600">
              <a:lnSpc>
                <a:spcPct val="110000"/>
              </a:lnSpc>
            </a:pP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方　</a:t>
            </a:r>
            <a:r>
              <a:rPr lang="ja-JP" altLang="en-US" sz="1000">
                <a:latin typeface="HGP創英角ｺﾞｼｯｸUB" panose="020B0900000000000000" pitchFamily="50" charset="-128"/>
                <a:ea typeface="HGP創英角ｺﾞｼｯｸUB" panose="020B0900000000000000" pitchFamily="50" charset="-128"/>
                <a:cs typeface="Meiryo UI" panose="020B0604030504040204" pitchFamily="50" charset="-128"/>
              </a:rPr>
              <a:t>法：後向き</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コホート研究</a:t>
            </a:r>
            <a:b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b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対象患者を経口アロプリノール投与群（</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67</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例）と非投与群（</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111</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例）に分け、心血管イベント（狭心症、急性心筋梗塞、うっ血性心疾患、出血性</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虚血性脳卒中）の進展および全死亡について群間比較した。</a:t>
            </a:r>
          </a:p>
        </p:txBody>
      </p:sp>
      <p:graphicFrame>
        <p:nvGraphicFramePr>
          <p:cNvPr id="146" name="表 145">
            <a:extLst>
              <a:ext uri="{FF2B5EF4-FFF2-40B4-BE49-F238E27FC236}">
                <a16:creationId xmlns:a16="http://schemas.microsoft.com/office/drawing/2014/main" id="{F6612458-C396-4B49-A119-A08B79F57572}"/>
              </a:ext>
            </a:extLst>
          </p:cNvPr>
          <p:cNvGraphicFramePr>
            <a:graphicFrameLocks noGrp="1"/>
          </p:cNvGraphicFramePr>
          <p:nvPr>
            <p:extLst>
              <p:ext uri="{D42A27DB-BD31-4B8C-83A1-F6EECF244321}">
                <p14:modId xmlns:p14="http://schemas.microsoft.com/office/powerpoint/2010/main" val="3790187590"/>
              </p:ext>
            </p:extLst>
          </p:nvPr>
        </p:nvGraphicFramePr>
        <p:xfrm>
          <a:off x="251520" y="5134223"/>
          <a:ext cx="8639999" cy="1434996"/>
        </p:xfrm>
        <a:graphic>
          <a:graphicData uri="http://schemas.openxmlformats.org/drawingml/2006/table">
            <a:tbl>
              <a:tblPr>
                <a:tableStyleId>{5C22544A-7EE6-4342-B048-85BDC9FD1C3A}</a:tableStyleId>
              </a:tblPr>
              <a:tblGrid>
                <a:gridCol w="1188001">
                  <a:extLst>
                    <a:ext uri="{9D8B030D-6E8A-4147-A177-3AD203B41FA5}">
                      <a16:colId xmlns:a16="http://schemas.microsoft.com/office/drawing/2014/main" val="20000"/>
                    </a:ext>
                  </a:extLst>
                </a:gridCol>
                <a:gridCol w="475200">
                  <a:extLst>
                    <a:ext uri="{9D8B030D-6E8A-4147-A177-3AD203B41FA5}">
                      <a16:colId xmlns:a16="http://schemas.microsoft.com/office/drawing/2014/main" val="20001"/>
                    </a:ext>
                  </a:extLst>
                </a:gridCol>
                <a:gridCol w="755999">
                  <a:extLst>
                    <a:ext uri="{9D8B030D-6E8A-4147-A177-3AD203B41FA5}">
                      <a16:colId xmlns:a16="http://schemas.microsoft.com/office/drawing/2014/main" val="20002"/>
                    </a:ext>
                  </a:extLst>
                </a:gridCol>
                <a:gridCol w="662400">
                  <a:extLst>
                    <a:ext uri="{9D8B030D-6E8A-4147-A177-3AD203B41FA5}">
                      <a16:colId xmlns:a16="http://schemas.microsoft.com/office/drawing/2014/main" val="20003"/>
                    </a:ext>
                  </a:extLst>
                </a:gridCol>
                <a:gridCol w="648000">
                  <a:extLst>
                    <a:ext uri="{9D8B030D-6E8A-4147-A177-3AD203B41FA5}">
                      <a16:colId xmlns:a16="http://schemas.microsoft.com/office/drawing/2014/main" val="20004"/>
                    </a:ext>
                  </a:extLst>
                </a:gridCol>
                <a:gridCol w="619200">
                  <a:extLst>
                    <a:ext uri="{9D8B030D-6E8A-4147-A177-3AD203B41FA5}">
                      <a16:colId xmlns:a16="http://schemas.microsoft.com/office/drawing/2014/main" val="20005"/>
                    </a:ext>
                  </a:extLst>
                </a:gridCol>
                <a:gridCol w="669600">
                  <a:extLst>
                    <a:ext uri="{9D8B030D-6E8A-4147-A177-3AD203B41FA5}">
                      <a16:colId xmlns:a16="http://schemas.microsoft.com/office/drawing/2014/main" val="20006"/>
                    </a:ext>
                  </a:extLst>
                </a:gridCol>
                <a:gridCol w="467999">
                  <a:extLst>
                    <a:ext uri="{9D8B030D-6E8A-4147-A177-3AD203B41FA5}">
                      <a16:colId xmlns:a16="http://schemas.microsoft.com/office/drawing/2014/main" val="20007"/>
                    </a:ext>
                  </a:extLst>
                </a:gridCol>
                <a:gridCol w="676800">
                  <a:extLst>
                    <a:ext uri="{9D8B030D-6E8A-4147-A177-3AD203B41FA5}">
                      <a16:colId xmlns:a16="http://schemas.microsoft.com/office/drawing/2014/main" val="20008"/>
                    </a:ext>
                  </a:extLst>
                </a:gridCol>
                <a:gridCol w="640800">
                  <a:extLst>
                    <a:ext uri="{9D8B030D-6E8A-4147-A177-3AD203B41FA5}">
                      <a16:colId xmlns:a16="http://schemas.microsoft.com/office/drawing/2014/main" val="20009"/>
                    </a:ext>
                  </a:extLst>
                </a:gridCol>
                <a:gridCol w="604800">
                  <a:extLst>
                    <a:ext uri="{9D8B030D-6E8A-4147-A177-3AD203B41FA5}">
                      <a16:colId xmlns:a16="http://schemas.microsoft.com/office/drawing/2014/main" val="20010"/>
                    </a:ext>
                  </a:extLst>
                </a:gridCol>
                <a:gridCol w="561600">
                  <a:extLst>
                    <a:ext uri="{9D8B030D-6E8A-4147-A177-3AD203B41FA5}">
                      <a16:colId xmlns:a16="http://schemas.microsoft.com/office/drawing/2014/main" val="20011"/>
                    </a:ext>
                  </a:extLst>
                </a:gridCol>
                <a:gridCol w="669600">
                  <a:extLst>
                    <a:ext uri="{9D8B030D-6E8A-4147-A177-3AD203B41FA5}">
                      <a16:colId xmlns:a16="http://schemas.microsoft.com/office/drawing/2014/main" val="20012"/>
                    </a:ext>
                  </a:extLst>
                </a:gridCol>
              </a:tblGrid>
              <a:tr h="74640">
                <a:tc rowSpan="2">
                  <a:txBody>
                    <a:bodyPr/>
                    <a:lstStyle/>
                    <a:p>
                      <a:pPr algn="ctr" fontAlgn="ctr">
                        <a:lnSpc>
                          <a:spcPct val="90000"/>
                        </a:lnSpc>
                      </a:pPr>
                      <a:r>
                        <a:rPr lang="ja-JP" altLang="en-US" sz="900" b="0" i="0" u="none" strike="noStrike" dirty="0">
                          <a:solidFill>
                            <a:schemeClr val="dk1"/>
                          </a:solidFill>
                          <a:effectLst/>
                          <a:latin typeface="HGP創英角ｺﾞｼｯｸUB" panose="020B0900000000000000" pitchFamily="50" charset="-128"/>
                          <a:ea typeface="HGP創英角ｺﾞｼｯｸUB" panose="020B0900000000000000" pitchFamily="50" charset="-128"/>
                        </a:rPr>
                        <a:t>パラメータ</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gridSpan="6">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Model A</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6">
                  <a:txBody>
                    <a:bodyPr/>
                    <a:lstStyle/>
                    <a:p>
                      <a:pPr marL="0" marR="0" lvl="0" indent="0" algn="ctr" defTabSz="914400" rtl="0" eaLnBrk="1" fontAlgn="ctr" latinLnBrk="0" hangingPunct="1">
                        <a:lnSpc>
                          <a:spcPct val="90000"/>
                        </a:lnSpc>
                        <a:spcBef>
                          <a:spcPts val="0"/>
                        </a:spcBef>
                        <a:spcAft>
                          <a:spcPts val="0"/>
                        </a:spcAft>
                        <a:buClrTx/>
                        <a:buSzTx/>
                        <a:buFontTx/>
                        <a:buNone/>
                        <a:tabLst/>
                        <a:defRPr/>
                      </a:pPr>
                      <a:r>
                        <a:rPr lang="en-US" altLang="ja-JP" sz="900" u="none" strike="noStrike" dirty="0">
                          <a:effectLst/>
                          <a:latin typeface="HGP創英角ｺﾞｼｯｸUB" panose="020B0900000000000000" pitchFamily="50" charset="-128"/>
                          <a:ea typeface="HGP創英角ｺﾞｼｯｸUB" panose="020B0900000000000000" pitchFamily="50" charset="-128"/>
                        </a:rPr>
                        <a:t>Model B</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74640">
                <a:tc vMerge="1">
                  <a:txBody>
                    <a:bodyPr/>
                    <a:lstStyle/>
                    <a:p>
                      <a:pPr algn="l"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自由度</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推定値</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標準誤差</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χ</a:t>
                      </a:r>
                      <a:r>
                        <a:rPr lang="en-US" altLang="ja-JP" sz="900" u="none" strike="noStrike" baseline="30000" dirty="0">
                          <a:effectLst/>
                          <a:latin typeface="HGP創英角ｺﾞｼｯｸUB" panose="020B0900000000000000" pitchFamily="50" charset="-128"/>
                          <a:ea typeface="HGP創英角ｺﾞｼｯｸUB" panose="020B0900000000000000" pitchFamily="50" charset="-128"/>
                        </a:rPr>
                        <a:t>2</a:t>
                      </a:r>
                      <a:r>
                        <a:rPr lang="ja-JP" altLang="en-US" sz="900" u="none" strike="noStrike" dirty="0">
                          <a:effectLst/>
                          <a:latin typeface="HGP創英角ｺﾞｼｯｸUB" panose="020B0900000000000000" pitchFamily="50" charset="-128"/>
                          <a:ea typeface="HGP創英角ｺﾞｼｯｸUB" panose="020B0900000000000000" pitchFamily="50" charset="-128"/>
                        </a:rPr>
                        <a:t>値</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p</a:t>
                      </a:r>
                      <a:r>
                        <a:rPr lang="ja-JP" altLang="en-US" sz="900" u="none" strike="noStrike" dirty="0">
                          <a:effectLst/>
                          <a:latin typeface="HGP創英角ｺﾞｼｯｸUB" panose="020B0900000000000000" pitchFamily="50" charset="-128"/>
                          <a:ea typeface="HGP創英角ｺﾞｼｯｸUB" panose="020B0900000000000000" pitchFamily="50" charset="-128"/>
                        </a:rPr>
                        <a:t>値</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ハザード比</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自由度</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推定値</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標準誤差</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χ</a:t>
                      </a:r>
                      <a:r>
                        <a:rPr lang="en-US" altLang="ja-JP" sz="900" u="none" strike="noStrike" baseline="30000" dirty="0">
                          <a:effectLst/>
                          <a:latin typeface="HGP創英角ｺﾞｼｯｸUB" panose="020B0900000000000000" pitchFamily="50" charset="-128"/>
                          <a:ea typeface="HGP創英角ｺﾞｼｯｸUB" panose="020B0900000000000000" pitchFamily="50" charset="-128"/>
                        </a:rPr>
                        <a:t>2</a:t>
                      </a:r>
                      <a:r>
                        <a:rPr lang="ja-JP" altLang="en-US" sz="900" u="none" strike="noStrike" dirty="0">
                          <a:effectLst/>
                          <a:latin typeface="HGP創英角ｺﾞｼｯｸUB" panose="020B0900000000000000" pitchFamily="50" charset="-128"/>
                          <a:ea typeface="HGP創英角ｺﾞｼｯｸUB" panose="020B0900000000000000" pitchFamily="50" charset="-128"/>
                        </a:rPr>
                        <a:t>値</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p</a:t>
                      </a:r>
                      <a:r>
                        <a:rPr lang="ja-JP" altLang="en-US" sz="900" u="none" strike="noStrike" dirty="0">
                          <a:effectLst/>
                          <a:latin typeface="HGP創英角ｺﾞｼｯｸUB" panose="020B0900000000000000" pitchFamily="50" charset="-128"/>
                          <a:ea typeface="HGP創英角ｺﾞｼｯｸUB" panose="020B0900000000000000" pitchFamily="50" charset="-128"/>
                        </a:rPr>
                        <a:t>値</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ハザード比</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1"/>
                  </a:ext>
                </a:extLst>
              </a:tr>
              <a:tr h="74640">
                <a:tc>
                  <a:txBody>
                    <a:bodyPr/>
                    <a:lstStyle/>
                    <a:p>
                      <a:pPr algn="l"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 男性</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bg1">
                        <a:lumMod val="95000"/>
                      </a:schemeClr>
                    </a:solidFill>
                  </a:tcPr>
                </a:tc>
                <a:tc>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0.05958</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0.40745</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0.0214</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0.8837</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1.061</a:t>
                      </a: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0002"/>
                  </a:ext>
                </a:extLst>
              </a:tr>
              <a:tr h="74640">
                <a:tc>
                  <a:txBody>
                    <a:bodyPr/>
                    <a:lstStyle/>
                    <a:p>
                      <a:pPr algn="l"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 GFR</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lumMod val="95000"/>
                      </a:schemeClr>
                    </a:solidFill>
                  </a:tcPr>
                </a:tc>
                <a:tc>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-0.01767</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0.01825</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0.9375</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0.3329</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0.982</a:t>
                      </a: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0003"/>
                  </a:ext>
                </a:extLst>
              </a:tr>
              <a:tr h="74640">
                <a:tc>
                  <a:txBody>
                    <a:bodyPr/>
                    <a:lstStyle/>
                    <a:p>
                      <a:pPr algn="l"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 尿酸値</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lumMod val="95000"/>
                      </a:schemeClr>
                    </a:solidFill>
                  </a:tcPr>
                </a:tc>
                <a:tc>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0.05646</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0.11094</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0.2590</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0.6108</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1.058</a:t>
                      </a: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0004"/>
                  </a:ext>
                </a:extLst>
              </a:tr>
              <a:tr h="74640">
                <a:tc>
                  <a:txBody>
                    <a:bodyPr/>
                    <a:lstStyle/>
                    <a:p>
                      <a:pPr algn="l"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 心血管疾患の罹病歴</a:t>
                      </a: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lumMod val="95000"/>
                      </a:schemeClr>
                    </a:solidFill>
                  </a:tcPr>
                </a:tc>
                <a:tc>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1.73174</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0.40782</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18.0312</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&lt;0.0001</a:t>
                      </a:r>
                      <a:r>
                        <a:rPr lang="en-US" altLang="ja-JP" sz="9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5.650</a:t>
                      </a: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0005"/>
                  </a:ext>
                </a:extLst>
              </a:tr>
              <a:tr h="74640">
                <a:tc>
                  <a:txBody>
                    <a:bodyPr/>
                    <a:lstStyle/>
                    <a:p>
                      <a:pPr algn="l"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 利尿薬の使用</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lumMod val="95000"/>
                      </a:schemeClr>
                    </a:solidFill>
                  </a:tcPr>
                </a:tc>
                <a:tc>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0.58208</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0.45149</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1.6622</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0.1973</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1.790</a:t>
                      </a: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0000"/>
                        </a:lnSpc>
                      </a:pP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0006"/>
                  </a:ext>
                </a:extLst>
              </a:tr>
              <a:tr h="74640">
                <a:tc>
                  <a:txBody>
                    <a:bodyPr/>
                    <a:lstStyle/>
                    <a:p>
                      <a:pPr algn="l"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 アロプリノールの使用</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-1.07156</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0.53058</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4.0788</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0.0434</a:t>
                      </a:r>
                      <a:r>
                        <a:rPr lang="en-US" altLang="ja-JP" sz="9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0.342</a:t>
                      </a: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a:t>
                      </a: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0.93680</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0.49728</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3.5489</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0.0596</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0.392</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extLst>
                  <a:ext uri="{0D108BD9-81ED-4DB2-BD59-A6C34878D82A}">
                    <a16:rowId xmlns:a16="http://schemas.microsoft.com/office/drawing/2014/main" val="10007"/>
                  </a:ext>
                </a:extLst>
              </a:tr>
              <a:tr h="74640">
                <a:tc>
                  <a:txBody>
                    <a:bodyPr/>
                    <a:lstStyle/>
                    <a:p>
                      <a:pPr algn="l" fontAlgn="ctr">
                        <a:lnSpc>
                          <a:spcPct val="90000"/>
                        </a:lnSpc>
                      </a:pPr>
                      <a:r>
                        <a:rPr lang="ja-JP" altLang="en-US" sz="900" u="none" strike="noStrike" dirty="0">
                          <a:effectLst/>
                          <a:latin typeface="HGP創英角ｺﾞｼｯｸUB" panose="020B0900000000000000" pitchFamily="50" charset="-128"/>
                          <a:ea typeface="HGP創英角ｺﾞｼｯｸUB" panose="020B0900000000000000" pitchFamily="50" charset="-128"/>
                        </a:rPr>
                        <a:t> 傾向スコア</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lnSpc>
                          <a:spcPct val="90000"/>
                        </a:lnSpc>
                      </a:pPr>
                      <a:r>
                        <a:rPr lang="en-US" altLang="ja-JP" sz="9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0000"/>
                        </a:lnSpc>
                      </a:pPr>
                      <a:r>
                        <a:rPr lang="ja-JP" altLang="en-US"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10800" marR="10800" marT="18000" marB="1800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a:t>
                      </a:r>
                    </a:p>
                  </a:txBody>
                  <a:tcPr marL="10800" marR="10800" marT="18000" marB="1800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-1.06592</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0.90077</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1.4003</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0.2367</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0000"/>
                        </a:lnSpc>
                      </a:pPr>
                      <a:r>
                        <a:rPr lang="en-US" altLang="ja-JP" sz="9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0.344</a:t>
                      </a:r>
                    </a:p>
                  </a:txBody>
                  <a:tcPr marL="10800" marR="108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147" name="テキスト ボックス 146">
            <a:extLst>
              <a:ext uri="{FF2B5EF4-FFF2-40B4-BE49-F238E27FC236}">
                <a16:creationId xmlns:a16="http://schemas.microsoft.com/office/drawing/2014/main" id="{7026F77A-EB92-4DB2-BAA2-8FA68323E987}"/>
              </a:ext>
            </a:extLst>
          </p:cNvPr>
          <p:cNvSpPr txBox="1"/>
          <p:nvPr/>
        </p:nvSpPr>
        <p:spPr>
          <a:xfrm>
            <a:off x="8098375" y="4846300"/>
            <a:ext cx="794105" cy="248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nchor="b">
            <a:spAutoFit/>
          </a:bodyPr>
          <a:lstStyle>
            <a:defPPr>
              <a:defRPr lang="fr-FR"/>
            </a:defPPr>
            <a:lvl1pPr algn="r">
              <a:defRPr kumimoji="1" sz="900">
                <a:solidFill>
                  <a:srgbClr val="000000"/>
                </a:solidFill>
                <a:latin typeface="メイリオ" pitchFamily="50" charset="-128"/>
                <a:ea typeface="メイリオ" pitchFamily="50" charset="-128"/>
                <a:cs typeface="メイリオ" pitchFamily="50" charset="-128"/>
              </a:defRPr>
            </a:lvl1pPr>
          </a:lstStyle>
          <a:p>
            <a:r>
              <a:rPr lang="ja-JP" altLang="en-US" sz="10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000" dirty="0">
                <a:solidFill>
                  <a:schemeClr val="tx1"/>
                </a:solidFill>
                <a:latin typeface="HGP創英角ｺﾞｼｯｸUB" panose="020B0900000000000000" pitchFamily="50" charset="-128"/>
                <a:ea typeface="HGP創英角ｺﾞｼｯｸUB" panose="020B0900000000000000" pitchFamily="50" charset="-128"/>
              </a:rPr>
              <a:t>p&lt;0.05</a:t>
            </a:r>
            <a:endParaRPr lang="ja-JP" altLang="en-US" sz="10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49" name="角丸四角形 148">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CQ3</a:t>
            </a:r>
          </a:p>
        </p:txBody>
      </p:sp>
    </p:spTree>
    <p:extLst>
      <p:ext uri="{BB962C8B-B14F-4D97-AF65-F5344CB8AC3E}">
        <p14:creationId xmlns:p14="http://schemas.microsoft.com/office/powerpoint/2010/main" val="1544689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BEDA5086-0018-4EBE-AD1A-C0A49AA72553}"/>
              </a:ext>
            </a:extLst>
          </p:cNvPr>
          <p:cNvSpPr/>
          <p:nvPr/>
        </p:nvSpPr>
        <p:spPr>
          <a:xfrm>
            <a:off x="6165002" y="6627168"/>
            <a:ext cx="2978998" cy="230832"/>
          </a:xfrm>
          <a:prstGeom prst="rect">
            <a:avLst/>
          </a:prstGeom>
          <a:noFill/>
        </p:spPr>
        <p:txBody>
          <a:bodyPr wrap="none" lIns="90000" rIns="90000" rtlCol="0" anchor="b">
            <a:spAutoFit/>
          </a:bodyPr>
          <a:lstStyle/>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MacIsaac, R. L. et al.: Hypertension. 67(3): 535, 2016</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18" name="テキスト ボックス 17"/>
          <p:cNvSpPr txBox="1"/>
          <p:nvPr/>
        </p:nvSpPr>
        <p:spPr>
          <a:xfrm>
            <a:off x="252000" y="1196752"/>
            <a:ext cx="8640000" cy="707886"/>
          </a:xfrm>
          <a:prstGeom prst="rect">
            <a:avLst/>
          </a:prstGeom>
          <a:solidFill>
            <a:srgbClr val="FFFF99"/>
          </a:solidFill>
          <a:ln w="19050">
            <a:solidFill>
              <a:schemeClr val="accent2">
                <a:lumMod val="75000"/>
              </a:schemeClr>
            </a:solidFill>
          </a:ln>
        </p:spPr>
        <p:txBody>
          <a:bodyPr wrap="square" anchor="ctr">
            <a:spAutoFit/>
          </a:bodyPr>
          <a:lstStyle>
            <a:defPPr>
              <a:defRPr lang="ja-JP"/>
            </a:defPPr>
            <a:lvl1pPr algn="ctr">
              <a:defRPr sz="2000">
                <a:latin typeface="HGP創英角ｺﾞｼｯｸUB" panose="020B0900000000000000" pitchFamily="50" charset="-128"/>
                <a:ea typeface="HGP創英角ｺﾞｼｯｸUB" panose="020B0900000000000000" pitchFamily="50" charset="-128"/>
                <a:cs typeface="Arial Unicode MS" panose="020B0604020202020204" pitchFamily="50" charset="-128"/>
              </a:defRPr>
            </a:lvl1pPr>
          </a:lstStyle>
          <a:p>
            <a:pPr algn="l"/>
            <a:r>
              <a:rPr lang="ja-JP" altLang="en-US" dirty="0"/>
              <a:t>　低用量アロプリノール</a:t>
            </a:r>
            <a:r>
              <a:rPr lang="ja-JP" altLang="en-US"/>
              <a:t>使用群（</a:t>
            </a:r>
            <a:r>
              <a:rPr lang="en-US" altLang="ja-JP" dirty="0"/>
              <a:t>300mg/</a:t>
            </a:r>
            <a:r>
              <a:rPr lang="ja-JP" altLang="en-US" dirty="0"/>
              <a:t>日未満</a:t>
            </a:r>
            <a:r>
              <a:rPr lang="ja-JP" altLang="en-US"/>
              <a:t>）は</a:t>
            </a:r>
            <a:endParaRPr lang="en-US" altLang="ja-JP" dirty="0"/>
          </a:p>
          <a:p>
            <a:pPr algn="l"/>
            <a:r>
              <a:rPr lang="ja-JP" altLang="en-US" dirty="0"/>
              <a:t>　非使用群に比してイベントリスクの有意な低下は見られない</a:t>
            </a:r>
          </a:p>
        </p:txBody>
      </p:sp>
      <p:sp>
        <p:nvSpPr>
          <p:cNvPr id="28" name="テキスト ボックス 27"/>
          <p:cNvSpPr txBox="1"/>
          <p:nvPr/>
        </p:nvSpPr>
        <p:spPr>
          <a:xfrm>
            <a:off x="252000" y="6043354"/>
            <a:ext cx="8640000" cy="553998"/>
          </a:xfrm>
          <a:prstGeom prst="rect">
            <a:avLst/>
          </a:prstGeom>
          <a:noFill/>
        </p:spPr>
        <p:txBody>
          <a:bodyPr wrap="square" lIns="0" tIns="45720" rIns="0" bIns="45720" rtlCol="0" anchor="b">
            <a:spAutoFit/>
          </a:bodyPr>
          <a:lstStyle>
            <a:defPPr>
              <a:defRPr lang="ja-JP"/>
            </a:defPPr>
            <a:lvl1pPr marL="355582" indent="-355582">
              <a:defRPr sz="800">
                <a:latin typeface="HGP創英角ｺﾞｼｯｸUB" pitchFamily="50" charset="-128"/>
                <a:ea typeface="HGP創英角ｺﾞｼｯｸUB" pitchFamily="50" charset="-128"/>
              </a:defRPr>
            </a:lvl1pPr>
          </a:lstStyle>
          <a:p>
            <a:pPr marL="399600" indent="-399600"/>
            <a:r>
              <a:rPr lang="ja-JP" altLang="en-US" sz="1000" dirty="0">
                <a:cs typeface="Meiryo UI" panose="020B0604030504040204" pitchFamily="50" charset="-128"/>
              </a:rPr>
              <a:t>対　象：</a:t>
            </a:r>
            <a:r>
              <a:rPr lang="en-US" altLang="ja-JP" sz="1000" dirty="0">
                <a:cs typeface="Meiryo UI" panose="020B0604030504040204" pitchFamily="50" charset="-128"/>
              </a:rPr>
              <a:t>65</a:t>
            </a:r>
            <a:r>
              <a:rPr lang="ja-JP" altLang="en-US" sz="1000" dirty="0">
                <a:cs typeface="Meiryo UI" panose="020B0604030504040204" pitchFamily="50" charset="-128"/>
              </a:rPr>
              <a:t>歳以上（平均年例</a:t>
            </a:r>
            <a:r>
              <a:rPr lang="en-US" altLang="ja-JP" sz="1000" dirty="0">
                <a:cs typeface="Meiryo UI" panose="020B0604030504040204" pitchFamily="50" charset="-128"/>
              </a:rPr>
              <a:t>73</a:t>
            </a:r>
            <a:r>
              <a:rPr lang="ja-JP" altLang="en-US" sz="1000" dirty="0">
                <a:cs typeface="Meiryo UI" panose="020B0604030504040204" pitchFamily="50" charset="-128"/>
              </a:rPr>
              <a:t>歳）の高血圧患者</a:t>
            </a:r>
            <a:r>
              <a:rPr lang="en-US" altLang="ja-JP" sz="1000" dirty="0">
                <a:cs typeface="Meiryo UI" panose="020B0604030504040204" pitchFamily="50" charset="-128"/>
              </a:rPr>
              <a:t>2,032</a:t>
            </a:r>
            <a:r>
              <a:rPr lang="ja-JP" altLang="en-US" sz="1000" dirty="0">
                <a:cs typeface="Meiryo UI" panose="020B0604030504040204" pitchFamily="50" charset="-128"/>
              </a:rPr>
              <a:t>例</a:t>
            </a:r>
            <a:endParaRPr lang="en-US" altLang="ja-JP" sz="1000" dirty="0">
              <a:cs typeface="Meiryo UI" panose="020B0604030504040204" pitchFamily="50" charset="-128"/>
            </a:endParaRPr>
          </a:p>
          <a:p>
            <a:pPr marL="399600" indent="-399600"/>
            <a:r>
              <a:rPr lang="ja-JP" altLang="en-US" sz="1000" dirty="0">
                <a:cs typeface="Meiryo UI" panose="020B0604030504040204" pitchFamily="50" charset="-128"/>
              </a:rPr>
              <a:t>方　法：アロプリノール投与群と</a:t>
            </a:r>
            <a:r>
              <a:rPr lang="en-US" altLang="ja-JP" sz="1000" dirty="0">
                <a:cs typeface="Meiryo UI" panose="020B0604030504040204" pitchFamily="50" charset="-128"/>
              </a:rPr>
              <a:t>propensity score</a:t>
            </a:r>
            <a:r>
              <a:rPr lang="ja-JP" altLang="en-US" sz="1000" dirty="0">
                <a:cs typeface="Meiryo UI" panose="020B0604030504040204" pitchFamily="50" charset="-128"/>
              </a:rPr>
              <a:t>をマッチさせた同数の対照群で</a:t>
            </a:r>
            <a:r>
              <a:rPr lang="en-US" altLang="ja-JP" sz="1000" dirty="0">
                <a:cs typeface="Meiryo UI" panose="020B0604030504040204" pitchFamily="50" charset="-128"/>
              </a:rPr>
              <a:t>10</a:t>
            </a:r>
            <a:r>
              <a:rPr lang="ja-JP" altLang="en-US" sz="1000" dirty="0">
                <a:cs typeface="Meiryo UI" panose="020B0604030504040204" pitchFamily="50" charset="-128"/>
              </a:rPr>
              <a:t>年間後向きに観察を行い、アロプリノール投与と脳卒中および心臓イベント発症の関連を検討した。</a:t>
            </a:r>
          </a:p>
        </p:txBody>
      </p:sp>
      <p:cxnSp>
        <p:nvCxnSpPr>
          <p:cNvPr id="55" name="直線コネクタ 54"/>
          <p:cNvCxnSpPr/>
          <p:nvPr/>
        </p:nvCxnSpPr>
        <p:spPr>
          <a:xfrm flipV="1">
            <a:off x="5639042" y="5371927"/>
            <a:ext cx="229717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7242577" y="3079801"/>
            <a:ext cx="0" cy="233777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flipH="1">
            <a:off x="7929432" y="5370565"/>
            <a:ext cx="0" cy="4614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flipV="1">
            <a:off x="6433900" y="3264740"/>
            <a:ext cx="68595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flipV="1">
            <a:off x="5712404" y="3852724"/>
            <a:ext cx="113812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正方形/長方形 59"/>
          <p:cNvSpPr/>
          <p:nvPr/>
        </p:nvSpPr>
        <p:spPr>
          <a:xfrm>
            <a:off x="6627867" y="3119681"/>
            <a:ext cx="307602" cy="2901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cxnSp>
        <p:nvCxnSpPr>
          <p:cNvPr id="62" name="直線コネクタ 61"/>
          <p:cNvCxnSpPr/>
          <p:nvPr/>
        </p:nvCxnSpPr>
        <p:spPr>
          <a:xfrm flipH="1">
            <a:off x="6556338" y="5373260"/>
            <a:ext cx="0" cy="4614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flipH="1">
            <a:off x="5639757" y="5369971"/>
            <a:ext cx="0" cy="4614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正方形/長方形 63"/>
          <p:cNvSpPr/>
          <p:nvPr/>
        </p:nvSpPr>
        <p:spPr>
          <a:xfrm>
            <a:off x="6124060" y="3707665"/>
            <a:ext cx="307602" cy="2901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cxnSp>
        <p:nvCxnSpPr>
          <p:cNvPr id="65" name="直線コネクタ 64"/>
          <p:cNvCxnSpPr/>
          <p:nvPr/>
        </p:nvCxnSpPr>
        <p:spPr>
          <a:xfrm flipV="1">
            <a:off x="6698085" y="4444032"/>
            <a:ext cx="86128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flipV="1">
            <a:off x="6465418" y="5088480"/>
            <a:ext cx="70748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正方形/長方形 66"/>
          <p:cNvSpPr/>
          <p:nvPr/>
        </p:nvSpPr>
        <p:spPr>
          <a:xfrm>
            <a:off x="6980014" y="4298973"/>
            <a:ext cx="307602" cy="2901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68" name="正方形/長方形 67"/>
          <p:cNvSpPr/>
          <p:nvPr/>
        </p:nvSpPr>
        <p:spPr>
          <a:xfrm>
            <a:off x="6663182" y="4943421"/>
            <a:ext cx="307602" cy="2901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cxnSp>
        <p:nvCxnSpPr>
          <p:cNvPr id="39" name="直線コネクタ 38"/>
          <p:cNvCxnSpPr/>
          <p:nvPr/>
        </p:nvCxnSpPr>
        <p:spPr>
          <a:xfrm flipV="1">
            <a:off x="2171388" y="5370150"/>
            <a:ext cx="229717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a:off x="3934890" y="3078025"/>
            <a:ext cx="0" cy="233777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p:nvPr/>
        </p:nvCxnSpPr>
        <p:spPr>
          <a:xfrm flipH="1">
            <a:off x="4461778" y="5368788"/>
            <a:ext cx="0" cy="4614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flipV="1">
            <a:off x="3056664" y="3264740"/>
            <a:ext cx="70748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flipV="1">
            <a:off x="2400081" y="3852724"/>
            <a:ext cx="1168889"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正方形/長方形 43"/>
          <p:cNvSpPr/>
          <p:nvPr/>
        </p:nvSpPr>
        <p:spPr>
          <a:xfrm>
            <a:off x="3258449" y="3119681"/>
            <a:ext cx="307602" cy="2901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cxnSp>
        <p:nvCxnSpPr>
          <p:cNvPr id="46" name="直線コネクタ 45"/>
          <p:cNvCxnSpPr/>
          <p:nvPr/>
        </p:nvCxnSpPr>
        <p:spPr>
          <a:xfrm flipH="1">
            <a:off x="3409180" y="5370136"/>
            <a:ext cx="0" cy="4614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flipH="1">
            <a:off x="2703829" y="5371483"/>
            <a:ext cx="0" cy="4614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H="1">
            <a:off x="2172103" y="5372831"/>
            <a:ext cx="0" cy="4614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正方形/長方形 48"/>
          <p:cNvSpPr/>
          <p:nvPr/>
        </p:nvSpPr>
        <p:spPr>
          <a:xfrm>
            <a:off x="2837241" y="3707665"/>
            <a:ext cx="307602" cy="2901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cxnSp>
        <p:nvCxnSpPr>
          <p:cNvPr id="50" name="直線コネクタ 49"/>
          <p:cNvCxnSpPr/>
          <p:nvPr/>
        </p:nvCxnSpPr>
        <p:spPr>
          <a:xfrm flipV="1">
            <a:off x="3172471" y="4444032"/>
            <a:ext cx="89204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flipV="1">
            <a:off x="3148460" y="5088480"/>
            <a:ext cx="73824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正方形/長方形 51"/>
          <p:cNvSpPr/>
          <p:nvPr/>
        </p:nvSpPr>
        <p:spPr>
          <a:xfrm>
            <a:off x="3468310" y="4298973"/>
            <a:ext cx="307602" cy="2901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53" name="正方形/長方形 52"/>
          <p:cNvSpPr/>
          <p:nvPr/>
        </p:nvSpPr>
        <p:spPr>
          <a:xfrm>
            <a:off x="3371726" y="4943421"/>
            <a:ext cx="307602" cy="2901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8" name="テキスト ボックス 7">
            <a:extLst>
              <a:ext uri="{FF2B5EF4-FFF2-40B4-BE49-F238E27FC236}">
                <a16:creationId xmlns:a16="http://schemas.microsoft.com/office/drawing/2014/main" id="{4F04ABF4-AE91-4B5B-B01A-6EB0C10B933D}"/>
              </a:ext>
            </a:extLst>
          </p:cNvPr>
          <p:cNvSpPr txBox="1"/>
          <p:nvPr/>
        </p:nvSpPr>
        <p:spPr>
          <a:xfrm>
            <a:off x="2101491" y="5596217"/>
            <a:ext cx="1776448" cy="338554"/>
          </a:xfrm>
          <a:prstGeom prst="rect">
            <a:avLst/>
          </a:prstGeom>
          <a:noFill/>
        </p:spPr>
        <p:txBody>
          <a:bodyPr wrap="none" rtlCol="0">
            <a:spAutoFit/>
          </a:bodyPr>
          <a:lstStyle/>
          <a:p>
            <a:pPr algn="ctr">
              <a:defRPr/>
            </a:pP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アロプリノール有効</a:t>
            </a:r>
            <a:endParaRPr lang="en-US" altLang="ja-JP"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13" name="テキスト ボックス 12">
            <a:extLst>
              <a:ext uri="{FF2B5EF4-FFF2-40B4-BE49-F238E27FC236}">
                <a16:creationId xmlns:a16="http://schemas.microsoft.com/office/drawing/2014/main" id="{30E543D1-9D78-4003-85F0-B53AF25133ED}"/>
              </a:ext>
            </a:extLst>
          </p:cNvPr>
          <p:cNvSpPr txBox="1"/>
          <p:nvPr/>
        </p:nvSpPr>
        <p:spPr>
          <a:xfrm>
            <a:off x="2454840" y="2060848"/>
            <a:ext cx="2011626" cy="369332"/>
          </a:xfrm>
          <a:prstGeom prst="rect">
            <a:avLst/>
          </a:prstGeom>
          <a:solidFill>
            <a:srgbClr val="0070C0"/>
          </a:solidFill>
          <a:ln>
            <a:noFill/>
          </a:ln>
        </p:spPr>
        <p:txBody>
          <a:bodyPr wrap="square" rtlCol="0">
            <a:spAutoFit/>
          </a:bodyPr>
          <a:lstStyle/>
          <a:p>
            <a:pPr algn="ctr">
              <a:defRPr/>
            </a:pPr>
            <a:r>
              <a:rPr lang="ja-JP" altLang="en-US" dirty="0">
                <a:solidFill>
                  <a:schemeClr val="bg1"/>
                </a:solidFill>
                <a:latin typeface="HGP創英角ｺﾞｼｯｸUB" panose="020B0900000000000000" pitchFamily="50" charset="-128"/>
                <a:ea typeface="HGP創英角ｺﾞｼｯｸUB" panose="020B0900000000000000" pitchFamily="50" charset="-128"/>
              </a:rPr>
              <a:t>脳卒中発生リスク</a:t>
            </a:r>
          </a:p>
        </p:txBody>
      </p:sp>
      <p:sp>
        <p:nvSpPr>
          <p:cNvPr id="14" name="テキスト ボックス 13">
            <a:extLst>
              <a:ext uri="{FF2B5EF4-FFF2-40B4-BE49-F238E27FC236}">
                <a16:creationId xmlns:a16="http://schemas.microsoft.com/office/drawing/2014/main" id="{2A1E6B92-748A-4290-AFFD-32535A4F0201}"/>
              </a:ext>
            </a:extLst>
          </p:cNvPr>
          <p:cNvSpPr txBox="1"/>
          <p:nvPr/>
        </p:nvSpPr>
        <p:spPr>
          <a:xfrm>
            <a:off x="5574755" y="2060848"/>
            <a:ext cx="2484072" cy="369332"/>
          </a:xfrm>
          <a:prstGeom prst="rect">
            <a:avLst/>
          </a:prstGeom>
          <a:solidFill>
            <a:srgbClr val="0070C0"/>
          </a:solidFill>
          <a:ln>
            <a:noFill/>
          </a:ln>
        </p:spPr>
        <p:txBody>
          <a:bodyPr wrap="square" rtlCol="0">
            <a:spAutoFit/>
          </a:bodyPr>
          <a:lstStyle/>
          <a:p>
            <a:pPr algn="ctr">
              <a:defRPr/>
            </a:pPr>
            <a:r>
              <a:rPr lang="ja-JP" altLang="en-US" dirty="0">
                <a:solidFill>
                  <a:schemeClr val="bg1"/>
                </a:solidFill>
                <a:latin typeface="HGP創英角ｺﾞｼｯｸUB" panose="020B0900000000000000" pitchFamily="50" charset="-128"/>
                <a:ea typeface="HGP創英角ｺﾞｼｯｸUB" panose="020B0900000000000000" pitchFamily="50" charset="-128"/>
              </a:rPr>
              <a:t>心臓イベント発生リスク</a:t>
            </a:r>
          </a:p>
        </p:txBody>
      </p:sp>
      <p:sp>
        <p:nvSpPr>
          <p:cNvPr id="15" name="テキスト ボックス 14">
            <a:extLst>
              <a:ext uri="{FF2B5EF4-FFF2-40B4-BE49-F238E27FC236}">
                <a16:creationId xmlns:a16="http://schemas.microsoft.com/office/drawing/2014/main" id="{C105B17F-BF66-4C52-966B-3FF2C69F971C}"/>
              </a:ext>
            </a:extLst>
          </p:cNvPr>
          <p:cNvSpPr txBox="1"/>
          <p:nvPr/>
        </p:nvSpPr>
        <p:spPr>
          <a:xfrm>
            <a:off x="5460449" y="5610726"/>
            <a:ext cx="1776448" cy="338554"/>
          </a:xfrm>
          <a:prstGeom prst="rect">
            <a:avLst/>
          </a:prstGeom>
          <a:noFill/>
        </p:spPr>
        <p:txBody>
          <a:bodyPr wrap="none" rtlCol="0">
            <a:spAutoFit/>
          </a:bodyPr>
          <a:lstStyle/>
          <a:p>
            <a:pPr algn="ctr">
              <a:defRPr/>
            </a:pP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アロプリノール有効</a:t>
            </a:r>
            <a:endParaRPr lang="en-US" altLang="ja-JP"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20" name="テキスト ボックス 19"/>
          <p:cNvSpPr txBox="1"/>
          <p:nvPr/>
        </p:nvSpPr>
        <p:spPr>
          <a:xfrm>
            <a:off x="251520" y="3033908"/>
            <a:ext cx="1837362" cy="461665"/>
          </a:xfrm>
          <a:prstGeom prst="rect">
            <a:avLst/>
          </a:prstGeom>
          <a:solidFill>
            <a:schemeClr val="bg1"/>
          </a:solidFill>
        </p:spPr>
        <p:txBody>
          <a:bodyPr wrap="none" rtlCol="0" anchor="ctr">
            <a:spAutoFit/>
          </a:bodyPr>
          <a:lstStyle/>
          <a:p>
            <a:pPr eaLnBrk="0" fontAlgn="base" hangingPunct="0">
              <a:spcBef>
                <a:spcPct val="0"/>
              </a:spcBef>
              <a:spcAft>
                <a:spcPct val="0"/>
              </a:spcAft>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アロプリノール使用者全体</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a:p>
            <a:pPr eaLnBrk="0" fontAlgn="base" hangingPunct="0">
              <a:spcBef>
                <a:spcPct val="0"/>
              </a:spcBef>
              <a:spcAft>
                <a:spcPct val="0"/>
              </a:spcAft>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 </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vs. </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非使用群</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21" name="テキスト ボックス 20"/>
          <p:cNvSpPr txBox="1"/>
          <p:nvPr/>
        </p:nvSpPr>
        <p:spPr>
          <a:xfrm>
            <a:off x="251520" y="3529559"/>
            <a:ext cx="1683474" cy="646331"/>
          </a:xfrm>
          <a:prstGeom prst="rect">
            <a:avLst/>
          </a:prstGeom>
          <a:solidFill>
            <a:schemeClr val="bg1"/>
          </a:solidFill>
        </p:spPr>
        <p:txBody>
          <a:bodyPr wrap="none" rtlCol="0" anchor="ctr">
            <a:spAutoFit/>
          </a:bodyPr>
          <a:lstStyle/>
          <a:p>
            <a:pPr eaLnBrk="0" fontAlgn="base" hangingPunct="0">
              <a:spcBef>
                <a:spcPct val="0"/>
              </a:spcBef>
              <a:spcAft>
                <a:spcPct val="0"/>
              </a:spcAft>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高用量アロプリノール群</a:t>
            </a:r>
            <a:b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b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300</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ｍｇ</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日）</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a:p>
            <a:pPr eaLnBrk="0" fontAlgn="base" hangingPunct="0">
              <a:spcBef>
                <a:spcPct val="0"/>
              </a:spcBef>
              <a:spcAft>
                <a:spcPct val="0"/>
              </a:spcAft>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 </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vs. </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非使用群</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22" name="テキスト ボックス 21"/>
          <p:cNvSpPr txBox="1"/>
          <p:nvPr/>
        </p:nvSpPr>
        <p:spPr>
          <a:xfrm>
            <a:off x="251520" y="4120867"/>
            <a:ext cx="1683474" cy="646331"/>
          </a:xfrm>
          <a:prstGeom prst="rect">
            <a:avLst/>
          </a:prstGeom>
          <a:solidFill>
            <a:schemeClr val="bg1"/>
          </a:solidFill>
        </p:spPr>
        <p:txBody>
          <a:bodyPr wrap="none" rtlCol="0" anchor="ctr">
            <a:spAutoFit/>
          </a:bodyPr>
          <a:lstStyle/>
          <a:p>
            <a:pPr eaLnBrk="0" fontAlgn="base" hangingPunct="0">
              <a:spcBef>
                <a:spcPct val="0"/>
              </a:spcBef>
              <a:spcAft>
                <a:spcPct val="0"/>
              </a:spcAft>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低用量アロプリノール群</a:t>
            </a:r>
            <a:b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b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300</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ｍｇ</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日）</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a:p>
            <a:pPr eaLnBrk="0" fontAlgn="base" hangingPunct="0">
              <a:spcBef>
                <a:spcPct val="0"/>
              </a:spcBef>
              <a:spcAft>
                <a:spcPct val="0"/>
              </a:spcAft>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 </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vs. </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非使用群</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23" name="テキスト ボックス 22"/>
          <p:cNvSpPr txBox="1"/>
          <p:nvPr/>
        </p:nvSpPr>
        <p:spPr>
          <a:xfrm>
            <a:off x="251520" y="4857648"/>
            <a:ext cx="1968809" cy="461665"/>
          </a:xfrm>
          <a:prstGeom prst="rect">
            <a:avLst/>
          </a:prstGeom>
          <a:solidFill>
            <a:schemeClr val="bg1"/>
          </a:solidFill>
        </p:spPr>
        <p:txBody>
          <a:bodyPr wrap="none" rtlCol="0" anchor="ctr">
            <a:spAutoFit/>
          </a:bodyPr>
          <a:lstStyle/>
          <a:p>
            <a:pPr eaLnBrk="0" fontAlgn="base" hangingPunct="0">
              <a:spcBef>
                <a:spcPct val="0"/>
              </a:spcBef>
              <a:spcAft>
                <a:spcPct val="0"/>
              </a:spcAft>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高用量アロプリノール群</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a:p>
            <a:pPr eaLnBrk="0" fontAlgn="base" hangingPunct="0">
              <a:spcBef>
                <a:spcPct val="0"/>
              </a:spcBef>
              <a:spcAft>
                <a:spcPct val="0"/>
              </a:spcAft>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 </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vs. </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低用量アロプリノール群</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24" name="テキスト ボックス 27"/>
          <p:cNvSpPr txBox="1">
            <a:spLocks noChangeArrowheads="1"/>
          </p:cNvSpPr>
          <p:nvPr/>
        </p:nvSpPr>
        <p:spPr bwMode="auto">
          <a:xfrm>
            <a:off x="4537326" y="3091616"/>
            <a:ext cx="779059"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cs typeface="ＭＳ Ｐゴシック" pitchFamily="50" charset="-128"/>
              </a:rPr>
              <a:t>0.50 </a:t>
            </a:r>
          </a:p>
          <a:p>
            <a:pPr algn="ct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lang="en-US" altLang="ja-JP" sz="1050" dirty="0">
                <a:latin typeface="HGP創英角ｺﾞｼｯｸUB" panose="020B0900000000000000" pitchFamily="50" charset="-128"/>
                <a:ea typeface="HGP創英角ｺﾞｼｯｸUB" panose="020B0900000000000000" pitchFamily="50" charset="-128"/>
                <a:cs typeface="ＭＳ Ｐゴシック" pitchFamily="50" charset="-128"/>
              </a:rPr>
              <a:t>0.32, 0.80</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p>
        </p:txBody>
      </p:sp>
      <p:sp>
        <p:nvSpPr>
          <p:cNvPr id="25" name="テキスト ボックス 28"/>
          <p:cNvSpPr txBox="1">
            <a:spLocks noChangeArrowheads="1"/>
          </p:cNvSpPr>
          <p:nvPr/>
        </p:nvSpPr>
        <p:spPr bwMode="auto">
          <a:xfrm>
            <a:off x="4537326" y="3679600"/>
            <a:ext cx="779059"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cs typeface="ＭＳ Ｐゴシック" pitchFamily="50" charset="-128"/>
              </a:rPr>
              <a:t>0.29 </a:t>
            </a:r>
          </a:p>
          <a:p>
            <a:pPr algn="ct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lang="en-US" altLang="ja-JP" sz="1050" dirty="0">
                <a:latin typeface="HGP創英角ｺﾞｼｯｸUB" panose="020B0900000000000000" pitchFamily="50" charset="-128"/>
                <a:ea typeface="HGP創英角ｺﾞｼｯｸUB" panose="020B0900000000000000" pitchFamily="50" charset="-128"/>
                <a:cs typeface="ＭＳ Ｐゴシック" pitchFamily="50" charset="-128"/>
              </a:rPr>
              <a:t>0.13, 0.62</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p>
        </p:txBody>
      </p:sp>
      <p:sp>
        <p:nvSpPr>
          <p:cNvPr id="26" name="テキスト ボックス 29"/>
          <p:cNvSpPr txBox="1">
            <a:spLocks noChangeArrowheads="1"/>
          </p:cNvSpPr>
          <p:nvPr/>
        </p:nvSpPr>
        <p:spPr bwMode="auto">
          <a:xfrm>
            <a:off x="4495647" y="4259366"/>
            <a:ext cx="8624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cs typeface="ＭＳ Ｐゴシック" pitchFamily="50" charset="-128"/>
              </a:rPr>
              <a:t>0.66</a:t>
            </a:r>
          </a:p>
          <a:p>
            <a:pPr algn="ctr"/>
            <a:r>
              <a:rPr lang="en-US" altLang="ja-JP" sz="1200" dirty="0">
                <a:latin typeface="HGP創英角ｺﾞｼｯｸUB" panose="020B0900000000000000" pitchFamily="50" charset="-128"/>
                <a:ea typeface="HGP創英角ｺﾞｼｯｸUB" panose="020B0900000000000000" pitchFamily="50" charset="-128"/>
                <a:cs typeface="ＭＳ Ｐゴシック" pitchFamily="50" charset="-128"/>
              </a:rPr>
              <a:t> </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lang="en-US" altLang="ja-JP" sz="1050" dirty="0">
                <a:latin typeface="HGP創英角ｺﾞｼｯｸUB" panose="020B0900000000000000" pitchFamily="50" charset="-128"/>
                <a:ea typeface="HGP創英角ｺﾞｼｯｸUB" panose="020B0900000000000000" pitchFamily="50" charset="-128"/>
                <a:cs typeface="ＭＳ Ｐゴシック" pitchFamily="50" charset="-128"/>
              </a:rPr>
              <a:t>0.37, 1.18</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endParaRPr lang="ja-JP" altLang="en-US" sz="1200" dirty="0">
              <a:latin typeface="HGP創英角ｺﾞｼｯｸUB" panose="020B0900000000000000" pitchFamily="50" charset="-128"/>
              <a:ea typeface="HGP創英角ｺﾞｼｯｸUB" panose="020B0900000000000000" pitchFamily="50" charset="-128"/>
              <a:cs typeface="ＭＳ Ｐゴシック" pitchFamily="50" charset="-128"/>
            </a:endParaRPr>
          </a:p>
        </p:txBody>
      </p:sp>
      <p:sp>
        <p:nvSpPr>
          <p:cNvPr id="27" name="テキスト ボックス 30"/>
          <p:cNvSpPr txBox="1">
            <a:spLocks noChangeArrowheads="1"/>
          </p:cNvSpPr>
          <p:nvPr/>
        </p:nvSpPr>
        <p:spPr bwMode="auto">
          <a:xfrm>
            <a:off x="4514883" y="4915356"/>
            <a:ext cx="823944"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cs typeface="ＭＳ Ｐゴシック" pitchFamily="50" charset="-128"/>
              </a:rPr>
              <a:t>0.58</a:t>
            </a:r>
          </a:p>
          <a:p>
            <a:pPr algn="ctr"/>
            <a:r>
              <a:rPr lang="en-US" altLang="ja-JP" sz="1050" dirty="0">
                <a:latin typeface="HGP創英角ｺﾞｼｯｸUB" panose="020B0900000000000000" pitchFamily="50" charset="-128"/>
                <a:ea typeface="HGP創英角ｺﾞｼｯｸUB" panose="020B0900000000000000" pitchFamily="50" charset="-128"/>
                <a:cs typeface="ＭＳ Ｐゴシック" pitchFamily="50" charset="-128"/>
              </a:rPr>
              <a:t> </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lang="en-US" altLang="ja-JP" sz="1050" dirty="0">
                <a:latin typeface="HGP創英角ｺﾞｼｯｸUB" panose="020B0900000000000000" pitchFamily="50" charset="-128"/>
                <a:ea typeface="HGP創英角ｺﾞｼｯｸUB" panose="020B0900000000000000" pitchFamily="50" charset="-128"/>
                <a:cs typeface="ＭＳ Ｐゴシック" pitchFamily="50" charset="-128"/>
              </a:rPr>
              <a:t>0.36, 0.94</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p>
        </p:txBody>
      </p:sp>
      <p:sp>
        <p:nvSpPr>
          <p:cNvPr id="2" name="正方形/長方形 1"/>
          <p:cNvSpPr/>
          <p:nvPr/>
        </p:nvSpPr>
        <p:spPr>
          <a:xfrm>
            <a:off x="4345606" y="2616681"/>
            <a:ext cx="1162498" cy="438582"/>
          </a:xfrm>
          <a:prstGeom prst="rect">
            <a:avLst/>
          </a:prstGeom>
        </p:spPr>
        <p:txBody>
          <a:bodyPr wrap="none" anchor="ctr">
            <a:spAutoFit/>
          </a:bodyPr>
          <a:lstStyle/>
          <a:p>
            <a:pPr algn="ctr" fontAlgn="ct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ハザード比</a:t>
            </a:r>
            <a:b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br>
            <a:r>
              <a:rPr lang="ja-JP" altLang="en-US" sz="105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050" dirty="0">
                <a:solidFill>
                  <a:srgbClr val="000000"/>
                </a:solidFill>
                <a:latin typeface="HGP創英角ｺﾞｼｯｸUB" panose="020B0900000000000000" pitchFamily="50" charset="-128"/>
                <a:ea typeface="HGP創英角ｺﾞｼｯｸUB" panose="020B0900000000000000" pitchFamily="50" charset="-128"/>
              </a:rPr>
              <a:t>95</a:t>
            </a:r>
            <a:r>
              <a:rPr lang="ja-JP" altLang="en-US" sz="1050" dirty="0">
                <a:solidFill>
                  <a:srgbClr val="000000"/>
                </a:solidFill>
                <a:latin typeface="HGP創英角ｺﾞｼｯｸUB" panose="020B0900000000000000" pitchFamily="50" charset="-128"/>
                <a:ea typeface="HGP創英角ｺﾞｼｯｸUB" panose="020B0900000000000000" pitchFamily="50" charset="-128"/>
              </a:rPr>
              <a:t>％信頼区間］</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cxnSp>
        <p:nvCxnSpPr>
          <p:cNvPr id="29" name="直線コネクタ 28"/>
          <p:cNvCxnSpPr/>
          <p:nvPr/>
        </p:nvCxnSpPr>
        <p:spPr>
          <a:xfrm>
            <a:off x="8403564" y="4407839"/>
            <a:ext cx="0" cy="72387"/>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30" name="テキスト ボックス 27"/>
          <p:cNvSpPr txBox="1">
            <a:spLocks noChangeArrowheads="1"/>
          </p:cNvSpPr>
          <p:nvPr/>
        </p:nvSpPr>
        <p:spPr bwMode="auto">
          <a:xfrm>
            <a:off x="7991592" y="3091616"/>
            <a:ext cx="823944"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cs typeface="ＭＳ Ｐゴシック" pitchFamily="50" charset="-128"/>
              </a:rPr>
              <a:t>0.63</a:t>
            </a:r>
          </a:p>
          <a:p>
            <a:pPr algn="ctr"/>
            <a:r>
              <a:rPr lang="en-US" altLang="ja-JP" sz="1050" dirty="0">
                <a:latin typeface="HGP創英角ｺﾞｼｯｸUB" panose="020B0900000000000000" pitchFamily="50" charset="-128"/>
                <a:ea typeface="HGP創英角ｺﾞｼｯｸUB" panose="020B0900000000000000" pitchFamily="50" charset="-128"/>
                <a:cs typeface="ＭＳ Ｐゴシック" pitchFamily="50" charset="-128"/>
              </a:rPr>
              <a:t> </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lang="en-US" altLang="ja-JP" sz="1050" dirty="0">
                <a:latin typeface="HGP創英角ｺﾞｼｯｸUB" panose="020B0900000000000000" pitchFamily="50" charset="-128"/>
                <a:ea typeface="HGP創英角ｺﾞｼｯｸUB" panose="020B0900000000000000" pitchFamily="50" charset="-128"/>
                <a:cs typeface="ＭＳ Ｐゴシック" pitchFamily="50" charset="-128"/>
              </a:rPr>
              <a:t>0.44, 0.89</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p>
        </p:txBody>
      </p:sp>
      <p:sp>
        <p:nvSpPr>
          <p:cNvPr id="31" name="テキスト ボックス 28"/>
          <p:cNvSpPr txBox="1">
            <a:spLocks noChangeArrowheads="1"/>
          </p:cNvSpPr>
          <p:nvPr/>
        </p:nvSpPr>
        <p:spPr bwMode="auto">
          <a:xfrm>
            <a:off x="8014035" y="3679600"/>
            <a:ext cx="779059"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cs typeface="ＭＳ Ｐゴシック" pitchFamily="50" charset="-128"/>
              </a:rPr>
              <a:t>0.38 </a:t>
            </a:r>
          </a:p>
          <a:p>
            <a:pPr algn="ct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lang="en-US" altLang="ja-JP" sz="1050" dirty="0">
                <a:latin typeface="HGP創英角ｺﾞｼｯｸUB" panose="020B0900000000000000" pitchFamily="50" charset="-128"/>
                <a:ea typeface="HGP創英角ｺﾞｼｯｸUB" panose="020B0900000000000000" pitchFamily="50" charset="-128"/>
                <a:cs typeface="ＭＳ Ｐゴシック" pitchFamily="50" charset="-128"/>
              </a:rPr>
              <a:t>0.21, 0.67</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p>
        </p:txBody>
      </p:sp>
      <p:sp>
        <p:nvSpPr>
          <p:cNvPr id="32" name="テキスト ボックス 29"/>
          <p:cNvSpPr txBox="1">
            <a:spLocks noChangeArrowheads="1"/>
          </p:cNvSpPr>
          <p:nvPr/>
        </p:nvSpPr>
        <p:spPr bwMode="auto">
          <a:xfrm>
            <a:off x="8014035" y="4270908"/>
            <a:ext cx="779059"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cs typeface="ＭＳ Ｐゴシック" pitchFamily="50" charset="-128"/>
              </a:rPr>
              <a:t>0.89 </a:t>
            </a:r>
          </a:p>
          <a:p>
            <a:pPr algn="ct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lang="en-US" altLang="ja-JP" sz="1050" dirty="0">
                <a:latin typeface="HGP創英角ｺﾞｼｯｸUB" panose="020B0900000000000000" pitchFamily="50" charset="-128"/>
                <a:ea typeface="HGP創英角ｺﾞｼｯｸUB" panose="020B0900000000000000" pitchFamily="50" charset="-128"/>
                <a:cs typeface="ＭＳ Ｐゴシック" pitchFamily="50" charset="-128"/>
              </a:rPr>
              <a:t>0.58, 1.38</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p>
        </p:txBody>
      </p:sp>
      <p:sp>
        <p:nvSpPr>
          <p:cNvPr id="33" name="テキスト ボックス 30"/>
          <p:cNvSpPr txBox="1">
            <a:spLocks noChangeArrowheads="1"/>
          </p:cNvSpPr>
          <p:nvPr/>
        </p:nvSpPr>
        <p:spPr bwMode="auto">
          <a:xfrm>
            <a:off x="7988386" y="4903814"/>
            <a:ext cx="83035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cs typeface="ＭＳ Ｐゴシック" pitchFamily="50" charset="-128"/>
              </a:rPr>
              <a:t>0.65</a:t>
            </a:r>
          </a:p>
          <a:p>
            <a:pPr algn="ctr"/>
            <a:r>
              <a:rPr lang="en-US" altLang="ja-JP" sz="1200" dirty="0">
                <a:latin typeface="HGP創英角ｺﾞｼｯｸUB" panose="020B0900000000000000" pitchFamily="50" charset="-128"/>
                <a:ea typeface="HGP創英角ｺﾞｼｯｸUB" panose="020B0900000000000000" pitchFamily="50" charset="-128"/>
                <a:cs typeface="ＭＳ Ｐゴシック" pitchFamily="50" charset="-128"/>
              </a:rPr>
              <a:t> </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lang="en-US" altLang="ja-JP" sz="1050" dirty="0">
                <a:latin typeface="HGP創英角ｺﾞｼｯｸUB" panose="020B0900000000000000" pitchFamily="50" charset="-128"/>
                <a:ea typeface="HGP創英角ｺﾞｼｯｸUB" panose="020B0900000000000000" pitchFamily="50" charset="-128"/>
                <a:cs typeface="ＭＳ Ｐゴシック" pitchFamily="50" charset="-128"/>
              </a:rPr>
              <a:t>0.46, 0.93</a:t>
            </a:r>
            <a:r>
              <a:rPr lang="ja-JP" altLang="en-US" sz="1050" dirty="0">
                <a:latin typeface="HGP創英角ｺﾞｼｯｸUB" panose="020B0900000000000000" pitchFamily="50" charset="-128"/>
                <a:ea typeface="HGP創英角ｺﾞｼｯｸUB" panose="020B0900000000000000" pitchFamily="50" charset="-128"/>
                <a:cs typeface="ＭＳ Ｐゴシック" pitchFamily="50" charset="-128"/>
              </a:rPr>
              <a:t>］</a:t>
            </a:r>
            <a:endParaRPr lang="ja-JP" altLang="en-US" sz="1200" dirty="0">
              <a:latin typeface="HGP創英角ｺﾞｼｯｸUB" panose="020B0900000000000000" pitchFamily="50" charset="-128"/>
              <a:ea typeface="HGP創英角ｺﾞｼｯｸUB" panose="020B0900000000000000" pitchFamily="50" charset="-128"/>
              <a:cs typeface="ＭＳ Ｐゴシック" pitchFamily="50" charset="-128"/>
            </a:endParaRPr>
          </a:p>
        </p:txBody>
      </p:sp>
      <p:sp>
        <p:nvSpPr>
          <p:cNvPr id="34" name="正方形/長方形 33"/>
          <p:cNvSpPr/>
          <p:nvPr/>
        </p:nvSpPr>
        <p:spPr>
          <a:xfrm>
            <a:off x="7914648" y="2673252"/>
            <a:ext cx="977832" cy="346249"/>
          </a:xfrm>
          <a:prstGeom prst="rect">
            <a:avLst/>
          </a:prstGeom>
        </p:spPr>
        <p:txBody>
          <a:bodyPr wrap="none" lIns="0" tIns="0" rIns="0" bIns="0" anchor="ctr">
            <a:spAutoFit/>
          </a:bodyPr>
          <a:lstStyle/>
          <a:p>
            <a:pPr algn="ctr" fontAlgn="ct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ハザード比</a:t>
            </a:r>
            <a:b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br>
            <a:r>
              <a:rPr lang="ja-JP" altLang="en-US" sz="105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050" dirty="0">
                <a:solidFill>
                  <a:srgbClr val="000000"/>
                </a:solidFill>
                <a:latin typeface="HGP創英角ｺﾞｼｯｸUB" panose="020B0900000000000000" pitchFamily="50" charset="-128"/>
                <a:ea typeface="HGP創英角ｺﾞｼｯｸUB" panose="020B0900000000000000" pitchFamily="50" charset="-128"/>
              </a:rPr>
              <a:t>95</a:t>
            </a:r>
            <a:r>
              <a:rPr lang="ja-JP" altLang="en-US" sz="1050" dirty="0">
                <a:solidFill>
                  <a:srgbClr val="000000"/>
                </a:solidFill>
                <a:latin typeface="HGP創英角ｺﾞｼｯｸUB" panose="020B0900000000000000" pitchFamily="50" charset="-128"/>
                <a:ea typeface="HGP創英角ｺﾞｼｯｸUB" panose="020B0900000000000000" pitchFamily="50" charset="-128"/>
              </a:rPr>
              <a:t>％信頼区間］</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7" name="テキスト ボックス 6">
            <a:extLst>
              <a:ext uri="{FF2B5EF4-FFF2-40B4-BE49-F238E27FC236}">
                <a16:creationId xmlns:a16="http://schemas.microsoft.com/office/drawing/2014/main" id="{B52B0BFC-6C6A-46E6-8B57-0E65D2A39180}"/>
              </a:ext>
            </a:extLst>
          </p:cNvPr>
          <p:cNvSpPr txBox="1"/>
          <p:nvPr/>
        </p:nvSpPr>
        <p:spPr>
          <a:xfrm>
            <a:off x="4300512" y="5380795"/>
            <a:ext cx="331454" cy="276999"/>
          </a:xfrm>
          <a:prstGeom prst="rect">
            <a:avLst/>
          </a:prstGeom>
          <a:noFill/>
        </p:spPr>
        <p:txBody>
          <a:bodyPr wrap="square"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2</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69" name="テキスト ボックス 68">
            <a:extLst>
              <a:ext uri="{FF2B5EF4-FFF2-40B4-BE49-F238E27FC236}">
                <a16:creationId xmlns:a16="http://schemas.microsoft.com/office/drawing/2014/main" id="{EB3B1E8D-D6DF-4BC6-9410-EE211FC2B4A5}"/>
              </a:ext>
            </a:extLst>
          </p:cNvPr>
          <p:cNvSpPr txBox="1"/>
          <p:nvPr/>
        </p:nvSpPr>
        <p:spPr>
          <a:xfrm>
            <a:off x="3770353" y="5380795"/>
            <a:ext cx="331454" cy="276999"/>
          </a:xfrm>
          <a:prstGeom prst="rect">
            <a:avLst/>
          </a:prstGeom>
          <a:noFill/>
        </p:spPr>
        <p:txBody>
          <a:bodyPr wrap="square"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70" name="テキスト ボックス 69">
            <a:extLst>
              <a:ext uri="{FF2B5EF4-FFF2-40B4-BE49-F238E27FC236}">
                <a16:creationId xmlns:a16="http://schemas.microsoft.com/office/drawing/2014/main" id="{C29414B2-D609-4E97-AEC0-CC1864AB0C94}"/>
              </a:ext>
            </a:extLst>
          </p:cNvPr>
          <p:cNvSpPr txBox="1"/>
          <p:nvPr/>
        </p:nvSpPr>
        <p:spPr>
          <a:xfrm>
            <a:off x="3248036" y="5380795"/>
            <a:ext cx="331454" cy="276999"/>
          </a:xfrm>
          <a:prstGeom prst="rect">
            <a:avLst/>
          </a:prstGeom>
          <a:noFill/>
        </p:spPr>
        <p:txBody>
          <a:bodyPr wrap="square" lIns="0" r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0.5</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71" name="テキスト ボックス 70">
            <a:extLst>
              <a:ext uri="{FF2B5EF4-FFF2-40B4-BE49-F238E27FC236}">
                <a16:creationId xmlns:a16="http://schemas.microsoft.com/office/drawing/2014/main" id="{9A570A2C-3F0B-47E1-A3E8-BA4F36E8416F}"/>
              </a:ext>
            </a:extLst>
          </p:cNvPr>
          <p:cNvSpPr txBox="1"/>
          <p:nvPr/>
        </p:nvSpPr>
        <p:spPr>
          <a:xfrm>
            <a:off x="2533263" y="5380795"/>
            <a:ext cx="331454" cy="276999"/>
          </a:xfrm>
          <a:prstGeom prst="rect">
            <a:avLst/>
          </a:prstGeom>
          <a:noFill/>
        </p:spPr>
        <p:txBody>
          <a:bodyPr wrap="square" lIns="0" r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0.2</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72" name="テキスト ボックス 71">
            <a:extLst>
              <a:ext uri="{FF2B5EF4-FFF2-40B4-BE49-F238E27FC236}">
                <a16:creationId xmlns:a16="http://schemas.microsoft.com/office/drawing/2014/main" id="{7D5D5284-2A8B-4770-B6ED-A234A6DE5BB2}"/>
              </a:ext>
            </a:extLst>
          </p:cNvPr>
          <p:cNvSpPr txBox="1"/>
          <p:nvPr/>
        </p:nvSpPr>
        <p:spPr>
          <a:xfrm>
            <a:off x="2006752" y="5380795"/>
            <a:ext cx="331454" cy="276999"/>
          </a:xfrm>
          <a:prstGeom prst="rect">
            <a:avLst/>
          </a:prstGeom>
          <a:noFill/>
        </p:spPr>
        <p:txBody>
          <a:bodyPr wrap="square" lIns="0" r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73" name="テキスト ボックス 72">
            <a:extLst>
              <a:ext uri="{FF2B5EF4-FFF2-40B4-BE49-F238E27FC236}">
                <a16:creationId xmlns:a16="http://schemas.microsoft.com/office/drawing/2014/main" id="{99F8237B-0C30-4120-AE6A-9F9FC22FCC68}"/>
              </a:ext>
            </a:extLst>
          </p:cNvPr>
          <p:cNvSpPr txBox="1"/>
          <p:nvPr/>
        </p:nvSpPr>
        <p:spPr>
          <a:xfrm>
            <a:off x="7768938" y="5380795"/>
            <a:ext cx="331454" cy="276999"/>
          </a:xfrm>
          <a:prstGeom prst="rect">
            <a:avLst/>
          </a:prstGeom>
          <a:noFill/>
        </p:spPr>
        <p:txBody>
          <a:bodyPr wrap="square"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2</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74" name="テキスト ボックス 73">
            <a:extLst>
              <a:ext uri="{FF2B5EF4-FFF2-40B4-BE49-F238E27FC236}">
                <a16:creationId xmlns:a16="http://schemas.microsoft.com/office/drawing/2014/main" id="{721118BC-3F24-4DFF-BF21-0F0951A4DDA9}"/>
              </a:ext>
            </a:extLst>
          </p:cNvPr>
          <p:cNvSpPr txBox="1"/>
          <p:nvPr/>
        </p:nvSpPr>
        <p:spPr>
          <a:xfrm>
            <a:off x="7078402" y="5380795"/>
            <a:ext cx="331454" cy="276999"/>
          </a:xfrm>
          <a:prstGeom prst="rect">
            <a:avLst/>
          </a:prstGeom>
          <a:noFill/>
        </p:spPr>
        <p:txBody>
          <a:bodyPr wrap="square"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75" name="テキスト ボックス 74">
            <a:extLst>
              <a:ext uri="{FF2B5EF4-FFF2-40B4-BE49-F238E27FC236}">
                <a16:creationId xmlns:a16="http://schemas.microsoft.com/office/drawing/2014/main" id="{8363BAF9-CF67-4EAB-99F2-E254DCC8B9BD}"/>
              </a:ext>
            </a:extLst>
          </p:cNvPr>
          <p:cNvSpPr txBox="1"/>
          <p:nvPr/>
        </p:nvSpPr>
        <p:spPr>
          <a:xfrm>
            <a:off x="6391597" y="5380795"/>
            <a:ext cx="331454" cy="276999"/>
          </a:xfrm>
          <a:prstGeom prst="rect">
            <a:avLst/>
          </a:prstGeom>
          <a:noFill/>
        </p:spPr>
        <p:txBody>
          <a:bodyPr wrap="square" lIns="0" r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0.5</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76" name="テキスト ボックス 75">
            <a:extLst>
              <a:ext uri="{FF2B5EF4-FFF2-40B4-BE49-F238E27FC236}">
                <a16:creationId xmlns:a16="http://schemas.microsoft.com/office/drawing/2014/main" id="{C9171E83-7861-42CF-BA3F-DBF321E29B74}"/>
              </a:ext>
            </a:extLst>
          </p:cNvPr>
          <p:cNvSpPr txBox="1"/>
          <p:nvPr/>
        </p:nvSpPr>
        <p:spPr>
          <a:xfrm>
            <a:off x="5479290" y="5380795"/>
            <a:ext cx="331454" cy="276999"/>
          </a:xfrm>
          <a:prstGeom prst="rect">
            <a:avLst/>
          </a:prstGeom>
          <a:noFill/>
        </p:spPr>
        <p:txBody>
          <a:bodyPr wrap="square" lIns="0" r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0.2</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79" name="タイトル 1"/>
          <p:cNvSpPr>
            <a:spLocks noGrp="1"/>
          </p:cNvSpPr>
          <p:nvPr>
            <p:ph type="title"/>
          </p:nvPr>
        </p:nvSpPr>
        <p:spPr/>
        <p:txBody>
          <a:bodyPr>
            <a:normAutofit/>
          </a:bodyPr>
          <a:lstStyle/>
          <a:p>
            <a:pPr lvl="0" fontAlgn="base">
              <a:lnSpc>
                <a:spcPct val="100000"/>
              </a:lnSpc>
              <a:spcAft>
                <a:spcPct val="0"/>
              </a:spcAft>
              <a:defRPr/>
            </a:pPr>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高血圧患者における</a:t>
            </a:r>
            <a:br>
              <a:rPr lang="en-US" altLang="ja-JP" sz="28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アロプリノールと血管イベント：観察研究</a:t>
            </a:r>
            <a:endParaRPr lang="en-US" altLang="ja-JP" sz="2800" b="0" dirty="0">
              <a:solidFill>
                <a:srgbClr val="0033CC"/>
              </a:solidFill>
              <a:latin typeface="HGP創英角ｺﾞｼｯｸUB" panose="020B0900000000000000" pitchFamily="50" charset="-128"/>
              <a:ea typeface="HGP創英角ｺﾞｼｯｸUB" panose="020B0900000000000000" pitchFamily="50" charset="-128"/>
            </a:endParaRPr>
          </a:p>
        </p:txBody>
      </p:sp>
      <p:sp>
        <p:nvSpPr>
          <p:cNvPr id="77" name="角丸四角形 76">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CQ3</a:t>
            </a:r>
          </a:p>
        </p:txBody>
      </p:sp>
    </p:spTree>
    <p:extLst>
      <p:ext uri="{BB962C8B-B14F-4D97-AF65-F5344CB8AC3E}">
        <p14:creationId xmlns:p14="http://schemas.microsoft.com/office/powerpoint/2010/main" val="267676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CQ3</a:t>
            </a:r>
            <a:r>
              <a:rPr lang="ja-JP" altLang="en-US" dirty="0"/>
              <a:t>とその推奨文</a:t>
            </a:r>
          </a:p>
        </p:txBody>
      </p:sp>
      <p:sp>
        <p:nvSpPr>
          <p:cNvPr id="5" name="テキスト ボックス 4">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16, 2018</a:t>
            </a:r>
          </a:p>
        </p:txBody>
      </p:sp>
      <p:graphicFrame>
        <p:nvGraphicFramePr>
          <p:cNvPr id="6" name="表 5"/>
          <p:cNvGraphicFramePr>
            <a:graphicFrameLocks noGrp="1"/>
          </p:cNvGraphicFramePr>
          <p:nvPr>
            <p:extLst>
              <p:ext uri="{D42A27DB-BD31-4B8C-83A1-F6EECF244321}">
                <p14:modId xmlns:p14="http://schemas.microsoft.com/office/powerpoint/2010/main" val="3722484631"/>
              </p:ext>
            </p:extLst>
          </p:nvPr>
        </p:nvGraphicFramePr>
        <p:xfrm>
          <a:off x="251520" y="1196752"/>
          <a:ext cx="8640000" cy="3384000"/>
        </p:xfrm>
        <a:graphic>
          <a:graphicData uri="http://schemas.openxmlformats.org/drawingml/2006/table">
            <a:tbl>
              <a:tblPr firstRow="1" bandRow="1">
                <a:tableStyleId>{5C22544A-7EE6-4342-B048-85BDC9FD1C3A}</a:tableStyleId>
              </a:tblPr>
              <a:tblGrid>
                <a:gridCol w="936104">
                  <a:extLst>
                    <a:ext uri="{9D8B030D-6E8A-4147-A177-3AD203B41FA5}">
                      <a16:colId xmlns:a16="http://schemas.microsoft.com/office/drawing/2014/main" val="20000"/>
                    </a:ext>
                  </a:extLst>
                </a:gridCol>
                <a:gridCol w="4392488">
                  <a:extLst>
                    <a:ext uri="{9D8B030D-6E8A-4147-A177-3AD203B41FA5}">
                      <a16:colId xmlns:a16="http://schemas.microsoft.com/office/drawing/2014/main" val="20001"/>
                    </a:ext>
                  </a:extLst>
                </a:gridCol>
                <a:gridCol w="1873211">
                  <a:extLst>
                    <a:ext uri="{9D8B030D-6E8A-4147-A177-3AD203B41FA5}">
                      <a16:colId xmlns:a16="http://schemas.microsoft.com/office/drawing/2014/main" val="20002"/>
                    </a:ext>
                  </a:extLst>
                </a:gridCol>
                <a:gridCol w="1438197">
                  <a:extLst>
                    <a:ext uri="{9D8B030D-6E8A-4147-A177-3AD203B41FA5}">
                      <a16:colId xmlns:a16="http://schemas.microsoft.com/office/drawing/2014/main" val="20003"/>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CQ3</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高尿酸血症合併高血圧患者に対して、</a:t>
                      </a:r>
                    </a:p>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尿酸降下薬は非投薬に比して推奨できるか？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92000">
                <a:tc gridSpan="2">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440000">
                <a:tc gridSpan="2">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高尿酸血症合併高血圧患者に対して、</a:t>
                      </a:r>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生命予後ならびに心血管病発症リスクの軽減を目的とした尿酸降下薬の使用は積極的には推奨できない</a:t>
                      </a: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「実施しない」ことを条件つきで推奨する。</a:t>
                      </a:r>
                      <a:endParaRPr lang="en-GB" altLang="ja-JP"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2200" b="0" dirty="0">
                          <a:solidFill>
                            <a:srgbClr val="0033CC"/>
                          </a:solidFill>
                          <a:latin typeface="HGP創英角ｺﾞｼｯｸUB" panose="020B0900000000000000" pitchFamily="50" charset="-128"/>
                          <a:ea typeface="HGP創英角ｺﾞｼｯｸUB" panose="020B0900000000000000" pitchFamily="50" charset="-128"/>
                        </a:rPr>
                        <a:t>D</a:t>
                      </a:r>
                    </a:p>
                    <a:p>
                      <a:pPr algn="ctr"/>
                      <a:r>
                        <a:rPr lang="ja-JP" altLang="en-US" sz="1800" b="0" dirty="0">
                          <a:solidFill>
                            <a:srgbClr val="0033CC"/>
                          </a:solidFill>
                          <a:latin typeface="HGP創英角ｺﾞｼｯｸUB" panose="020B0900000000000000" pitchFamily="50" charset="-128"/>
                          <a:ea typeface="HGP創英角ｺﾞｼｯｸUB" panose="020B0900000000000000" pitchFamily="50" charset="-128"/>
                        </a:rPr>
                        <a:t>（非常に弱い）</a:t>
                      </a:r>
                      <a:endParaRPr lang="en-GB" sz="1800" b="0" dirty="0">
                        <a:solidFill>
                          <a:srgbClr val="0033CC"/>
                        </a:solidFill>
                        <a:latin typeface="HGP創英角ｺﾞｼｯｸUB" panose="020B0900000000000000" pitchFamily="50" charset="-128"/>
                        <a:ea typeface="HGP創英角ｺﾞｼｯｸUB" panose="020B0900000000000000" pitchFamily="50" charset="-128"/>
                      </a:endParaRPr>
                    </a:p>
                  </a:txBody>
                  <a:tcPr marL="0" marR="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8" name="角丸四角形 7">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CQ3</a:t>
            </a:r>
          </a:p>
        </p:txBody>
      </p:sp>
    </p:spTree>
    <p:extLst>
      <p:ext uri="{BB962C8B-B14F-4D97-AF65-F5344CB8AC3E}">
        <p14:creationId xmlns:p14="http://schemas.microsoft.com/office/powerpoint/2010/main" val="3783661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CQ4</a:t>
            </a:r>
            <a:r>
              <a:rPr lang="ja-JP" altLang="en-US" dirty="0"/>
              <a:t>：</a:t>
            </a:r>
            <a:r>
              <a:rPr lang="en-US" altLang="ja-JP" dirty="0"/>
              <a:t>PICO</a:t>
            </a:r>
            <a:endParaRPr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212891855"/>
              </p:ext>
            </p:extLst>
          </p:nvPr>
        </p:nvGraphicFramePr>
        <p:xfrm>
          <a:off x="252000" y="1196753"/>
          <a:ext cx="8640001" cy="3888000"/>
        </p:xfrm>
        <a:graphic>
          <a:graphicData uri="http://schemas.openxmlformats.org/drawingml/2006/table">
            <a:tbl>
              <a:tblPr firstRow="1" bandRow="1">
                <a:tableStyleId>{5C22544A-7EE6-4342-B048-85BDC9FD1C3A}</a:tableStyleId>
              </a:tblPr>
              <a:tblGrid>
                <a:gridCol w="935624">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6480241">
                  <a:extLst>
                    <a:ext uri="{9D8B030D-6E8A-4147-A177-3AD203B41FA5}">
                      <a16:colId xmlns:a16="http://schemas.microsoft.com/office/drawing/2014/main" val="20002"/>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CQ4</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痛風結節を有する患者に対して、薬物治療により血清尿酸値を</a:t>
                      </a:r>
                      <a:endParaRPr lang="en-US" altLang="ja-JP" sz="2200" b="0" dirty="0">
                        <a:solidFill>
                          <a:schemeClr val="tx1"/>
                        </a:solidFill>
                        <a:latin typeface="HGP創英角ｺﾞｼｯｸUB" panose="020B0900000000000000" pitchFamily="50" charset="-128"/>
                        <a:ea typeface="HGP創英角ｺﾞｼｯｸUB" panose="020B0900000000000000" pitchFamily="50" charset="-128"/>
                      </a:endParaRPr>
                    </a:p>
                    <a:p>
                      <a:pPr algn="l"/>
                      <a: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t>6.0mg/dL</a:t>
                      </a: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以下にすることは推奨できるか？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792000">
                <a:tc gridSpan="2">
                  <a:txBody>
                    <a:bodyPr/>
                    <a:lstStyle/>
                    <a:p>
                      <a:pPr algn="ctr"/>
                      <a: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　痛風結節を有する患者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9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薬物治療により血清尿酸値を</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6.0mg/</a:t>
                      </a:r>
                      <a:r>
                        <a:rPr lang="en-US" altLang="ja-JP" sz="2200" b="0" kern="100" dirty="0" err="1">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dL</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以下にする</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対照</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15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痛風結節が改善する（益）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痛風発作が増加する（害）</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腎機能低下が抑制される（益）</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56, 2018</a:t>
            </a:r>
          </a:p>
        </p:txBody>
      </p:sp>
      <p:sp>
        <p:nvSpPr>
          <p:cNvPr id="6" name="角丸四角形 5">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CQ4</a:t>
            </a:r>
          </a:p>
        </p:txBody>
      </p:sp>
    </p:spTree>
    <p:extLst>
      <p:ext uri="{BB962C8B-B14F-4D97-AF65-F5344CB8AC3E}">
        <p14:creationId xmlns:p14="http://schemas.microsoft.com/office/powerpoint/2010/main" val="956990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ja-JP" sz="2800" dirty="0"/>
              <a:t>尿酸降下</a:t>
            </a:r>
            <a:r>
              <a:rPr lang="ja-JP" altLang="en-US" sz="2800" dirty="0"/>
              <a:t>治療</a:t>
            </a:r>
            <a:r>
              <a:rPr lang="ja-JP" altLang="ja-JP" sz="2800" dirty="0"/>
              <a:t>における痛風結節</a:t>
            </a:r>
            <a:r>
              <a:rPr lang="ja-JP" altLang="en-US" sz="2800" dirty="0"/>
              <a:t>、</a:t>
            </a:r>
            <a:br>
              <a:rPr lang="en-US" altLang="ja-JP" sz="2800" dirty="0"/>
            </a:br>
            <a:r>
              <a:rPr lang="ja-JP" altLang="en-US" sz="2800" dirty="0"/>
              <a:t>尿酸値</a:t>
            </a:r>
            <a:r>
              <a:rPr lang="ja-JP" altLang="ja-JP" sz="2800" dirty="0"/>
              <a:t>の変化を検討した論文を検索</a:t>
            </a:r>
            <a:endParaRPr lang="ja-JP" altLang="en-US" sz="2800" dirty="0"/>
          </a:p>
        </p:txBody>
      </p:sp>
      <p:graphicFrame>
        <p:nvGraphicFramePr>
          <p:cNvPr id="3" name="表 2"/>
          <p:cNvGraphicFramePr>
            <a:graphicFrameLocks noGrp="1"/>
          </p:cNvGraphicFramePr>
          <p:nvPr>
            <p:extLst>
              <p:ext uri="{D42A27DB-BD31-4B8C-83A1-F6EECF244321}">
                <p14:modId xmlns:p14="http://schemas.microsoft.com/office/powerpoint/2010/main" val="1421950470"/>
              </p:ext>
            </p:extLst>
          </p:nvPr>
        </p:nvGraphicFramePr>
        <p:xfrm>
          <a:off x="252000" y="1196752"/>
          <a:ext cx="8644644" cy="1648080"/>
        </p:xfrm>
        <a:graphic>
          <a:graphicData uri="http://schemas.openxmlformats.org/drawingml/2006/table">
            <a:tbl>
              <a:tblPr firstRow="1" bandRow="1">
                <a:tableStyleId>{5C22544A-7EE6-4342-B048-85BDC9FD1C3A}</a:tableStyleId>
              </a:tblPr>
              <a:tblGrid>
                <a:gridCol w="2920840">
                  <a:extLst>
                    <a:ext uri="{9D8B030D-6E8A-4147-A177-3AD203B41FA5}">
                      <a16:colId xmlns:a16="http://schemas.microsoft.com/office/drawing/2014/main" val="20000"/>
                    </a:ext>
                  </a:extLst>
                </a:gridCol>
                <a:gridCol w="1537871">
                  <a:extLst>
                    <a:ext uri="{9D8B030D-6E8A-4147-A177-3AD203B41FA5}">
                      <a16:colId xmlns:a16="http://schemas.microsoft.com/office/drawing/2014/main" val="20001"/>
                    </a:ext>
                  </a:extLst>
                </a:gridCol>
                <a:gridCol w="1416788">
                  <a:extLst>
                    <a:ext uri="{9D8B030D-6E8A-4147-A177-3AD203B41FA5}">
                      <a16:colId xmlns:a16="http://schemas.microsoft.com/office/drawing/2014/main" val="20002"/>
                    </a:ext>
                  </a:extLst>
                </a:gridCol>
                <a:gridCol w="1437145">
                  <a:extLst>
                    <a:ext uri="{9D8B030D-6E8A-4147-A177-3AD203B41FA5}">
                      <a16:colId xmlns:a16="http://schemas.microsoft.com/office/drawing/2014/main" val="20003"/>
                    </a:ext>
                  </a:extLst>
                </a:gridCol>
                <a:gridCol w="1332000">
                  <a:extLst>
                    <a:ext uri="{9D8B030D-6E8A-4147-A177-3AD203B41FA5}">
                      <a16:colId xmlns:a16="http://schemas.microsoft.com/office/drawing/2014/main" val="20004"/>
                    </a:ext>
                  </a:extLst>
                </a:gridCol>
              </a:tblGrid>
              <a:tr h="387194">
                <a:tc>
                  <a:txBody>
                    <a:bodyPr/>
                    <a:lstStyle/>
                    <a:p>
                      <a:pPr algn="ctr"/>
                      <a:endPar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フェブキソスタット</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80mg/</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n</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256</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フェブキソスタット</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120mg/</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n</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251</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アロプリノール</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300mg/</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n</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253</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全体</a:t>
                      </a:r>
                      <a:endPar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n</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760</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0000"/>
                  </a:ext>
                </a:extLst>
              </a:tr>
              <a:tr h="504000">
                <a:tc>
                  <a:txBody>
                    <a:bodyPr/>
                    <a:lstStyle/>
                    <a:p>
                      <a:pPr algn="l"/>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　ベースライン時の血清尿酸値</a:t>
                      </a:r>
                      <a:endPar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rgbClr val="DAE3F3"/>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9.80±1.24</a:t>
                      </a:r>
                      <a:r>
                        <a:rPr kumimoji="1" lang="en-US" altLang="ja-JP" sz="1050" b="0" dirty="0">
                          <a:solidFill>
                            <a:schemeClr val="tx1"/>
                          </a:solidFill>
                          <a:latin typeface="HGP創英角ｺﾞｼｯｸUB" panose="020B0900000000000000" pitchFamily="50" charset="-128"/>
                          <a:ea typeface="HGP創英角ｺﾞｼｯｸUB" panose="020B0900000000000000" pitchFamily="50" charset="-128"/>
                        </a:rPr>
                        <a:t>mg/dL</a:t>
                      </a: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9.84±1.26</a:t>
                      </a:r>
                      <a:r>
                        <a:rPr kumimoji="1" lang="en-US" altLang="ja-JP" sz="105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mg/dL</a:t>
                      </a: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9.90±1.23</a:t>
                      </a:r>
                      <a:r>
                        <a:rPr kumimoji="1" lang="en-US" altLang="ja-JP" sz="105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mg/dL</a:t>
                      </a: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9.84±1.25</a:t>
                      </a:r>
                      <a:r>
                        <a:rPr kumimoji="1" lang="en-US" altLang="ja-JP" sz="105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mg/dL</a:t>
                      </a: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marL="72000" marR="72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04000">
                <a:tc>
                  <a:txBody>
                    <a:bodyPr/>
                    <a:lstStyle/>
                    <a:p>
                      <a:pPr algn="l"/>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痛風結節の罹病歴を有するあるいは</a:t>
                      </a:r>
                      <a:endPar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p>
                      <a:pPr algn="l"/>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現在、痛風結節を有する患者</a:t>
                      </a:r>
                      <a:endPar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5715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rgbClr val="DAE3F3"/>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59</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23</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65</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26</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62</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25</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186</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24</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57150" cap="flat" cmpd="sng" algn="ctr">
                      <a:solidFill>
                        <a:srgbClr val="FF0000"/>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1937479772"/>
              </p:ext>
            </p:extLst>
          </p:nvPr>
        </p:nvGraphicFramePr>
        <p:xfrm>
          <a:off x="252000" y="3009900"/>
          <a:ext cx="8640001" cy="3099170"/>
        </p:xfrm>
        <a:graphic>
          <a:graphicData uri="http://schemas.openxmlformats.org/drawingml/2006/table">
            <a:tbl>
              <a:tblPr firstRow="1" bandRow="1">
                <a:tableStyleId>{5C22544A-7EE6-4342-B048-85BDC9FD1C3A}</a:tableStyleId>
              </a:tblPr>
              <a:tblGrid>
                <a:gridCol w="3757624">
                  <a:extLst>
                    <a:ext uri="{9D8B030D-6E8A-4147-A177-3AD203B41FA5}">
                      <a16:colId xmlns:a16="http://schemas.microsoft.com/office/drawing/2014/main" val="20000"/>
                    </a:ext>
                  </a:extLst>
                </a:gridCol>
                <a:gridCol w="1627459">
                  <a:extLst>
                    <a:ext uri="{9D8B030D-6E8A-4147-A177-3AD203B41FA5}">
                      <a16:colId xmlns:a16="http://schemas.microsoft.com/office/drawing/2014/main" val="20001"/>
                    </a:ext>
                  </a:extLst>
                </a:gridCol>
                <a:gridCol w="1627459">
                  <a:extLst>
                    <a:ext uri="{9D8B030D-6E8A-4147-A177-3AD203B41FA5}">
                      <a16:colId xmlns:a16="http://schemas.microsoft.com/office/drawing/2014/main" val="20002"/>
                    </a:ext>
                  </a:extLst>
                </a:gridCol>
                <a:gridCol w="1627459">
                  <a:extLst>
                    <a:ext uri="{9D8B030D-6E8A-4147-A177-3AD203B41FA5}">
                      <a16:colId xmlns:a16="http://schemas.microsoft.com/office/drawing/2014/main" val="20003"/>
                    </a:ext>
                  </a:extLst>
                </a:gridCol>
              </a:tblGrid>
              <a:tr h="455615">
                <a:tc>
                  <a:txBody>
                    <a:bodyPr/>
                    <a:lstStyle/>
                    <a:p>
                      <a:pPr algn="ctr"/>
                      <a:endPar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フェブキソスタット</a:t>
                      </a:r>
                      <a:endPar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80mg/</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フェブキソスタット</a:t>
                      </a: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120mg/</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アロプリノール</a:t>
                      </a:r>
                      <a:endPar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rPr>
                        <a:t>300mg/</a:t>
                      </a:r>
                      <a:r>
                        <a:rPr kumimoji="1" lang="ja-JP" altLang="en-US" sz="12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0000"/>
                  </a:ext>
                </a:extLst>
              </a:tr>
              <a:tr h="436954">
                <a:tc>
                  <a:txBody>
                    <a:bodyPr/>
                    <a:lstStyle/>
                    <a:p>
                      <a:pPr algn="l"/>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主要評価項目</a:t>
                      </a:r>
                      <a:endPar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AE3F3"/>
                    </a:solidFill>
                  </a:tcPr>
                </a:tc>
                <a:tc>
                  <a:txBody>
                    <a:bodyPr/>
                    <a:lstStyle/>
                    <a:p>
                      <a:pPr algn="ct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36954">
                <a:tc>
                  <a:txBody>
                    <a:bodyPr/>
                    <a:lstStyle/>
                    <a:p>
                      <a:pPr marL="0" indent="174625" algn="l"/>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最後の</a:t>
                      </a:r>
                      <a:r>
                        <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3</a:t>
                      </a:r>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ヵ月間の血清尿酸値</a:t>
                      </a:r>
                      <a:r>
                        <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6.0mg/</a:t>
                      </a:r>
                      <a:r>
                        <a:rPr kumimoji="1" lang="en-US" altLang="ja-JP" sz="1200" b="0" i="0" kern="1200" dirty="0" err="1">
                          <a:solidFill>
                            <a:schemeClr val="tx1"/>
                          </a:solidFill>
                          <a:effectLst/>
                          <a:latin typeface="HGP創英角ｺﾞｼｯｸUB" panose="020B0900000000000000" pitchFamily="50" charset="-128"/>
                          <a:ea typeface="HGP創英角ｺﾞｼｯｸUB" panose="020B0900000000000000" pitchFamily="50" charset="-128"/>
                          <a:cs typeface="+mn-cs"/>
                        </a:rPr>
                        <a:t>dL</a:t>
                      </a:r>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未満</a:t>
                      </a:r>
                      <a:endPar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rgbClr val="DAE3F3"/>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136</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/255</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53</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154</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/250</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62</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53</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/251</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21</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36954">
                <a:tc>
                  <a:txBody>
                    <a:bodyPr/>
                    <a:lstStyle/>
                    <a:p>
                      <a:pPr algn="l"/>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副次評価項目</a:t>
                      </a:r>
                      <a:endPar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anchor="ctr">
                    <a:lnL w="5715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rgbClr val="DAE3F3"/>
                    </a:solidFill>
                  </a:tcPr>
                </a:tc>
                <a:tc>
                  <a:txBody>
                    <a:bodyPr/>
                    <a:lstStyle/>
                    <a:p>
                      <a:pPr algn="ct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57150"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55615">
                <a:tc>
                  <a:txBody>
                    <a:bodyPr/>
                    <a:lstStyle/>
                    <a:p>
                      <a:pPr algn="l"/>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治療開始</a:t>
                      </a:r>
                      <a:r>
                        <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52</a:t>
                      </a:r>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週時における</a:t>
                      </a:r>
                      <a:endPar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p>
                      <a:pPr algn="l"/>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痛風結節のベースラインからの変化</a:t>
                      </a:r>
                      <a:endPar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anchor="ctr">
                    <a:lnL w="5715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AE3F3"/>
                    </a:solidFill>
                  </a:tcPr>
                </a:tc>
                <a:tc>
                  <a:txBody>
                    <a:bodyPr/>
                    <a:lstStyle/>
                    <a:p>
                      <a:pPr algn="ct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36954">
                <a:tc>
                  <a:txBody>
                    <a:bodyPr/>
                    <a:lstStyle/>
                    <a:p>
                      <a:pPr marL="0" indent="174625" algn="l"/>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痛風結節の面積の変化率</a:t>
                      </a:r>
                      <a:r>
                        <a:rPr kumimoji="1" lang="ja-JP" altLang="en-US" sz="105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（中央値）</a:t>
                      </a:r>
                      <a:endPar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anchor="ctr">
                    <a:lnL w="5715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AE3F3"/>
                    </a:solidFill>
                  </a:tcPr>
                </a:tc>
                <a:tc>
                  <a:txBody>
                    <a:bodyPr/>
                    <a:lstStyle/>
                    <a:p>
                      <a:pPr algn="ct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83</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endParaRPr>
                    </a:p>
                    <a:p>
                      <a:pPr algn="ct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32</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66</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endParaRPr>
                    </a:p>
                    <a:p>
                      <a:pPr algn="ct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26</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50</a:t>
                      </a:r>
                      <a:r>
                        <a:rPr kumimoji="1" lang="ja-JP" altLang="en-US" sz="1050" b="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endParaRPr>
                    </a:p>
                    <a:p>
                      <a:pPr algn="ct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30</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36954">
                <a:tc>
                  <a:txBody>
                    <a:bodyPr/>
                    <a:lstStyle/>
                    <a:p>
                      <a:pPr marL="452438" indent="-269875" algn="l"/>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患者</a:t>
                      </a:r>
                      <a:r>
                        <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1</a:t>
                      </a:r>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人あたりの痛風結節の個数変化</a:t>
                      </a:r>
                      <a:r>
                        <a:rPr kumimoji="1" lang="ja-JP" altLang="en-US" sz="105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（中央値）</a:t>
                      </a:r>
                      <a:endParaRPr kumimoji="1" lang="en-US" altLang="ja-JP"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anchor="ctr">
                    <a:lnL w="5715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rgbClr val="DAE3F3"/>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0</a:t>
                      </a:r>
                    </a:p>
                    <a:p>
                      <a:pPr algn="ct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33</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1</a:t>
                      </a:r>
                    </a:p>
                    <a:p>
                      <a:pPr algn="ct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28</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0</a:t>
                      </a:r>
                    </a:p>
                    <a:p>
                      <a:pPr algn="ct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000" b="0" dirty="0">
                          <a:solidFill>
                            <a:schemeClr val="tx1"/>
                          </a:solidFill>
                          <a:latin typeface="HGP創英角ｺﾞｼｯｸUB" panose="020B0900000000000000" pitchFamily="50" charset="-128"/>
                          <a:ea typeface="HGP創英角ｺﾞｼｯｸUB" panose="020B0900000000000000" pitchFamily="50" charset="-128"/>
                        </a:rPr>
                        <a:t>35</a:t>
                      </a:r>
                      <a:r>
                        <a:rPr kumimoji="1" lang="ja-JP" altLang="en-US" sz="10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bl>
          </a:graphicData>
        </a:graphic>
      </p:graphicFrame>
      <p:sp>
        <p:nvSpPr>
          <p:cNvPr id="5" name="正方形/長方形 4">
            <a:extLst>
              <a:ext uri="{FF2B5EF4-FFF2-40B4-BE49-F238E27FC236}">
                <a16:creationId xmlns:a16="http://schemas.microsoft.com/office/drawing/2014/main" id="{98627C66-173A-49DD-85BE-D88C0A4F74BD}"/>
              </a:ext>
            </a:extLst>
          </p:cNvPr>
          <p:cNvSpPr/>
          <p:nvPr/>
        </p:nvSpPr>
        <p:spPr>
          <a:xfrm>
            <a:off x="252000" y="6135687"/>
            <a:ext cx="8640000" cy="461665"/>
          </a:xfrm>
          <a:prstGeom prst="rect">
            <a:avLst/>
          </a:prstGeom>
        </p:spPr>
        <p:txBody>
          <a:bodyPr wrap="square">
            <a:spAutoFit/>
          </a:bodyPr>
          <a:lstStyle/>
          <a:p>
            <a:r>
              <a:rPr lang="ja-JP" altLang="ja-JP" sz="1200" dirty="0">
                <a:latin typeface="HGP創英角ｺﾞｼｯｸUB" panose="020B0900000000000000" pitchFamily="50" charset="-128"/>
                <a:ea typeface="HGP創英角ｺﾞｼｯｸUB" panose="020B0900000000000000" pitchFamily="50" charset="-128"/>
              </a:rPr>
              <a:t>フェブキソスタットとアロプリノール投与群間で痛風結節の縮小率や結節数が評価され</a:t>
            </a:r>
            <a:r>
              <a:rPr lang="ja-JP" altLang="en-US" sz="1200" dirty="0">
                <a:latin typeface="HGP創英角ｺﾞｼｯｸUB" panose="020B0900000000000000" pitchFamily="50" charset="-128"/>
                <a:ea typeface="HGP創英角ｺﾞｼｯｸUB" panose="020B0900000000000000" pitchFamily="50" charset="-128"/>
              </a:rPr>
              <a:t>、</a:t>
            </a:r>
            <a:r>
              <a:rPr lang="ja-JP" altLang="ja-JP" sz="1200" dirty="0">
                <a:latin typeface="HGP創英角ｺﾞｼｯｸUB" panose="020B0900000000000000" pitchFamily="50" charset="-128"/>
                <a:ea typeface="HGP創英角ｺﾞｼｯｸUB" panose="020B0900000000000000" pitchFamily="50" charset="-128"/>
              </a:rPr>
              <a:t>それらに差は認めなかったが</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post hoc</a:t>
            </a:r>
            <a:r>
              <a:rPr lang="ja-JP" altLang="ja-JP" sz="1200" dirty="0">
                <a:latin typeface="HGP創英角ｺﾞｼｯｸUB" panose="020B0900000000000000" pitchFamily="50" charset="-128"/>
                <a:ea typeface="HGP創英角ｺﾞｼｯｸUB" panose="020B0900000000000000" pitchFamily="50" charset="-128"/>
              </a:rPr>
              <a:t>解析にて血清尿酸値が平均</a:t>
            </a:r>
            <a:r>
              <a:rPr lang="en-US" altLang="ja-JP" sz="1200" dirty="0">
                <a:latin typeface="HGP創英角ｺﾞｼｯｸUB" panose="020B0900000000000000" pitchFamily="50" charset="-128"/>
                <a:ea typeface="HGP創英角ｺﾞｼｯｸUB" panose="020B0900000000000000" pitchFamily="50" charset="-128"/>
              </a:rPr>
              <a:t>6.0mg/dL</a:t>
            </a:r>
            <a:r>
              <a:rPr lang="ja-JP" altLang="ja-JP" sz="1200" dirty="0">
                <a:latin typeface="HGP創英角ｺﾞｼｯｸUB" panose="020B0900000000000000" pitchFamily="50" charset="-128"/>
                <a:ea typeface="HGP創英角ｺﾞｼｯｸUB" panose="020B0900000000000000" pitchFamily="50" charset="-128"/>
              </a:rPr>
              <a:t>以下を達成した群では</a:t>
            </a:r>
            <a:r>
              <a:rPr lang="ja-JP" altLang="en-US" sz="1200" dirty="0">
                <a:latin typeface="HGP創英角ｺﾞｼｯｸUB" panose="020B0900000000000000" pitchFamily="50" charset="-128"/>
                <a:ea typeface="HGP創英角ｺﾞｼｯｸUB" panose="020B0900000000000000" pitchFamily="50" charset="-128"/>
              </a:rPr>
              <a:t>、</a:t>
            </a:r>
            <a:r>
              <a:rPr lang="ja-JP" altLang="ja-JP" sz="1200" dirty="0">
                <a:latin typeface="HGP創英角ｺﾞｼｯｸUB" panose="020B0900000000000000" pitchFamily="50" charset="-128"/>
                <a:ea typeface="HGP創英角ｺﾞｼｯｸUB" panose="020B0900000000000000" pitchFamily="50" charset="-128"/>
              </a:rPr>
              <a:t>達成できなかった群に比べ結節の縮小率が大きいことが示された（</a:t>
            </a:r>
            <a:r>
              <a:rPr lang="en-US" altLang="ja-JP" sz="1200" i="1" dirty="0">
                <a:latin typeface="HGP創英角ｺﾞｼｯｸUB" panose="020B0900000000000000" pitchFamily="50" charset="-128"/>
                <a:ea typeface="HGP創英角ｺﾞｼｯｸUB" panose="020B0900000000000000" pitchFamily="50" charset="-128"/>
              </a:rPr>
              <a:t>p</a:t>
            </a:r>
            <a:r>
              <a:rPr lang="en-US" altLang="ja-JP" sz="1200" dirty="0">
                <a:latin typeface="HGP創英角ｺﾞｼｯｸUB" panose="020B0900000000000000" pitchFamily="50" charset="-128"/>
                <a:ea typeface="HGP創英角ｺﾞｼｯｸUB" panose="020B0900000000000000" pitchFamily="50" charset="-128"/>
              </a:rPr>
              <a:t>=0.06</a:t>
            </a:r>
            <a:r>
              <a:rPr lang="ja-JP" altLang="ja-JP" sz="1200" dirty="0">
                <a:latin typeface="HGP創英角ｺﾞｼｯｸUB" panose="020B0900000000000000" pitchFamily="50" charset="-128"/>
                <a:ea typeface="HGP創英角ｺﾞｼｯｸUB" panose="020B0900000000000000" pitchFamily="50" charset="-128"/>
              </a:rPr>
              <a:t>）</a:t>
            </a:r>
            <a:endParaRPr lang="ja-JP" altLang="en-US" sz="1200" dirty="0">
              <a:latin typeface="HGP創英角ｺﾞｼｯｸUB" panose="020B0900000000000000" pitchFamily="50" charset="-128"/>
              <a:ea typeface="HGP創英角ｺﾞｼｯｸUB" panose="020B0900000000000000" pitchFamily="50" charset="-128"/>
              <a:cs typeface="Comic Sans MS"/>
            </a:endParaRPr>
          </a:p>
        </p:txBody>
      </p:sp>
      <p:sp>
        <p:nvSpPr>
          <p:cNvPr id="6" name="正方形/長方形 5">
            <a:extLst>
              <a:ext uri="{FF2B5EF4-FFF2-40B4-BE49-F238E27FC236}">
                <a16:creationId xmlns:a16="http://schemas.microsoft.com/office/drawing/2014/main" id="{3258AA8C-D445-4324-93DD-387B5AAC8F39}"/>
              </a:ext>
            </a:extLst>
          </p:cNvPr>
          <p:cNvSpPr/>
          <p:nvPr/>
        </p:nvSpPr>
        <p:spPr>
          <a:xfrm>
            <a:off x="6327203" y="6627168"/>
            <a:ext cx="2816797" cy="230832"/>
          </a:xfrm>
          <a:prstGeom prst="rect">
            <a:avLst/>
          </a:prstGeom>
          <a:noFill/>
        </p:spPr>
        <p:txBody>
          <a:bodyPr wrap="none" lIns="90000" rIns="90000" rtlCol="0" anchor="b">
            <a:spAutoFit/>
          </a:bodyPr>
          <a:lstStyle/>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Becker, M.</a:t>
            </a:r>
            <a:r>
              <a:rPr lang="en-US" altLang="ja-JP" sz="900">
                <a:solidFill>
                  <a:prstClr val="black"/>
                </a:solidFill>
                <a:latin typeface="HGP創英角ｺﾞｼｯｸUB" panose="020B0900000000000000" pitchFamily="50" charset="-128"/>
                <a:ea typeface="HGP創英角ｺﾞｼｯｸUB" panose="020B0900000000000000" pitchFamily="50" charset="-128"/>
              </a:rPr>
              <a:t>A.</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et al</a:t>
            </a:r>
            <a:r>
              <a:rPr lang="en-US" altLang="ja-JP" sz="900">
                <a:solidFill>
                  <a:prstClr val="black"/>
                </a:solidFill>
                <a:latin typeface="HGP創英角ｺﾞｼｯｸUB" panose="020B0900000000000000" pitchFamily="50" charset="-128"/>
                <a:ea typeface="HGP創英角ｺﾞｼｯｸUB" panose="020B0900000000000000" pitchFamily="50" charset="-128"/>
              </a:rPr>
              <a:t>.: N Engl</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J Med. 353: 2450, 2005</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10" name="角丸四角形 9">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CQ4</a:t>
            </a:r>
          </a:p>
        </p:txBody>
      </p:sp>
    </p:spTree>
    <p:extLst>
      <p:ext uri="{BB962C8B-B14F-4D97-AF65-F5344CB8AC3E}">
        <p14:creationId xmlns:p14="http://schemas.microsoft.com/office/powerpoint/2010/main" val="3707452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グループ化 45">
            <a:extLst>
              <a:ext uri="{FF2B5EF4-FFF2-40B4-BE49-F238E27FC236}">
                <a16:creationId xmlns:a16="http://schemas.microsoft.com/office/drawing/2014/main" id="{CA7CB1F4-B4F7-4984-8A4E-5879108FB3C3}"/>
              </a:ext>
            </a:extLst>
          </p:cNvPr>
          <p:cNvGrpSpPr/>
          <p:nvPr/>
        </p:nvGrpSpPr>
        <p:grpSpPr>
          <a:xfrm>
            <a:off x="1285519" y="4501276"/>
            <a:ext cx="6557639" cy="163127"/>
            <a:chOff x="1285519" y="5623148"/>
            <a:chExt cx="6557639" cy="468000"/>
          </a:xfrm>
        </p:grpSpPr>
        <p:cxnSp>
          <p:nvCxnSpPr>
            <p:cNvPr id="38" name="直線矢印コネクタ 37">
              <a:extLst>
                <a:ext uri="{FF2B5EF4-FFF2-40B4-BE49-F238E27FC236}">
                  <a16:creationId xmlns:a16="http://schemas.microsoft.com/office/drawing/2014/main" id="{1EDD162D-0B21-4BB3-8712-A4F7A6F0AD10}"/>
                </a:ext>
              </a:extLst>
            </p:cNvPr>
            <p:cNvCxnSpPr/>
            <p:nvPr/>
          </p:nvCxnSpPr>
          <p:spPr>
            <a:xfrm>
              <a:off x="7843158" y="5623148"/>
              <a:ext cx="0" cy="468000"/>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89F47D38-7C08-4BB7-9D28-21EBFE8CA6AD}"/>
                </a:ext>
              </a:extLst>
            </p:cNvPr>
            <p:cNvCxnSpPr/>
            <p:nvPr/>
          </p:nvCxnSpPr>
          <p:spPr>
            <a:xfrm>
              <a:off x="4523835" y="5623148"/>
              <a:ext cx="0" cy="468000"/>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70ABC02B-8FFD-4C74-9728-A2AC36CB6F73}"/>
                </a:ext>
              </a:extLst>
            </p:cNvPr>
            <p:cNvCxnSpPr/>
            <p:nvPr/>
          </p:nvCxnSpPr>
          <p:spPr>
            <a:xfrm>
              <a:off x="1285519" y="5623148"/>
              <a:ext cx="0" cy="468000"/>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12" name="直線矢印コネクタ 11">
            <a:extLst>
              <a:ext uri="{FF2B5EF4-FFF2-40B4-BE49-F238E27FC236}">
                <a16:creationId xmlns:a16="http://schemas.microsoft.com/office/drawing/2014/main" id="{E596429F-073A-4719-B44B-4694B7FBCCCF}"/>
              </a:ext>
            </a:extLst>
          </p:cNvPr>
          <p:cNvCxnSpPr/>
          <p:nvPr/>
        </p:nvCxnSpPr>
        <p:spPr>
          <a:xfrm flipH="1">
            <a:off x="2721872" y="2605162"/>
            <a:ext cx="1" cy="1602387"/>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3268A4A4-E07E-49A8-8FE4-71360FE77B7B}"/>
              </a:ext>
            </a:extLst>
          </p:cNvPr>
          <p:cNvCxnSpPr/>
          <p:nvPr/>
        </p:nvCxnSpPr>
        <p:spPr>
          <a:xfrm>
            <a:off x="5257412" y="2621488"/>
            <a:ext cx="1060" cy="65749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 name="Rectangle 18">
            <a:extLst>
              <a:ext uri="{FF2B5EF4-FFF2-40B4-BE49-F238E27FC236}">
                <a16:creationId xmlns:a16="http://schemas.microsoft.com/office/drawing/2014/main" id="{DDF69887-630D-4869-A4AC-6CE98804FEBE}"/>
              </a:ext>
            </a:extLst>
          </p:cNvPr>
          <p:cNvSpPr>
            <a:spLocks noChangeArrowheads="1"/>
          </p:cNvSpPr>
          <p:nvPr/>
        </p:nvSpPr>
        <p:spPr bwMode="auto">
          <a:xfrm>
            <a:off x="252000" y="4201630"/>
            <a:ext cx="8639999" cy="307777"/>
          </a:xfrm>
          <a:prstGeom prst="rect">
            <a:avLst/>
          </a:prstGeom>
          <a:solidFill>
            <a:srgbClr val="F8CBAD"/>
          </a:solidFill>
          <a:ln w="9525">
            <a:solidFill>
              <a:schemeClr val="tx1"/>
            </a:solidFill>
            <a:miter lim="800000"/>
            <a:headEnd/>
            <a:tailEnd/>
          </a:ln>
          <a:effectLst/>
        </p:spPr>
        <p:txBody>
          <a:bodyPr anchor="ctr">
            <a:spAutoFit/>
          </a:bodyPr>
          <a:lstStyle/>
          <a:p>
            <a:pPr algn="ctr">
              <a:defRPr/>
            </a:pPr>
            <a:r>
              <a:rPr lang="ja-JP" altLang="en-US" sz="1400" dirty="0">
                <a:solidFill>
                  <a:srgbClr val="000000"/>
                </a:solidFill>
                <a:latin typeface="HGP創英角ｺﾞｼｯｸUB" panose="020B0900000000000000" pitchFamily="50" charset="-128"/>
                <a:ea typeface="HGP創英角ｺﾞｼｯｸUB" panose="020B0900000000000000" pitchFamily="50" charset="-128"/>
              </a:rPr>
              <a:t>生活指導</a:t>
            </a:r>
          </a:p>
        </p:txBody>
      </p:sp>
      <p:sp>
        <p:nvSpPr>
          <p:cNvPr id="8" name="テキスト ボックス 7">
            <a:extLst>
              <a:ext uri="{FF2B5EF4-FFF2-40B4-BE49-F238E27FC236}">
                <a16:creationId xmlns:a16="http://schemas.microsoft.com/office/drawing/2014/main" id="{8A445BEE-5FA8-4293-A7B4-49FBC3918F9A}"/>
              </a:ext>
            </a:extLst>
          </p:cNvPr>
          <p:cNvSpPr txBox="1"/>
          <p:nvPr/>
        </p:nvSpPr>
        <p:spPr>
          <a:xfrm>
            <a:off x="683568" y="4653352"/>
            <a:ext cx="1199814" cy="297962"/>
          </a:xfrm>
          <a:prstGeom prst="rect">
            <a:avLst/>
          </a:prstGeom>
          <a:solidFill>
            <a:schemeClr val="accent2">
              <a:lumMod val="40000"/>
              <a:lumOff val="60000"/>
            </a:schemeClr>
          </a:solidFill>
          <a:ln>
            <a:solidFill>
              <a:schemeClr val="tx1"/>
            </a:solidFill>
          </a:ln>
        </p:spPr>
        <p:txBody>
          <a:bodyPr wrap="square" tIns="36000"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sp>
        <p:nvSpPr>
          <p:cNvPr id="10" name="テキスト ボックス 9">
            <a:extLst>
              <a:ext uri="{FF2B5EF4-FFF2-40B4-BE49-F238E27FC236}">
                <a16:creationId xmlns:a16="http://schemas.microsoft.com/office/drawing/2014/main" id="{F5CD1FB4-65EA-4B80-9FE3-F589397F6F2E}"/>
              </a:ext>
            </a:extLst>
          </p:cNvPr>
          <p:cNvSpPr txBox="1"/>
          <p:nvPr/>
        </p:nvSpPr>
        <p:spPr>
          <a:xfrm>
            <a:off x="3923928" y="4653352"/>
            <a:ext cx="1199814" cy="297962"/>
          </a:xfrm>
          <a:prstGeom prst="rect">
            <a:avLst/>
          </a:prstGeom>
          <a:solidFill>
            <a:schemeClr val="accent2">
              <a:lumMod val="40000"/>
              <a:lumOff val="60000"/>
            </a:schemeClr>
          </a:solidFill>
          <a:ln>
            <a:solidFill>
              <a:schemeClr val="tx1"/>
            </a:solidFill>
          </a:ln>
        </p:spPr>
        <p:txBody>
          <a:bodyPr wrap="square" tIns="36000"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sp>
        <p:nvSpPr>
          <p:cNvPr id="11" name="テキスト ボックス 10">
            <a:extLst>
              <a:ext uri="{FF2B5EF4-FFF2-40B4-BE49-F238E27FC236}">
                <a16:creationId xmlns:a16="http://schemas.microsoft.com/office/drawing/2014/main" id="{9ECED813-6145-496D-A671-66F52E9BCED5}"/>
              </a:ext>
            </a:extLst>
          </p:cNvPr>
          <p:cNvSpPr txBox="1"/>
          <p:nvPr/>
        </p:nvSpPr>
        <p:spPr>
          <a:xfrm>
            <a:off x="7243251" y="4653352"/>
            <a:ext cx="1199814" cy="297962"/>
          </a:xfrm>
          <a:prstGeom prst="rect">
            <a:avLst/>
          </a:prstGeom>
          <a:solidFill>
            <a:schemeClr val="accent2">
              <a:lumMod val="40000"/>
              <a:lumOff val="60000"/>
            </a:schemeClr>
          </a:solidFill>
          <a:ln>
            <a:solidFill>
              <a:schemeClr val="tx1"/>
            </a:solidFill>
          </a:ln>
        </p:spPr>
        <p:txBody>
          <a:bodyPr wrap="square" tIns="36000"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cxnSp>
        <p:nvCxnSpPr>
          <p:cNvPr id="16" name="直線矢印コネクタ 15">
            <a:extLst>
              <a:ext uri="{FF2B5EF4-FFF2-40B4-BE49-F238E27FC236}">
                <a16:creationId xmlns:a16="http://schemas.microsoft.com/office/drawing/2014/main" id="{1F844931-1768-4DDE-8359-C4C75D86EE2B}"/>
              </a:ext>
            </a:extLst>
          </p:cNvPr>
          <p:cNvCxnSpPr>
            <a:cxnSpLocks/>
          </p:cNvCxnSpPr>
          <p:nvPr/>
        </p:nvCxnSpPr>
        <p:spPr>
          <a:xfrm flipH="1">
            <a:off x="4523244" y="3369391"/>
            <a:ext cx="1182" cy="838159"/>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F885606-3B5A-436D-88B2-F65E60226B4F}"/>
              </a:ext>
            </a:extLst>
          </p:cNvPr>
          <p:cNvCxnSpPr>
            <a:cxnSpLocks/>
            <a:stCxn id="34" idx="3"/>
            <a:endCxn id="35" idx="1"/>
          </p:cNvCxnSpPr>
          <p:nvPr/>
        </p:nvCxnSpPr>
        <p:spPr>
          <a:xfrm>
            <a:off x="4926730" y="3275538"/>
            <a:ext cx="662424"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C57AE57A-71A8-411E-ADB0-53D60076F6AF}"/>
              </a:ext>
            </a:extLst>
          </p:cNvPr>
          <p:cNvSpPr txBox="1"/>
          <p:nvPr/>
        </p:nvSpPr>
        <p:spPr>
          <a:xfrm>
            <a:off x="4746787" y="2749884"/>
            <a:ext cx="1022310" cy="307777"/>
          </a:xfrm>
          <a:prstGeom prst="rect">
            <a:avLst/>
          </a:prstGeom>
          <a:solidFill>
            <a:schemeClr val="accent1">
              <a:lumMod val="20000"/>
              <a:lumOff val="80000"/>
            </a:schemeClr>
          </a:solidFill>
          <a:ln>
            <a:solidFill>
              <a:schemeClr val="tx1"/>
            </a:solidFill>
          </a:ln>
        </p:spPr>
        <p:txBody>
          <a:bodyPr wrap="square"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合併症</a:t>
            </a:r>
            <a:r>
              <a:rPr lang="ja-JP" altLang="en-US" sz="1400" baseline="30000" dirty="0">
                <a:solidFill>
                  <a:prstClr val="black"/>
                </a:solidFill>
                <a:latin typeface="HGP創英角ｺﾞｼｯｸUB" panose="020B0900000000000000" pitchFamily="50" charset="-128"/>
                <a:ea typeface="HGP創英角ｺﾞｼｯｸUB" panose="020B0900000000000000" pitchFamily="50" charset="-128"/>
              </a:rPr>
              <a:t>＊</a:t>
            </a:r>
          </a:p>
        </p:txBody>
      </p:sp>
      <p:cxnSp>
        <p:nvCxnSpPr>
          <p:cNvPr id="50" name="直線コネクタ 49">
            <a:extLst>
              <a:ext uri="{FF2B5EF4-FFF2-40B4-BE49-F238E27FC236}">
                <a16:creationId xmlns:a16="http://schemas.microsoft.com/office/drawing/2014/main" id="{E8017ECE-49F6-4822-A969-7F17EB04CD32}"/>
              </a:ext>
            </a:extLst>
          </p:cNvPr>
          <p:cNvCxnSpPr>
            <a:cxnSpLocks/>
          </p:cNvCxnSpPr>
          <p:nvPr/>
        </p:nvCxnSpPr>
        <p:spPr>
          <a:xfrm>
            <a:off x="5992578" y="3391756"/>
            <a:ext cx="0" cy="163214"/>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73A0F32B-46CC-43C9-8534-4429FA6BC87B}"/>
              </a:ext>
            </a:extLst>
          </p:cNvPr>
          <p:cNvCxnSpPr/>
          <p:nvPr/>
        </p:nvCxnSpPr>
        <p:spPr>
          <a:xfrm>
            <a:off x="5694922" y="3554970"/>
            <a:ext cx="2149200"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1A0C51C9-9DE1-4534-A749-E90409DC234A}"/>
              </a:ext>
            </a:extLst>
          </p:cNvPr>
          <p:cNvCxnSpPr/>
          <p:nvPr/>
        </p:nvCxnSpPr>
        <p:spPr>
          <a:xfrm>
            <a:off x="5694922" y="3555042"/>
            <a:ext cx="0" cy="652507"/>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2" name="直線矢印コネクタ 51">
            <a:extLst>
              <a:ext uri="{FF2B5EF4-FFF2-40B4-BE49-F238E27FC236}">
                <a16:creationId xmlns:a16="http://schemas.microsoft.com/office/drawing/2014/main" id="{9898C645-B528-420F-ADAC-B6439239EC34}"/>
              </a:ext>
            </a:extLst>
          </p:cNvPr>
          <p:cNvCxnSpPr/>
          <p:nvPr/>
        </p:nvCxnSpPr>
        <p:spPr>
          <a:xfrm>
            <a:off x="7843158" y="3555042"/>
            <a:ext cx="0" cy="652507"/>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CAF3951E-4D2B-466F-8BA9-013BBDEDDF99}"/>
              </a:ext>
            </a:extLst>
          </p:cNvPr>
          <p:cNvSpPr txBox="1"/>
          <p:nvPr/>
        </p:nvSpPr>
        <p:spPr>
          <a:xfrm>
            <a:off x="6793836" y="3697042"/>
            <a:ext cx="2098644" cy="307777"/>
          </a:xfrm>
          <a:prstGeom prst="rect">
            <a:avLst/>
          </a:prstGeom>
          <a:solidFill>
            <a:srgbClr val="0070C0"/>
          </a:solidFill>
          <a:ln>
            <a:solidFill>
              <a:schemeClr val="tx1"/>
            </a:solidFill>
          </a:ln>
        </p:spPr>
        <p:txBody>
          <a:bodyPr wrap="square" rtlCol="0" anchor="ctr">
            <a:spAutoFit/>
          </a:bodyPr>
          <a:lstStyle/>
          <a:p>
            <a:pPr algn="ct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sz="1400" dirty="0">
                <a:solidFill>
                  <a:schemeClr val="bg1"/>
                </a:solidFill>
                <a:latin typeface="HGP創英角ｺﾞｼｯｸUB" panose="020B0900000000000000" pitchFamily="50" charset="-128"/>
                <a:ea typeface="HGP創英角ｺﾞｼｯｸUB" panose="020B0900000000000000" pitchFamily="50" charset="-128"/>
              </a:rPr>
              <a:t>9.0 mg/</a:t>
            </a:r>
            <a:r>
              <a:rPr lang="en-US" altLang="ja-JP" sz="1400"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54" name="テキスト ボックス 53">
            <a:extLst>
              <a:ext uri="{FF2B5EF4-FFF2-40B4-BE49-F238E27FC236}">
                <a16:creationId xmlns:a16="http://schemas.microsoft.com/office/drawing/2014/main" id="{4DD27537-3BCC-4CBE-9413-B9A046B75692}"/>
              </a:ext>
            </a:extLst>
          </p:cNvPr>
          <p:cNvSpPr txBox="1"/>
          <p:nvPr/>
        </p:nvSpPr>
        <p:spPr>
          <a:xfrm>
            <a:off x="4644008" y="3697042"/>
            <a:ext cx="2101828" cy="307777"/>
          </a:xfrm>
          <a:prstGeom prst="rect">
            <a:avLst/>
          </a:prstGeom>
          <a:solidFill>
            <a:srgbClr val="0070C0"/>
          </a:solidFill>
          <a:ln>
            <a:solidFill>
              <a:schemeClr val="tx1"/>
            </a:solidFill>
          </a:ln>
        </p:spPr>
        <p:txBody>
          <a:bodyPr wrap="square" rtlCol="0" anchor="ctr">
            <a:spAutoFit/>
          </a:bodyPr>
          <a:lstStyle/>
          <a:p>
            <a:pPr algn="ct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sz="1400" dirty="0">
                <a:solidFill>
                  <a:schemeClr val="bg1"/>
                </a:solidFill>
                <a:latin typeface="HGP創英角ｺﾞｼｯｸUB" panose="020B0900000000000000" pitchFamily="50" charset="-128"/>
                <a:ea typeface="HGP創英角ｺﾞｼｯｸUB" panose="020B0900000000000000" pitchFamily="50" charset="-128"/>
              </a:rPr>
              <a:t>9.0 mg/</a:t>
            </a:r>
            <a:r>
              <a:rPr lang="en-US" altLang="ja-JP" sz="1400"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34" name="テキスト ボックス 33">
            <a:extLst>
              <a:ext uri="{FF2B5EF4-FFF2-40B4-BE49-F238E27FC236}">
                <a16:creationId xmlns:a16="http://schemas.microsoft.com/office/drawing/2014/main" id="{9A4AD0BC-7B9F-4741-82A9-4BE083BCB882}"/>
              </a:ext>
            </a:extLst>
          </p:cNvPr>
          <p:cNvSpPr txBox="1"/>
          <p:nvPr/>
        </p:nvSpPr>
        <p:spPr>
          <a:xfrm>
            <a:off x="4120941" y="3121649"/>
            <a:ext cx="805789" cy="307777"/>
          </a:xfrm>
          <a:prstGeom prst="rect">
            <a:avLst/>
          </a:prstGeom>
          <a:solidFill>
            <a:schemeClr val="accent6">
              <a:lumMod val="20000"/>
              <a:lumOff val="80000"/>
            </a:schemeClr>
          </a:solidFill>
          <a:ln>
            <a:solidFill>
              <a:schemeClr val="tx1"/>
            </a:solidFill>
          </a:ln>
        </p:spPr>
        <p:txBody>
          <a:bodyPr wrap="square"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あり</a:t>
            </a:r>
          </a:p>
        </p:txBody>
      </p:sp>
      <p:sp>
        <p:nvSpPr>
          <p:cNvPr id="35" name="テキスト ボックス 34">
            <a:extLst>
              <a:ext uri="{FF2B5EF4-FFF2-40B4-BE49-F238E27FC236}">
                <a16:creationId xmlns:a16="http://schemas.microsoft.com/office/drawing/2014/main" id="{C8C928C0-273E-4114-AE58-13F0052422E8}"/>
              </a:ext>
            </a:extLst>
          </p:cNvPr>
          <p:cNvSpPr txBox="1"/>
          <p:nvPr/>
        </p:nvSpPr>
        <p:spPr>
          <a:xfrm>
            <a:off x="5589154" y="3121649"/>
            <a:ext cx="805789" cy="307777"/>
          </a:xfrm>
          <a:prstGeom prst="rect">
            <a:avLst/>
          </a:prstGeom>
          <a:solidFill>
            <a:schemeClr val="accent6">
              <a:lumMod val="20000"/>
              <a:lumOff val="80000"/>
            </a:schemeClr>
          </a:solidFill>
          <a:ln>
            <a:solidFill>
              <a:schemeClr val="tx1"/>
            </a:solidFill>
          </a:ln>
        </p:spPr>
        <p:txBody>
          <a:bodyPr wrap="square"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なし</a:t>
            </a:r>
          </a:p>
        </p:txBody>
      </p:sp>
      <p:sp>
        <p:nvSpPr>
          <p:cNvPr id="2" name="タイトル 1">
            <a:extLst>
              <a:ext uri="{FF2B5EF4-FFF2-40B4-BE49-F238E27FC236}">
                <a16:creationId xmlns:a16="http://schemas.microsoft.com/office/drawing/2014/main" id="{0A4C5287-2953-4497-80FD-0E515AEE2A54}"/>
              </a:ext>
            </a:extLst>
          </p:cNvPr>
          <p:cNvSpPr>
            <a:spLocks noGrp="1"/>
          </p:cNvSpPr>
          <p:nvPr>
            <p:ph type="title"/>
          </p:nvPr>
        </p:nvSpPr>
        <p:spPr/>
        <p:txBody>
          <a:bodyPr>
            <a:normAutofit/>
          </a:bodyPr>
          <a:lstStyle/>
          <a:p>
            <a:r>
              <a:rPr lang="ja-JP" altLang="en-US" sz="2800" dirty="0">
                <a:latin typeface="+mn-ea"/>
                <a:ea typeface="+mn-ea"/>
              </a:rPr>
              <a:t>高尿酸血症・痛風の治療アルゴリズム（第</a:t>
            </a:r>
            <a:r>
              <a:rPr lang="en-US" altLang="ja-JP" sz="2800" dirty="0">
                <a:latin typeface="+mn-ea"/>
                <a:ea typeface="+mn-ea"/>
              </a:rPr>
              <a:t>2</a:t>
            </a:r>
            <a:r>
              <a:rPr lang="ja-JP" altLang="en-US" sz="2800" dirty="0">
                <a:latin typeface="+mn-ea"/>
                <a:ea typeface="+mn-ea"/>
              </a:rPr>
              <a:t>版） 　</a:t>
            </a:r>
          </a:p>
        </p:txBody>
      </p:sp>
      <p:sp>
        <p:nvSpPr>
          <p:cNvPr id="24" name="Text Box 4">
            <a:extLst>
              <a:ext uri="{FF2B5EF4-FFF2-40B4-BE49-F238E27FC236}">
                <a16:creationId xmlns:a16="http://schemas.microsoft.com/office/drawing/2014/main" id="{0D5C92D2-8218-42C6-AB7C-3D16B261AC6B}"/>
              </a:ext>
            </a:extLst>
          </p:cNvPr>
          <p:cNvSpPr txBox="1">
            <a:spLocks noChangeArrowheads="1"/>
          </p:cNvSpPr>
          <p:nvPr/>
        </p:nvSpPr>
        <p:spPr bwMode="auto">
          <a:xfrm>
            <a:off x="6228480" y="1196752"/>
            <a:ext cx="2664000" cy="1292662"/>
          </a:xfrm>
          <a:prstGeom prst="rect">
            <a:avLst/>
          </a:prstGeom>
          <a:solidFill>
            <a:schemeClr val="bg1">
              <a:lumMod val="95000"/>
            </a:schemeClr>
          </a:solidFill>
          <a:ln w="9525" algn="ctr">
            <a:noFill/>
            <a:miter lim="800000"/>
            <a:headEnd/>
            <a:tailEnd/>
          </a:ln>
          <a:effectLst/>
        </p:spPr>
        <p:txBody>
          <a:bodyPr wrap="square">
            <a:spAutoFit/>
          </a:bodyPr>
          <a:lstStyle/>
          <a:p>
            <a:pPr marL="234950" indent="-234950" fontAlgn="t">
              <a:defRPr/>
            </a:pPr>
            <a:r>
              <a:rPr lang="ja-JP" altLang="en-US" sz="1300"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1300" dirty="0">
                <a:solidFill>
                  <a:prstClr val="black"/>
                </a:solidFill>
                <a:latin typeface="HGP創英角ｺﾞｼｯｸUB" panose="020B0900000000000000" pitchFamily="50" charset="-128"/>
                <a:ea typeface="HGP創英角ｺﾞｼｯｸUB" panose="020B0900000000000000" pitchFamily="50" charset="-128"/>
              </a:rPr>
              <a:t>	</a:t>
            </a:r>
            <a:r>
              <a:rPr lang="ja-JP" altLang="en-US" sz="1300" dirty="0">
                <a:solidFill>
                  <a:prstClr val="black"/>
                </a:solidFill>
                <a:latin typeface="HGP創英角ｺﾞｼｯｸUB" panose="020B0900000000000000" pitchFamily="50" charset="-128"/>
                <a:ea typeface="HGP創英角ｺﾞｼｯｸUB" panose="020B0900000000000000" pitchFamily="50" charset="-128"/>
              </a:rPr>
              <a:t>腎障害、尿路結石、高血圧、虚血性心疾患、糖尿病、メタボリックシンドロームなど （腎障害と尿路結石以外は血清尿酸値を低下させてイベント抑制を検討した介入試験は未施行）</a:t>
            </a:r>
          </a:p>
        </p:txBody>
      </p:sp>
      <p:cxnSp>
        <p:nvCxnSpPr>
          <p:cNvPr id="14" name="直線コネクタ 13">
            <a:extLst>
              <a:ext uri="{FF2B5EF4-FFF2-40B4-BE49-F238E27FC236}">
                <a16:creationId xmlns:a16="http://schemas.microsoft.com/office/drawing/2014/main" id="{93ABE18B-A6FC-40E5-B6E0-0C7DA9EBD8F2}"/>
              </a:ext>
            </a:extLst>
          </p:cNvPr>
          <p:cNvCxnSpPr>
            <a:cxnSpLocks/>
            <a:stCxn id="6" idx="3"/>
            <a:endCxn id="7" idx="1"/>
          </p:cNvCxnSpPr>
          <p:nvPr/>
        </p:nvCxnSpPr>
        <p:spPr>
          <a:xfrm>
            <a:off x="3774525" y="2502769"/>
            <a:ext cx="150411"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0E87F45B-429C-48F8-B052-A0C96DD86D67}"/>
              </a:ext>
            </a:extLst>
          </p:cNvPr>
          <p:cNvCxnSpPr>
            <a:cxnSpLocks/>
            <a:stCxn id="37" idx="2"/>
          </p:cNvCxnSpPr>
          <p:nvPr/>
        </p:nvCxnSpPr>
        <p:spPr>
          <a:xfrm>
            <a:off x="3854035" y="2290859"/>
            <a:ext cx="0" cy="214216"/>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42FBA23D-D253-4CE0-A65B-0072DCE0ADB3}"/>
              </a:ext>
            </a:extLst>
          </p:cNvPr>
          <p:cNvSpPr txBox="1"/>
          <p:nvPr/>
        </p:nvSpPr>
        <p:spPr>
          <a:xfrm>
            <a:off x="1660611" y="2348880"/>
            <a:ext cx="2113914" cy="307777"/>
          </a:xfrm>
          <a:prstGeom prst="rect">
            <a:avLst/>
          </a:prstGeom>
          <a:solidFill>
            <a:srgbClr val="0070C0"/>
          </a:solidFill>
          <a:ln>
            <a:solidFill>
              <a:schemeClr val="tx1"/>
            </a:solidFill>
          </a:ln>
        </p:spPr>
        <p:txBody>
          <a:bodyPr wrap="square" rtlCol="0" anchor="ctr">
            <a:spAutoFit/>
          </a:bodyPr>
          <a:lstStyle/>
          <a:p>
            <a:pPr algn="ct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sz="1400" dirty="0">
                <a:solidFill>
                  <a:schemeClr val="bg1"/>
                </a:solidFill>
                <a:latin typeface="HGP創英角ｺﾞｼｯｸUB" panose="020B0900000000000000" pitchFamily="50" charset="-128"/>
                <a:ea typeface="HGP創英角ｺﾞｼｯｸUB" panose="020B0900000000000000" pitchFamily="50" charset="-128"/>
              </a:rPr>
              <a:t>8.0 mg/</a:t>
            </a:r>
            <a:r>
              <a:rPr lang="en-US" altLang="ja-JP" sz="1400"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7" name="テキスト ボックス 6">
            <a:extLst>
              <a:ext uri="{FF2B5EF4-FFF2-40B4-BE49-F238E27FC236}">
                <a16:creationId xmlns:a16="http://schemas.microsoft.com/office/drawing/2014/main" id="{5D2B16AC-3F31-4793-980F-63CC20EAAEC4}"/>
              </a:ext>
            </a:extLst>
          </p:cNvPr>
          <p:cNvSpPr txBox="1"/>
          <p:nvPr/>
        </p:nvSpPr>
        <p:spPr>
          <a:xfrm>
            <a:off x="3924936" y="2348880"/>
            <a:ext cx="2113914" cy="307777"/>
          </a:xfrm>
          <a:prstGeom prst="rect">
            <a:avLst/>
          </a:prstGeom>
          <a:solidFill>
            <a:srgbClr val="0070C0"/>
          </a:solidFill>
          <a:ln>
            <a:solidFill>
              <a:schemeClr val="tx1"/>
            </a:solidFill>
          </a:ln>
        </p:spPr>
        <p:txBody>
          <a:bodyPr wrap="square" rtlCol="0" anchor="ctr">
            <a:spAutoFit/>
          </a:bodyPr>
          <a:lstStyle/>
          <a:p>
            <a:pPr algn="ct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sz="1400" dirty="0">
                <a:solidFill>
                  <a:schemeClr val="bg1"/>
                </a:solidFill>
                <a:latin typeface="HGP創英角ｺﾞｼｯｸUB" panose="020B0900000000000000" pitchFamily="50" charset="-128"/>
                <a:ea typeface="HGP創英角ｺﾞｼｯｸUB" panose="020B0900000000000000" pitchFamily="50" charset="-128"/>
              </a:rPr>
              <a:t>8.0 mg/</a:t>
            </a:r>
            <a:r>
              <a:rPr lang="en-US" altLang="ja-JP" sz="1400"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cxnSp>
        <p:nvCxnSpPr>
          <p:cNvPr id="9" name="直線コネクタ 8">
            <a:extLst>
              <a:ext uri="{FF2B5EF4-FFF2-40B4-BE49-F238E27FC236}">
                <a16:creationId xmlns:a16="http://schemas.microsoft.com/office/drawing/2014/main" id="{FCECEE5B-8ABA-4E19-ADC5-271A7649FD65}"/>
              </a:ext>
            </a:extLst>
          </p:cNvPr>
          <p:cNvCxnSpPr>
            <a:cxnSpLocks/>
            <a:stCxn id="30" idx="3"/>
            <a:endCxn id="37" idx="1"/>
          </p:cNvCxnSpPr>
          <p:nvPr/>
        </p:nvCxnSpPr>
        <p:spPr>
          <a:xfrm>
            <a:off x="1686361" y="2136971"/>
            <a:ext cx="1764779"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F6BF981B-FF3E-4327-A925-650169549D87}"/>
              </a:ext>
            </a:extLst>
          </p:cNvPr>
          <p:cNvCxnSpPr/>
          <p:nvPr/>
        </p:nvCxnSpPr>
        <p:spPr>
          <a:xfrm>
            <a:off x="1291398" y="2154533"/>
            <a:ext cx="0" cy="2053016"/>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DE69A5DB-87B6-4415-8BD1-AAC1ADCB6016}"/>
              </a:ext>
            </a:extLst>
          </p:cNvPr>
          <p:cNvCxnSpPr>
            <a:cxnSpLocks/>
            <a:stCxn id="29" idx="2"/>
          </p:cNvCxnSpPr>
          <p:nvPr/>
        </p:nvCxnSpPr>
        <p:spPr>
          <a:xfrm>
            <a:off x="2568949" y="1466860"/>
            <a:ext cx="0" cy="671202"/>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 name="正方形/長方形 27">
            <a:extLst>
              <a:ext uri="{FF2B5EF4-FFF2-40B4-BE49-F238E27FC236}">
                <a16:creationId xmlns:a16="http://schemas.microsoft.com/office/drawing/2014/main" id="{901BFA96-0462-4F51-8D56-6685ED7CB98F}"/>
              </a:ext>
            </a:extLst>
          </p:cNvPr>
          <p:cNvSpPr/>
          <p:nvPr/>
        </p:nvSpPr>
        <p:spPr>
          <a:xfrm>
            <a:off x="880572" y="1590580"/>
            <a:ext cx="3376753" cy="307777"/>
          </a:xfrm>
          <a:prstGeom prst="rect">
            <a:avLst/>
          </a:prstGeom>
          <a:solidFill>
            <a:schemeClr val="accent1">
              <a:lumMod val="20000"/>
              <a:lumOff val="80000"/>
            </a:schemeClr>
          </a:solidFill>
          <a:ln>
            <a:solidFill>
              <a:schemeClr val="tx1"/>
            </a:solidFill>
          </a:ln>
        </p:spPr>
        <p:txBody>
          <a:bodyPr wrap="square" anchor="ctr">
            <a:spAutoFit/>
          </a:bodyPr>
          <a:lstStyle/>
          <a:p>
            <a:pPr algn="ctr">
              <a:defRPr/>
            </a:pPr>
            <a:r>
              <a:rPr lang="ja-JP" altLang="en-US" sz="1400" dirty="0">
                <a:solidFill>
                  <a:srgbClr val="000000"/>
                </a:solidFill>
                <a:latin typeface="HGP創英角ｺﾞｼｯｸUB" panose="020B0900000000000000" pitchFamily="50" charset="-128"/>
                <a:ea typeface="HGP創英角ｺﾞｼｯｸUB" panose="020B0900000000000000" pitchFamily="50" charset="-128"/>
              </a:rPr>
              <a:t>痛風関節炎または痛風結節</a:t>
            </a:r>
            <a:endParaRPr lang="en-US" altLang="ja-JP" sz="14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29" name="正方形/長方形 28">
            <a:extLst>
              <a:ext uri="{FF2B5EF4-FFF2-40B4-BE49-F238E27FC236}">
                <a16:creationId xmlns:a16="http://schemas.microsoft.com/office/drawing/2014/main" id="{C0249DB4-D089-4785-96E4-C8B884E000C2}"/>
              </a:ext>
            </a:extLst>
          </p:cNvPr>
          <p:cNvSpPr/>
          <p:nvPr/>
        </p:nvSpPr>
        <p:spPr>
          <a:xfrm>
            <a:off x="880572" y="1159083"/>
            <a:ext cx="3376753" cy="307777"/>
          </a:xfrm>
          <a:prstGeom prst="rect">
            <a:avLst/>
          </a:prstGeom>
          <a:solidFill>
            <a:srgbClr val="0070C0"/>
          </a:solidFill>
          <a:ln>
            <a:solidFill>
              <a:schemeClr val="tx1"/>
            </a:solidFill>
          </a:ln>
        </p:spPr>
        <p:txBody>
          <a:bodyPr wrap="square" anchor="ctr">
            <a:spAutoFit/>
          </a:bodyPr>
          <a:lstStyle/>
          <a:p>
            <a:pPr algn="ctr">
              <a:defRPr/>
            </a:pP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高尿酸血症（血清尿酸値＞</a:t>
            </a:r>
            <a:r>
              <a:rPr lang="en-US" altLang="ja-JP" sz="1400" dirty="0">
                <a:solidFill>
                  <a:schemeClr val="bg1"/>
                </a:solidFill>
                <a:latin typeface="HGP創英角ｺﾞｼｯｸUB" panose="020B0900000000000000" pitchFamily="50" charset="-128"/>
                <a:ea typeface="HGP創英角ｺﾞｼｯｸUB" panose="020B0900000000000000" pitchFamily="50" charset="-128"/>
              </a:rPr>
              <a:t>7.0 mg/</a:t>
            </a:r>
            <a:r>
              <a:rPr lang="en-US" altLang="ja-JP" sz="1400" dirty="0" err="1">
                <a:solidFill>
                  <a:schemeClr val="bg1"/>
                </a:solidFill>
                <a:latin typeface="HGP創英角ｺﾞｼｯｸUB" panose="020B0900000000000000" pitchFamily="50" charset="-128"/>
                <a:ea typeface="HGP創英角ｺﾞｼｯｸUB" panose="020B0900000000000000" pitchFamily="50" charset="-128"/>
              </a:rPr>
              <a:t>dL</a:t>
            </a: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a:t>
            </a:r>
            <a:endParaRPr lang="en-US" altLang="ja-JP" sz="1400" dirty="0">
              <a:solidFill>
                <a:schemeClr val="bg1"/>
              </a:solidFill>
              <a:latin typeface="HGP創英角ｺﾞｼｯｸUB" panose="020B0900000000000000" pitchFamily="50" charset="-128"/>
              <a:ea typeface="HGP創英角ｺﾞｼｯｸUB" panose="020B0900000000000000" pitchFamily="50" charset="-128"/>
            </a:endParaRPr>
          </a:p>
        </p:txBody>
      </p:sp>
      <p:grpSp>
        <p:nvGrpSpPr>
          <p:cNvPr id="41" name="グループ化 40">
            <a:extLst>
              <a:ext uri="{FF2B5EF4-FFF2-40B4-BE49-F238E27FC236}">
                <a16:creationId xmlns:a16="http://schemas.microsoft.com/office/drawing/2014/main" id="{8A053589-C5B0-4AA6-BE5A-D4362BD4853D}"/>
              </a:ext>
            </a:extLst>
          </p:cNvPr>
          <p:cNvGrpSpPr/>
          <p:nvPr/>
        </p:nvGrpSpPr>
        <p:grpSpPr>
          <a:xfrm>
            <a:off x="880572" y="1983082"/>
            <a:ext cx="3376357" cy="307777"/>
            <a:chOff x="880572" y="2237951"/>
            <a:chExt cx="3376357" cy="407535"/>
          </a:xfrm>
        </p:grpSpPr>
        <p:sp>
          <p:nvSpPr>
            <p:cNvPr id="30" name="テキスト ボックス 29">
              <a:extLst>
                <a:ext uri="{FF2B5EF4-FFF2-40B4-BE49-F238E27FC236}">
                  <a16:creationId xmlns:a16="http://schemas.microsoft.com/office/drawing/2014/main" id="{F733F6B2-6A2B-4268-84ED-9CE1D455FDA7}"/>
                </a:ext>
              </a:extLst>
            </p:cNvPr>
            <p:cNvSpPr txBox="1"/>
            <p:nvPr/>
          </p:nvSpPr>
          <p:spPr>
            <a:xfrm>
              <a:off x="880572" y="2237951"/>
              <a:ext cx="805789" cy="407535"/>
            </a:xfrm>
            <a:prstGeom prst="rect">
              <a:avLst/>
            </a:prstGeom>
            <a:solidFill>
              <a:schemeClr val="accent6">
                <a:lumMod val="20000"/>
                <a:lumOff val="80000"/>
              </a:schemeClr>
            </a:solidFill>
            <a:ln>
              <a:solidFill>
                <a:schemeClr val="tx1"/>
              </a:solidFill>
            </a:ln>
          </p:spPr>
          <p:txBody>
            <a:bodyPr wrap="square"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あり</a:t>
              </a:r>
            </a:p>
          </p:txBody>
        </p:sp>
        <p:sp>
          <p:nvSpPr>
            <p:cNvPr id="37" name="テキスト ボックス 36">
              <a:extLst>
                <a:ext uri="{FF2B5EF4-FFF2-40B4-BE49-F238E27FC236}">
                  <a16:creationId xmlns:a16="http://schemas.microsoft.com/office/drawing/2014/main" id="{62267453-7ACC-4501-BBF5-DFDFFE1DC99A}"/>
                </a:ext>
              </a:extLst>
            </p:cNvPr>
            <p:cNvSpPr txBox="1"/>
            <p:nvPr/>
          </p:nvSpPr>
          <p:spPr>
            <a:xfrm>
              <a:off x="3451140" y="2237951"/>
              <a:ext cx="805789" cy="407535"/>
            </a:xfrm>
            <a:prstGeom prst="rect">
              <a:avLst/>
            </a:prstGeom>
            <a:solidFill>
              <a:schemeClr val="accent6">
                <a:lumMod val="20000"/>
                <a:lumOff val="80000"/>
              </a:schemeClr>
            </a:solidFill>
            <a:ln>
              <a:solidFill>
                <a:schemeClr val="tx1"/>
              </a:solidFill>
            </a:ln>
          </p:spPr>
          <p:txBody>
            <a:bodyPr wrap="square"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なし</a:t>
              </a:r>
            </a:p>
          </p:txBody>
        </p:sp>
      </p:grpSp>
      <p:sp>
        <p:nvSpPr>
          <p:cNvPr id="42" name="テキスト ボックス 41">
            <a:extLst>
              <a:ext uri="{FF2B5EF4-FFF2-40B4-BE49-F238E27FC236}">
                <a16:creationId xmlns:a16="http://schemas.microsoft.com/office/drawing/2014/main" id="{B8D5DDA4-FCAF-41DF-8513-EC6070DF92B8}"/>
              </a:ext>
            </a:extLst>
          </p:cNvPr>
          <p:cNvSpPr txBox="1"/>
          <p:nvPr/>
        </p:nvSpPr>
        <p:spPr>
          <a:xfrm>
            <a:off x="2060254" y="6627168"/>
            <a:ext cx="7083746" cy="230832"/>
          </a:xfrm>
          <a:prstGeom prst="rect">
            <a:avLst/>
          </a:prstGeom>
          <a:noFill/>
        </p:spPr>
        <p:txBody>
          <a:bodyPr wrap="none" lIns="90000" rIns="90000" rtlCol="0" anchor="b">
            <a:spAutoFit/>
          </a:bodyPr>
          <a:lstStyle>
            <a:defPPr>
              <a:defRPr lang="ja-JP"/>
            </a:defPPr>
            <a:lvl1pPr algn="r">
              <a:defRPr sz="700">
                <a:latin typeface="+mn-ea"/>
              </a:defRPr>
            </a:lvl1pPr>
          </a:lstStyle>
          <a:p>
            <a:r>
              <a:rPr lang="ja-JP" altLang="en-US" sz="9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2</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メディカルレビュー社 </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80, 2010</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より一部改変</a:t>
            </a:r>
            <a:endParaRPr lang="en-US" altLang="ja-JP" sz="9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p:txBody>
      </p:sp>
    </p:spTree>
    <p:extLst>
      <p:ext uri="{BB962C8B-B14F-4D97-AF65-F5344CB8AC3E}">
        <p14:creationId xmlns:p14="http://schemas.microsoft.com/office/powerpoint/2010/main" val="7039387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テキスト ボックス 109"/>
          <p:cNvSpPr txBox="1"/>
          <p:nvPr/>
        </p:nvSpPr>
        <p:spPr>
          <a:xfrm>
            <a:off x="376544" y="2072833"/>
            <a:ext cx="410369" cy="2690662"/>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eaVert" wrap="square" lIns="50800" tIns="50800" rIns="50800" bIns="50800" numCol="1" spcCol="38100" rtlCol="0" anchor="ctr">
            <a:spAutoFit/>
          </a:bodyPr>
          <a:lstStyle/>
          <a:p>
            <a:pPr algn="ctr" defTabSz="584200" hangingPunct="0"/>
            <a:r>
              <a:rPr kumimoji="0" lang="ja-JP" altLang="en-US" sz="20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血清尿酸値</a:t>
            </a:r>
          </a:p>
        </p:txBody>
      </p:sp>
      <p:grpSp>
        <p:nvGrpSpPr>
          <p:cNvPr id="7" name="グループ化 6"/>
          <p:cNvGrpSpPr/>
          <p:nvPr/>
        </p:nvGrpSpPr>
        <p:grpSpPr>
          <a:xfrm>
            <a:off x="1013634" y="1872221"/>
            <a:ext cx="6799011" cy="4062247"/>
            <a:chOff x="532029" y="2029758"/>
            <a:chExt cx="7365590" cy="4400768"/>
          </a:xfrm>
        </p:grpSpPr>
        <p:grpSp>
          <p:nvGrpSpPr>
            <p:cNvPr id="2" name="Group 114"/>
            <p:cNvGrpSpPr>
              <a:grpSpLocks/>
            </p:cNvGrpSpPr>
            <p:nvPr/>
          </p:nvGrpSpPr>
          <p:grpSpPr bwMode="auto">
            <a:xfrm>
              <a:off x="920268" y="2205971"/>
              <a:ext cx="6693877" cy="2549525"/>
              <a:chOff x="875" y="1118"/>
              <a:chExt cx="4568" cy="1606"/>
            </a:xfrm>
          </p:grpSpPr>
          <p:sp>
            <p:nvSpPr>
              <p:cNvPr id="5218" name="Line 18"/>
              <p:cNvSpPr>
                <a:spLocks noChangeShapeType="1"/>
              </p:cNvSpPr>
              <p:nvPr/>
            </p:nvSpPr>
            <p:spPr bwMode="auto">
              <a:xfrm flipH="1">
                <a:off x="875" y="2724"/>
                <a:ext cx="4568" cy="0"/>
              </a:xfrm>
              <a:prstGeom prst="line">
                <a:avLst/>
              </a:prstGeom>
              <a:noFill/>
              <a:ln w="12700" cap="rnd">
                <a:solidFill>
                  <a:schemeClr val="bg2"/>
                </a:solidFill>
                <a:prstDash val="sysDot"/>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219" name="Line 19"/>
              <p:cNvSpPr>
                <a:spLocks noChangeShapeType="1"/>
              </p:cNvSpPr>
              <p:nvPr/>
            </p:nvSpPr>
            <p:spPr bwMode="auto">
              <a:xfrm flipH="1">
                <a:off x="875" y="2189"/>
                <a:ext cx="4568" cy="0"/>
              </a:xfrm>
              <a:prstGeom prst="line">
                <a:avLst/>
              </a:prstGeom>
              <a:noFill/>
              <a:ln w="12700" cap="rnd">
                <a:solidFill>
                  <a:schemeClr val="bg2"/>
                </a:solidFill>
                <a:prstDash val="sysDot"/>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220" name="Line 20"/>
              <p:cNvSpPr>
                <a:spLocks noChangeShapeType="1"/>
              </p:cNvSpPr>
              <p:nvPr/>
            </p:nvSpPr>
            <p:spPr bwMode="auto">
              <a:xfrm flipH="1">
                <a:off x="875" y="1653"/>
                <a:ext cx="4568" cy="0"/>
              </a:xfrm>
              <a:prstGeom prst="line">
                <a:avLst/>
              </a:prstGeom>
              <a:noFill/>
              <a:ln w="12700" cap="rnd">
                <a:solidFill>
                  <a:schemeClr val="bg2"/>
                </a:solidFill>
                <a:prstDash val="sysDot"/>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221" name="Line 21"/>
              <p:cNvSpPr>
                <a:spLocks noChangeShapeType="1"/>
              </p:cNvSpPr>
              <p:nvPr/>
            </p:nvSpPr>
            <p:spPr bwMode="auto">
              <a:xfrm flipH="1">
                <a:off x="875" y="1118"/>
                <a:ext cx="4568" cy="0"/>
              </a:xfrm>
              <a:prstGeom prst="line">
                <a:avLst/>
              </a:prstGeom>
              <a:noFill/>
              <a:ln w="12700" cap="rnd">
                <a:solidFill>
                  <a:schemeClr val="bg2"/>
                </a:solidFill>
                <a:prstDash val="sysDot"/>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grpSp>
        <p:sp>
          <p:nvSpPr>
            <p:cNvPr id="5125" name="Freeform 3"/>
            <p:cNvSpPr>
              <a:spLocks/>
            </p:cNvSpPr>
            <p:nvPr/>
          </p:nvSpPr>
          <p:spPr bwMode="auto">
            <a:xfrm>
              <a:off x="917335" y="2193270"/>
              <a:ext cx="6690946" cy="3416300"/>
            </a:xfrm>
            <a:custGeom>
              <a:avLst/>
              <a:gdLst>
                <a:gd name="T0" fmla="*/ 2147483647 w 4522"/>
                <a:gd name="T1" fmla="*/ 2147483647 h 2275"/>
                <a:gd name="T2" fmla="*/ 0 w 4522"/>
                <a:gd name="T3" fmla="*/ 2147483647 h 2275"/>
                <a:gd name="T4" fmla="*/ 0 w 4522"/>
                <a:gd name="T5" fmla="*/ 0 h 2275"/>
                <a:gd name="T6" fmla="*/ 0 60000 65536"/>
                <a:gd name="T7" fmla="*/ 0 60000 65536"/>
                <a:gd name="T8" fmla="*/ 0 60000 65536"/>
                <a:gd name="T9" fmla="*/ 0 w 4522"/>
                <a:gd name="T10" fmla="*/ 0 h 2275"/>
                <a:gd name="T11" fmla="*/ 4522 w 4522"/>
                <a:gd name="T12" fmla="*/ 2275 h 2275"/>
              </a:gdLst>
              <a:ahLst/>
              <a:cxnLst>
                <a:cxn ang="T6">
                  <a:pos x="T0" y="T1"/>
                </a:cxn>
                <a:cxn ang="T7">
                  <a:pos x="T2" y="T3"/>
                </a:cxn>
                <a:cxn ang="T8">
                  <a:pos x="T4" y="T5"/>
                </a:cxn>
              </a:cxnLst>
              <a:rect l="T9" t="T10" r="T11" b="T12"/>
              <a:pathLst>
                <a:path w="4522" h="2275">
                  <a:moveTo>
                    <a:pt x="4522" y="2275"/>
                  </a:moveTo>
                  <a:lnTo>
                    <a:pt x="0" y="2275"/>
                  </a:lnTo>
                  <a:lnTo>
                    <a:pt x="0" y="0"/>
                  </a:lnTo>
                </a:path>
              </a:pathLst>
            </a:custGeom>
            <a:noFill/>
            <a:ln w="28575" cmpd="sng">
              <a:solidFill>
                <a:schemeClr val="tx1"/>
              </a:solidFill>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grpSp>
          <p:nvGrpSpPr>
            <p:cNvPr id="3" name="Group 4"/>
            <p:cNvGrpSpPr>
              <a:grpSpLocks/>
            </p:cNvGrpSpPr>
            <p:nvPr/>
          </p:nvGrpSpPr>
          <p:grpSpPr bwMode="auto">
            <a:xfrm>
              <a:off x="2259632" y="5520670"/>
              <a:ext cx="5354515" cy="90488"/>
              <a:chOff x="1664" y="3284"/>
              <a:chExt cx="3620" cy="264"/>
            </a:xfrm>
          </p:grpSpPr>
          <p:sp>
            <p:nvSpPr>
              <p:cNvPr id="5213" name="Line 5"/>
              <p:cNvSpPr>
                <a:spLocks noChangeShapeType="1"/>
              </p:cNvSpPr>
              <p:nvPr/>
            </p:nvSpPr>
            <p:spPr bwMode="auto">
              <a:xfrm flipV="1">
                <a:off x="1664" y="3284"/>
                <a:ext cx="0" cy="264"/>
              </a:xfrm>
              <a:prstGeom prst="line">
                <a:avLst/>
              </a:prstGeom>
              <a:noFill/>
              <a:ln w="12700">
                <a:solidFill>
                  <a:schemeClr val="tx1"/>
                </a:solidFill>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214" name="Line 6"/>
              <p:cNvSpPr>
                <a:spLocks noChangeShapeType="1"/>
              </p:cNvSpPr>
              <p:nvPr/>
            </p:nvSpPr>
            <p:spPr bwMode="auto">
              <a:xfrm flipV="1">
                <a:off x="2569" y="3284"/>
                <a:ext cx="0" cy="264"/>
              </a:xfrm>
              <a:prstGeom prst="line">
                <a:avLst/>
              </a:prstGeom>
              <a:noFill/>
              <a:ln w="12700">
                <a:solidFill>
                  <a:schemeClr val="tx1"/>
                </a:solidFill>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215" name="Line 7"/>
              <p:cNvSpPr>
                <a:spLocks noChangeShapeType="1"/>
              </p:cNvSpPr>
              <p:nvPr/>
            </p:nvSpPr>
            <p:spPr bwMode="auto">
              <a:xfrm flipV="1">
                <a:off x="3474" y="3284"/>
                <a:ext cx="0" cy="264"/>
              </a:xfrm>
              <a:prstGeom prst="line">
                <a:avLst/>
              </a:prstGeom>
              <a:noFill/>
              <a:ln w="12700">
                <a:solidFill>
                  <a:schemeClr val="tx1"/>
                </a:solidFill>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216" name="Line 8"/>
              <p:cNvSpPr>
                <a:spLocks noChangeShapeType="1"/>
              </p:cNvSpPr>
              <p:nvPr/>
            </p:nvSpPr>
            <p:spPr bwMode="auto">
              <a:xfrm flipV="1">
                <a:off x="4379" y="3284"/>
                <a:ext cx="0" cy="264"/>
              </a:xfrm>
              <a:prstGeom prst="line">
                <a:avLst/>
              </a:prstGeom>
              <a:noFill/>
              <a:ln w="12700">
                <a:solidFill>
                  <a:schemeClr val="tx1"/>
                </a:solidFill>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217" name="Line 9"/>
              <p:cNvSpPr>
                <a:spLocks noChangeShapeType="1"/>
              </p:cNvSpPr>
              <p:nvPr/>
            </p:nvSpPr>
            <p:spPr bwMode="auto">
              <a:xfrm flipV="1">
                <a:off x="5284" y="3284"/>
                <a:ext cx="0" cy="264"/>
              </a:xfrm>
              <a:prstGeom prst="line">
                <a:avLst/>
              </a:prstGeom>
              <a:noFill/>
              <a:ln w="12700">
                <a:solidFill>
                  <a:schemeClr val="tx1"/>
                </a:solidFill>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grpSp>
        <p:grpSp>
          <p:nvGrpSpPr>
            <p:cNvPr id="4" name="Group 10"/>
            <p:cNvGrpSpPr>
              <a:grpSpLocks/>
            </p:cNvGrpSpPr>
            <p:nvPr/>
          </p:nvGrpSpPr>
          <p:grpSpPr bwMode="auto">
            <a:xfrm>
              <a:off x="839674" y="2205970"/>
              <a:ext cx="74735" cy="3398838"/>
              <a:chOff x="344" y="1280"/>
              <a:chExt cx="412" cy="2264"/>
            </a:xfrm>
          </p:grpSpPr>
          <p:sp>
            <p:nvSpPr>
              <p:cNvPr id="5208" name="Line 11"/>
              <p:cNvSpPr>
                <a:spLocks noChangeShapeType="1"/>
              </p:cNvSpPr>
              <p:nvPr/>
            </p:nvSpPr>
            <p:spPr bwMode="auto">
              <a:xfrm flipH="1">
                <a:off x="344" y="3544"/>
                <a:ext cx="412" cy="0"/>
              </a:xfrm>
              <a:prstGeom prst="line">
                <a:avLst/>
              </a:prstGeom>
              <a:noFill/>
              <a:ln w="12700">
                <a:solidFill>
                  <a:schemeClr val="tx1"/>
                </a:solidFill>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209" name="Line 12"/>
              <p:cNvSpPr>
                <a:spLocks noChangeShapeType="1"/>
              </p:cNvSpPr>
              <p:nvPr/>
            </p:nvSpPr>
            <p:spPr bwMode="auto">
              <a:xfrm flipH="1">
                <a:off x="344" y="2978"/>
                <a:ext cx="412" cy="0"/>
              </a:xfrm>
              <a:prstGeom prst="line">
                <a:avLst/>
              </a:prstGeom>
              <a:noFill/>
              <a:ln w="12700">
                <a:solidFill>
                  <a:schemeClr val="tx1"/>
                </a:solidFill>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210" name="Line 13"/>
              <p:cNvSpPr>
                <a:spLocks noChangeShapeType="1"/>
              </p:cNvSpPr>
              <p:nvPr/>
            </p:nvSpPr>
            <p:spPr bwMode="auto">
              <a:xfrm flipH="1">
                <a:off x="344" y="2412"/>
                <a:ext cx="412" cy="0"/>
              </a:xfrm>
              <a:prstGeom prst="line">
                <a:avLst/>
              </a:prstGeom>
              <a:noFill/>
              <a:ln w="12700">
                <a:solidFill>
                  <a:schemeClr val="tx1"/>
                </a:solidFill>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211" name="Line 14"/>
              <p:cNvSpPr>
                <a:spLocks noChangeShapeType="1"/>
              </p:cNvSpPr>
              <p:nvPr/>
            </p:nvSpPr>
            <p:spPr bwMode="auto">
              <a:xfrm flipH="1">
                <a:off x="344" y="1846"/>
                <a:ext cx="412" cy="0"/>
              </a:xfrm>
              <a:prstGeom prst="line">
                <a:avLst/>
              </a:prstGeom>
              <a:noFill/>
              <a:ln w="12700">
                <a:solidFill>
                  <a:schemeClr val="tx1"/>
                </a:solidFill>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212" name="Line 15"/>
              <p:cNvSpPr>
                <a:spLocks noChangeShapeType="1"/>
              </p:cNvSpPr>
              <p:nvPr/>
            </p:nvSpPr>
            <p:spPr bwMode="auto">
              <a:xfrm flipH="1">
                <a:off x="344" y="1280"/>
                <a:ext cx="412" cy="0"/>
              </a:xfrm>
              <a:prstGeom prst="line">
                <a:avLst/>
              </a:prstGeom>
              <a:noFill/>
              <a:ln w="12700">
                <a:solidFill>
                  <a:schemeClr val="tx1"/>
                </a:solidFill>
                <a:round/>
                <a:headEnd/>
                <a:tailEnd/>
              </a:ln>
            </p:spPr>
            <p:txBody>
              <a:bodyPr/>
              <a:lstStyle/>
              <a:p>
                <a:pPr algn="ctr">
                  <a:defRPr/>
                </a:pPr>
                <a:endParaRPr lang="ja-JP" altLang="en-US" sz="2215">
                  <a:solidFill>
                    <a:srgbClr val="000000"/>
                  </a:solidFill>
                  <a:latin typeface="HGP創英角ｺﾞｼｯｸUB" panose="020B0900000000000000" pitchFamily="50" charset="-128"/>
                  <a:ea typeface="HGP創英角ｺﾞｼｯｸUB" panose="020B0900000000000000" pitchFamily="50" charset="-128"/>
                </a:endParaRPr>
              </a:p>
            </p:txBody>
          </p:sp>
        </p:grpSp>
        <p:sp>
          <p:nvSpPr>
            <p:cNvPr id="5128" name="Rectangle 23"/>
            <p:cNvSpPr>
              <a:spLocks noChangeArrowheads="1"/>
            </p:cNvSpPr>
            <p:nvPr/>
          </p:nvSpPr>
          <p:spPr bwMode="auto">
            <a:xfrm>
              <a:off x="3774840" y="4055408"/>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29" name="Rectangle 24"/>
            <p:cNvSpPr>
              <a:spLocks noChangeArrowheads="1"/>
            </p:cNvSpPr>
            <p:nvPr/>
          </p:nvSpPr>
          <p:spPr bwMode="auto">
            <a:xfrm>
              <a:off x="3774840" y="3802995"/>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30" name="Rectangle 25"/>
            <p:cNvSpPr>
              <a:spLocks noChangeArrowheads="1"/>
            </p:cNvSpPr>
            <p:nvPr/>
          </p:nvSpPr>
          <p:spPr bwMode="auto">
            <a:xfrm>
              <a:off x="4067917" y="3910945"/>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31" name="Rectangle 26"/>
            <p:cNvSpPr>
              <a:spLocks noChangeArrowheads="1"/>
            </p:cNvSpPr>
            <p:nvPr/>
          </p:nvSpPr>
          <p:spPr bwMode="auto">
            <a:xfrm>
              <a:off x="4592524" y="4015720"/>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32" name="Rectangle 27"/>
            <p:cNvSpPr>
              <a:spLocks noChangeArrowheads="1"/>
            </p:cNvSpPr>
            <p:nvPr/>
          </p:nvSpPr>
          <p:spPr bwMode="auto">
            <a:xfrm>
              <a:off x="4592524" y="4139545"/>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33" name="Rectangle 28"/>
            <p:cNvSpPr>
              <a:spLocks noChangeArrowheads="1"/>
            </p:cNvSpPr>
            <p:nvPr/>
          </p:nvSpPr>
          <p:spPr bwMode="auto">
            <a:xfrm>
              <a:off x="4857759" y="4176058"/>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34" name="Rectangle 29"/>
            <p:cNvSpPr>
              <a:spLocks noChangeArrowheads="1"/>
            </p:cNvSpPr>
            <p:nvPr/>
          </p:nvSpPr>
          <p:spPr bwMode="auto">
            <a:xfrm>
              <a:off x="5659324" y="3953808"/>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35" name="Rectangle 30"/>
            <p:cNvSpPr>
              <a:spLocks noChangeArrowheads="1"/>
            </p:cNvSpPr>
            <p:nvPr/>
          </p:nvSpPr>
          <p:spPr bwMode="auto">
            <a:xfrm>
              <a:off x="6202973" y="4349095"/>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36" name="Rectangle 31"/>
            <p:cNvSpPr>
              <a:spLocks noChangeArrowheads="1"/>
            </p:cNvSpPr>
            <p:nvPr/>
          </p:nvSpPr>
          <p:spPr bwMode="auto">
            <a:xfrm>
              <a:off x="5120063" y="3658550"/>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662">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37" name="Rectangle 32"/>
            <p:cNvSpPr>
              <a:spLocks noChangeArrowheads="1"/>
            </p:cNvSpPr>
            <p:nvPr/>
          </p:nvSpPr>
          <p:spPr bwMode="auto">
            <a:xfrm>
              <a:off x="4593981" y="3725208"/>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38" name="Rectangle 33"/>
            <p:cNvSpPr>
              <a:spLocks noChangeArrowheads="1"/>
            </p:cNvSpPr>
            <p:nvPr/>
          </p:nvSpPr>
          <p:spPr bwMode="auto">
            <a:xfrm>
              <a:off x="3770443" y="3472795"/>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39" name="Rectangle 34"/>
            <p:cNvSpPr>
              <a:spLocks noChangeArrowheads="1"/>
            </p:cNvSpPr>
            <p:nvPr/>
          </p:nvSpPr>
          <p:spPr bwMode="auto">
            <a:xfrm>
              <a:off x="3509605" y="3395008"/>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40" name="Rectangle 35"/>
            <p:cNvSpPr>
              <a:spLocks noChangeArrowheads="1"/>
            </p:cNvSpPr>
            <p:nvPr/>
          </p:nvSpPr>
          <p:spPr bwMode="auto">
            <a:xfrm>
              <a:off x="6972309" y="3928411"/>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41" name="Oval 37"/>
            <p:cNvSpPr>
              <a:spLocks noChangeArrowheads="1"/>
            </p:cNvSpPr>
            <p:nvPr/>
          </p:nvSpPr>
          <p:spPr bwMode="auto">
            <a:xfrm>
              <a:off x="3244368" y="333150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42" name="Oval 38"/>
            <p:cNvSpPr>
              <a:spLocks noChangeArrowheads="1"/>
            </p:cNvSpPr>
            <p:nvPr/>
          </p:nvSpPr>
          <p:spPr bwMode="auto">
            <a:xfrm>
              <a:off x="3244368" y="3491862"/>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43" name="Oval 39"/>
            <p:cNvSpPr>
              <a:spLocks noChangeArrowheads="1"/>
            </p:cNvSpPr>
            <p:nvPr/>
          </p:nvSpPr>
          <p:spPr bwMode="auto">
            <a:xfrm>
              <a:off x="3244368" y="377443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44" name="Oval 40"/>
            <p:cNvSpPr>
              <a:spLocks noChangeArrowheads="1"/>
            </p:cNvSpPr>
            <p:nvPr/>
          </p:nvSpPr>
          <p:spPr bwMode="auto">
            <a:xfrm>
              <a:off x="3244368" y="386490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46" name="Oval 42"/>
            <p:cNvSpPr>
              <a:spLocks noChangeArrowheads="1"/>
            </p:cNvSpPr>
            <p:nvPr/>
          </p:nvSpPr>
          <p:spPr bwMode="auto">
            <a:xfrm>
              <a:off x="3528648" y="4025245"/>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47" name="Oval 43"/>
            <p:cNvSpPr>
              <a:spLocks noChangeArrowheads="1"/>
            </p:cNvSpPr>
            <p:nvPr/>
          </p:nvSpPr>
          <p:spPr bwMode="auto">
            <a:xfrm>
              <a:off x="3777767" y="372998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48" name="Oval 44"/>
            <p:cNvSpPr>
              <a:spLocks noChangeArrowheads="1"/>
            </p:cNvSpPr>
            <p:nvPr/>
          </p:nvSpPr>
          <p:spPr bwMode="auto">
            <a:xfrm>
              <a:off x="2970341" y="352200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49" name="Oval 45"/>
            <p:cNvSpPr>
              <a:spLocks noChangeArrowheads="1"/>
            </p:cNvSpPr>
            <p:nvPr/>
          </p:nvSpPr>
          <p:spPr bwMode="auto">
            <a:xfrm>
              <a:off x="2970341" y="365535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50" name="Oval 46"/>
            <p:cNvSpPr>
              <a:spLocks noChangeArrowheads="1"/>
            </p:cNvSpPr>
            <p:nvPr/>
          </p:nvSpPr>
          <p:spPr bwMode="auto">
            <a:xfrm>
              <a:off x="2705100" y="338548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51" name="Oval 47"/>
            <p:cNvSpPr>
              <a:spLocks noChangeArrowheads="1"/>
            </p:cNvSpPr>
            <p:nvPr/>
          </p:nvSpPr>
          <p:spPr bwMode="auto">
            <a:xfrm>
              <a:off x="2705100" y="325373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52" name="Oval 48"/>
            <p:cNvSpPr>
              <a:spLocks noChangeArrowheads="1"/>
            </p:cNvSpPr>
            <p:nvPr/>
          </p:nvSpPr>
          <p:spPr bwMode="auto">
            <a:xfrm>
              <a:off x="2705100" y="309498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53" name="Oval 49"/>
            <p:cNvSpPr>
              <a:spLocks noChangeArrowheads="1"/>
            </p:cNvSpPr>
            <p:nvPr/>
          </p:nvSpPr>
          <p:spPr bwMode="auto">
            <a:xfrm>
              <a:off x="2705100" y="299338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54" name="Oval 50"/>
            <p:cNvSpPr>
              <a:spLocks noChangeArrowheads="1"/>
            </p:cNvSpPr>
            <p:nvPr/>
          </p:nvSpPr>
          <p:spPr bwMode="auto">
            <a:xfrm>
              <a:off x="2470644" y="307750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55" name="Oval 51"/>
            <p:cNvSpPr>
              <a:spLocks noChangeArrowheads="1"/>
            </p:cNvSpPr>
            <p:nvPr/>
          </p:nvSpPr>
          <p:spPr bwMode="auto">
            <a:xfrm>
              <a:off x="2470644" y="3364862"/>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56" name="Oval 52"/>
            <p:cNvSpPr>
              <a:spLocks noChangeArrowheads="1"/>
            </p:cNvSpPr>
            <p:nvPr/>
          </p:nvSpPr>
          <p:spPr bwMode="auto">
            <a:xfrm>
              <a:off x="2201008" y="334263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57" name="Oval 53"/>
            <p:cNvSpPr>
              <a:spLocks noChangeArrowheads="1"/>
            </p:cNvSpPr>
            <p:nvPr/>
          </p:nvSpPr>
          <p:spPr bwMode="auto">
            <a:xfrm>
              <a:off x="2201008" y="297908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58" name="Oval 54"/>
            <p:cNvSpPr>
              <a:spLocks noChangeArrowheads="1"/>
            </p:cNvSpPr>
            <p:nvPr/>
          </p:nvSpPr>
          <p:spPr bwMode="auto">
            <a:xfrm>
              <a:off x="4070844" y="447292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59" name="Oval 55"/>
            <p:cNvSpPr>
              <a:spLocks noChangeArrowheads="1"/>
            </p:cNvSpPr>
            <p:nvPr/>
          </p:nvSpPr>
          <p:spPr bwMode="auto">
            <a:xfrm>
              <a:off x="4598377" y="3866495"/>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60" name="Oval 56"/>
            <p:cNvSpPr>
              <a:spLocks noChangeArrowheads="1"/>
            </p:cNvSpPr>
            <p:nvPr/>
          </p:nvSpPr>
          <p:spPr bwMode="auto">
            <a:xfrm>
              <a:off x="5127381" y="442053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61" name="Oval 57"/>
            <p:cNvSpPr>
              <a:spLocks noChangeArrowheads="1"/>
            </p:cNvSpPr>
            <p:nvPr/>
          </p:nvSpPr>
          <p:spPr bwMode="auto">
            <a:xfrm>
              <a:off x="5127381" y="428242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62" name="Oval 58"/>
            <p:cNvSpPr>
              <a:spLocks noChangeArrowheads="1"/>
            </p:cNvSpPr>
            <p:nvPr/>
          </p:nvSpPr>
          <p:spPr bwMode="auto">
            <a:xfrm>
              <a:off x="5394081" y="367758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63" name="Oval 59"/>
            <p:cNvSpPr>
              <a:spLocks noChangeArrowheads="1"/>
            </p:cNvSpPr>
            <p:nvPr/>
          </p:nvSpPr>
          <p:spPr bwMode="auto">
            <a:xfrm>
              <a:off x="5665177" y="415383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64" name="Oval 60"/>
            <p:cNvSpPr>
              <a:spLocks noChangeArrowheads="1"/>
            </p:cNvSpPr>
            <p:nvPr/>
          </p:nvSpPr>
          <p:spPr bwMode="auto">
            <a:xfrm>
              <a:off x="5902572" y="3977621"/>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65" name="Oval 61"/>
            <p:cNvSpPr>
              <a:spLocks noChangeArrowheads="1"/>
            </p:cNvSpPr>
            <p:nvPr/>
          </p:nvSpPr>
          <p:spPr bwMode="auto">
            <a:xfrm>
              <a:off x="6982558" y="432528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68" name="AutoShape 64"/>
            <p:cNvSpPr>
              <a:spLocks noChangeArrowheads="1"/>
            </p:cNvSpPr>
            <p:nvPr/>
          </p:nvSpPr>
          <p:spPr bwMode="auto">
            <a:xfrm>
              <a:off x="1381864" y="255522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69" name="AutoShape 65"/>
            <p:cNvSpPr>
              <a:spLocks noChangeArrowheads="1"/>
            </p:cNvSpPr>
            <p:nvPr/>
          </p:nvSpPr>
          <p:spPr bwMode="auto">
            <a:xfrm>
              <a:off x="1638300" y="2985433"/>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70" name="AutoShape 66"/>
            <p:cNvSpPr>
              <a:spLocks noChangeArrowheads="1"/>
            </p:cNvSpPr>
            <p:nvPr/>
          </p:nvSpPr>
          <p:spPr bwMode="auto">
            <a:xfrm>
              <a:off x="1907938" y="319180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71" name="AutoShape 67"/>
            <p:cNvSpPr>
              <a:spLocks noChangeArrowheads="1"/>
            </p:cNvSpPr>
            <p:nvPr/>
          </p:nvSpPr>
          <p:spPr bwMode="auto">
            <a:xfrm>
              <a:off x="1907938" y="291082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72" name="AutoShape 68"/>
            <p:cNvSpPr>
              <a:spLocks noChangeArrowheads="1"/>
            </p:cNvSpPr>
            <p:nvPr/>
          </p:nvSpPr>
          <p:spPr bwMode="auto">
            <a:xfrm>
              <a:off x="1907938" y="2966383"/>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73" name="AutoShape 69"/>
            <p:cNvSpPr>
              <a:spLocks noChangeArrowheads="1"/>
            </p:cNvSpPr>
            <p:nvPr/>
          </p:nvSpPr>
          <p:spPr bwMode="auto">
            <a:xfrm>
              <a:off x="2173165" y="2907645"/>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74" name="AutoShape 70"/>
            <p:cNvSpPr>
              <a:spLocks noChangeArrowheads="1"/>
            </p:cNvSpPr>
            <p:nvPr/>
          </p:nvSpPr>
          <p:spPr bwMode="auto">
            <a:xfrm>
              <a:off x="2173165" y="310925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75" name="AutoShape 71"/>
            <p:cNvSpPr>
              <a:spLocks noChangeArrowheads="1"/>
            </p:cNvSpPr>
            <p:nvPr/>
          </p:nvSpPr>
          <p:spPr bwMode="auto">
            <a:xfrm>
              <a:off x="2441331" y="272190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76" name="AutoShape 72"/>
            <p:cNvSpPr>
              <a:spLocks noChangeArrowheads="1"/>
            </p:cNvSpPr>
            <p:nvPr/>
          </p:nvSpPr>
          <p:spPr bwMode="auto">
            <a:xfrm>
              <a:off x="2441331" y="293145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77" name="AutoShape 73"/>
            <p:cNvSpPr>
              <a:spLocks noChangeArrowheads="1"/>
            </p:cNvSpPr>
            <p:nvPr/>
          </p:nvSpPr>
          <p:spPr bwMode="auto">
            <a:xfrm>
              <a:off x="2441331" y="310925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78" name="AutoShape 74"/>
            <p:cNvSpPr>
              <a:spLocks noChangeArrowheads="1"/>
            </p:cNvSpPr>
            <p:nvPr/>
          </p:nvSpPr>
          <p:spPr bwMode="auto">
            <a:xfrm>
              <a:off x="2441331" y="329975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79" name="AutoShape 75"/>
            <p:cNvSpPr>
              <a:spLocks noChangeArrowheads="1"/>
            </p:cNvSpPr>
            <p:nvPr/>
          </p:nvSpPr>
          <p:spPr bwMode="auto">
            <a:xfrm>
              <a:off x="2441331" y="348390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80" name="AutoShape 76"/>
            <p:cNvSpPr>
              <a:spLocks noChangeArrowheads="1"/>
            </p:cNvSpPr>
            <p:nvPr/>
          </p:nvSpPr>
          <p:spPr bwMode="auto">
            <a:xfrm>
              <a:off x="2677258" y="3460095"/>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81" name="AutoShape 77"/>
            <p:cNvSpPr>
              <a:spLocks noChangeArrowheads="1"/>
            </p:cNvSpPr>
            <p:nvPr/>
          </p:nvSpPr>
          <p:spPr bwMode="auto">
            <a:xfrm>
              <a:off x="2677258" y="284255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82" name="AutoShape 78"/>
            <p:cNvSpPr>
              <a:spLocks noChangeArrowheads="1"/>
            </p:cNvSpPr>
            <p:nvPr/>
          </p:nvSpPr>
          <p:spPr bwMode="auto">
            <a:xfrm>
              <a:off x="2945423" y="346962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83" name="AutoShape 79"/>
            <p:cNvSpPr>
              <a:spLocks noChangeArrowheads="1"/>
            </p:cNvSpPr>
            <p:nvPr/>
          </p:nvSpPr>
          <p:spPr bwMode="auto">
            <a:xfrm>
              <a:off x="4289182" y="353947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84" name="AutoShape 80"/>
            <p:cNvSpPr>
              <a:spLocks noChangeArrowheads="1"/>
            </p:cNvSpPr>
            <p:nvPr/>
          </p:nvSpPr>
          <p:spPr bwMode="auto">
            <a:xfrm>
              <a:off x="2951289" y="4064933"/>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grpSp>
          <p:nvGrpSpPr>
            <p:cNvPr id="5" name="Group 81"/>
            <p:cNvGrpSpPr>
              <a:grpSpLocks/>
            </p:cNvGrpSpPr>
            <p:nvPr/>
          </p:nvGrpSpPr>
          <p:grpSpPr bwMode="auto">
            <a:xfrm>
              <a:off x="532029" y="2029758"/>
              <a:ext cx="367884" cy="3800033"/>
              <a:chOff x="498" y="1179"/>
              <a:chExt cx="247" cy="2531"/>
            </a:xfrm>
          </p:grpSpPr>
          <p:sp>
            <p:nvSpPr>
              <p:cNvPr id="5203" name="Text Box 82"/>
              <p:cNvSpPr txBox="1">
                <a:spLocks noChangeArrowheads="1"/>
              </p:cNvSpPr>
              <p:nvPr/>
            </p:nvSpPr>
            <p:spPr bwMode="auto">
              <a:xfrm>
                <a:off x="509" y="1179"/>
                <a:ext cx="236" cy="266"/>
              </a:xfrm>
              <a:prstGeom prst="rect">
                <a:avLst/>
              </a:prstGeom>
              <a:noFill/>
              <a:ln w="9525">
                <a:noFill/>
                <a:miter lim="800000"/>
                <a:headEnd/>
                <a:tailEnd/>
              </a:ln>
            </p:spPr>
            <p:txBody>
              <a:bodyPr wrap="square">
                <a:spAutoFit/>
              </a:bodyPr>
              <a:lstStyle/>
              <a:p>
                <a:pPr algn="r">
                  <a:defRPr/>
                </a:pPr>
                <a:r>
                  <a:rPr lang="en-US" altLang="ja-JP" dirty="0">
                    <a:solidFill>
                      <a:srgbClr val="000000"/>
                    </a:solidFill>
                    <a:latin typeface="HGP創英角ｺﾞｼｯｸUB" panose="020B0900000000000000" pitchFamily="50" charset="-128"/>
                    <a:ea typeface="HGP創英角ｺﾞｼｯｸUB" panose="020B0900000000000000" pitchFamily="50" charset="-128"/>
                    <a:cs typeface="Times" panose="02020603050405020304" pitchFamily="18" charset="0"/>
                  </a:rPr>
                  <a:t>8</a:t>
                </a:r>
              </a:p>
            </p:txBody>
          </p:sp>
          <p:sp>
            <p:nvSpPr>
              <p:cNvPr id="5204" name="Text Box 83"/>
              <p:cNvSpPr txBox="1">
                <a:spLocks noChangeArrowheads="1"/>
              </p:cNvSpPr>
              <p:nvPr/>
            </p:nvSpPr>
            <p:spPr bwMode="auto">
              <a:xfrm>
                <a:off x="498" y="1744"/>
                <a:ext cx="240" cy="266"/>
              </a:xfrm>
              <a:prstGeom prst="rect">
                <a:avLst/>
              </a:prstGeom>
              <a:noFill/>
              <a:ln w="9525">
                <a:noFill/>
                <a:miter lim="800000"/>
                <a:headEnd/>
                <a:tailEnd/>
              </a:ln>
            </p:spPr>
            <p:txBody>
              <a:bodyPr wrap="none">
                <a:spAutoFit/>
              </a:bodyPr>
              <a:lstStyle/>
              <a:p>
                <a:pPr algn="r">
                  <a:defRPr/>
                </a:pPr>
                <a:r>
                  <a:rPr lang="en-US" altLang="ja-JP" dirty="0">
                    <a:solidFill>
                      <a:srgbClr val="000000"/>
                    </a:solidFill>
                    <a:latin typeface="HGP創英角ｺﾞｼｯｸUB" panose="020B0900000000000000" pitchFamily="50" charset="-128"/>
                    <a:ea typeface="HGP創英角ｺﾞｼｯｸUB" panose="020B0900000000000000" pitchFamily="50" charset="-128"/>
                    <a:cs typeface="Times" panose="02020603050405020304" pitchFamily="18" charset="0"/>
                  </a:rPr>
                  <a:t>6</a:t>
                </a:r>
              </a:p>
            </p:txBody>
          </p:sp>
          <p:sp>
            <p:nvSpPr>
              <p:cNvPr id="5205" name="Text Box 84"/>
              <p:cNvSpPr txBox="1">
                <a:spLocks noChangeArrowheads="1"/>
              </p:cNvSpPr>
              <p:nvPr/>
            </p:nvSpPr>
            <p:spPr bwMode="auto">
              <a:xfrm>
                <a:off x="498" y="2876"/>
                <a:ext cx="240" cy="266"/>
              </a:xfrm>
              <a:prstGeom prst="rect">
                <a:avLst/>
              </a:prstGeom>
              <a:noFill/>
              <a:ln w="9525">
                <a:noFill/>
                <a:miter lim="800000"/>
                <a:headEnd/>
                <a:tailEnd/>
              </a:ln>
            </p:spPr>
            <p:txBody>
              <a:bodyPr wrap="none">
                <a:spAutoFit/>
              </a:bodyPr>
              <a:lstStyle/>
              <a:p>
                <a:pPr algn="r">
                  <a:defRPr/>
                </a:pPr>
                <a:r>
                  <a:rPr lang="en-US" altLang="ja-JP" dirty="0">
                    <a:solidFill>
                      <a:srgbClr val="000000"/>
                    </a:solidFill>
                    <a:latin typeface="HGP創英角ｺﾞｼｯｸUB" panose="020B0900000000000000" pitchFamily="50" charset="-128"/>
                    <a:ea typeface="HGP創英角ｺﾞｼｯｸUB" panose="020B0900000000000000" pitchFamily="50" charset="-128"/>
                    <a:cs typeface="Times" panose="02020603050405020304" pitchFamily="18" charset="0"/>
                  </a:rPr>
                  <a:t>2</a:t>
                </a:r>
              </a:p>
            </p:txBody>
          </p:sp>
          <p:sp>
            <p:nvSpPr>
              <p:cNvPr id="5206" name="Text Box 85"/>
              <p:cNvSpPr txBox="1">
                <a:spLocks noChangeArrowheads="1"/>
              </p:cNvSpPr>
              <p:nvPr/>
            </p:nvSpPr>
            <p:spPr bwMode="auto">
              <a:xfrm>
                <a:off x="498" y="3444"/>
                <a:ext cx="240" cy="266"/>
              </a:xfrm>
              <a:prstGeom prst="rect">
                <a:avLst/>
              </a:prstGeom>
              <a:noFill/>
              <a:ln w="9525">
                <a:noFill/>
                <a:miter lim="800000"/>
                <a:headEnd/>
                <a:tailEnd/>
              </a:ln>
            </p:spPr>
            <p:txBody>
              <a:bodyPr wrap="none">
                <a:spAutoFit/>
              </a:bodyPr>
              <a:lstStyle/>
              <a:p>
                <a:pPr algn="r">
                  <a:defRPr/>
                </a:pPr>
                <a:r>
                  <a:rPr lang="en-US" altLang="ja-JP" dirty="0">
                    <a:solidFill>
                      <a:srgbClr val="000000"/>
                    </a:solidFill>
                    <a:latin typeface="HGP創英角ｺﾞｼｯｸUB" panose="020B0900000000000000" pitchFamily="50" charset="-128"/>
                    <a:ea typeface="HGP創英角ｺﾞｼｯｸUB" panose="020B0900000000000000" pitchFamily="50" charset="-128"/>
                    <a:cs typeface="Times" panose="02020603050405020304" pitchFamily="18" charset="0"/>
                  </a:rPr>
                  <a:t>0</a:t>
                </a:r>
              </a:p>
            </p:txBody>
          </p:sp>
          <p:sp>
            <p:nvSpPr>
              <p:cNvPr id="5207" name="Text Box 86"/>
              <p:cNvSpPr txBox="1">
                <a:spLocks noChangeArrowheads="1"/>
              </p:cNvSpPr>
              <p:nvPr/>
            </p:nvSpPr>
            <p:spPr bwMode="auto">
              <a:xfrm>
                <a:off x="498" y="2310"/>
                <a:ext cx="240" cy="266"/>
              </a:xfrm>
              <a:prstGeom prst="rect">
                <a:avLst/>
              </a:prstGeom>
              <a:noFill/>
              <a:ln w="9525">
                <a:noFill/>
                <a:miter lim="800000"/>
                <a:headEnd/>
                <a:tailEnd/>
              </a:ln>
            </p:spPr>
            <p:txBody>
              <a:bodyPr wrap="none">
                <a:spAutoFit/>
              </a:bodyPr>
              <a:lstStyle/>
              <a:p>
                <a:pPr algn="r">
                  <a:defRPr/>
                </a:pPr>
                <a:r>
                  <a:rPr lang="en-US" altLang="ja-JP" dirty="0">
                    <a:solidFill>
                      <a:srgbClr val="000000"/>
                    </a:solidFill>
                    <a:latin typeface="HGP創英角ｺﾞｼｯｸUB" panose="020B0900000000000000" pitchFamily="50" charset="-128"/>
                    <a:ea typeface="HGP創英角ｺﾞｼｯｸUB" panose="020B0900000000000000" pitchFamily="50" charset="-128"/>
                    <a:cs typeface="Times" panose="02020603050405020304" pitchFamily="18" charset="0"/>
                  </a:rPr>
                  <a:t>4</a:t>
                </a:r>
              </a:p>
            </p:txBody>
          </p:sp>
        </p:grpSp>
        <p:grpSp>
          <p:nvGrpSpPr>
            <p:cNvPr id="6" name="Group 87"/>
            <p:cNvGrpSpPr>
              <a:grpSpLocks/>
            </p:cNvGrpSpPr>
            <p:nvPr/>
          </p:nvGrpSpPr>
          <p:grpSpPr bwMode="auto">
            <a:xfrm>
              <a:off x="724894" y="5582588"/>
              <a:ext cx="7172725" cy="402582"/>
              <a:chOff x="626" y="3529"/>
              <a:chExt cx="4851" cy="269"/>
            </a:xfrm>
          </p:grpSpPr>
          <p:sp>
            <p:nvSpPr>
              <p:cNvPr id="5197" name="Text Box 88"/>
              <p:cNvSpPr txBox="1">
                <a:spLocks noChangeArrowheads="1"/>
              </p:cNvSpPr>
              <p:nvPr/>
            </p:nvSpPr>
            <p:spPr bwMode="auto">
              <a:xfrm>
                <a:off x="626" y="3531"/>
                <a:ext cx="242" cy="267"/>
              </a:xfrm>
              <a:prstGeom prst="rect">
                <a:avLst/>
              </a:prstGeom>
              <a:noFill/>
              <a:ln w="9525">
                <a:noFill/>
                <a:miter lim="800000"/>
                <a:headEnd/>
                <a:tailEnd/>
              </a:ln>
            </p:spPr>
            <p:txBody>
              <a:bodyPr wrap="none">
                <a:spAutoFit/>
              </a:bodyPr>
              <a:lstStyle/>
              <a:p>
                <a:pPr algn="ctr">
                  <a:defRPr/>
                </a:pPr>
                <a:r>
                  <a:rPr lang="en-US" altLang="ja-JP" dirty="0">
                    <a:solidFill>
                      <a:srgbClr val="000000"/>
                    </a:solidFill>
                    <a:latin typeface="HGP創英角ｺﾞｼｯｸUB" panose="020B0900000000000000" pitchFamily="50" charset="-128"/>
                    <a:ea typeface="HGP創英角ｺﾞｼｯｸUB" panose="020B0900000000000000" pitchFamily="50" charset="-128"/>
                    <a:cs typeface="Times" panose="02020603050405020304" pitchFamily="18" charset="0"/>
                  </a:rPr>
                  <a:t>0</a:t>
                </a:r>
              </a:p>
            </p:txBody>
          </p:sp>
          <p:sp>
            <p:nvSpPr>
              <p:cNvPr id="5198" name="Text Box 89"/>
              <p:cNvSpPr txBox="1">
                <a:spLocks noChangeArrowheads="1"/>
              </p:cNvSpPr>
              <p:nvPr/>
            </p:nvSpPr>
            <p:spPr bwMode="auto">
              <a:xfrm>
                <a:off x="1469" y="3531"/>
                <a:ext cx="388" cy="267"/>
              </a:xfrm>
              <a:prstGeom prst="rect">
                <a:avLst/>
              </a:prstGeom>
              <a:noFill/>
              <a:ln w="9525">
                <a:noFill/>
                <a:miter lim="800000"/>
                <a:headEnd/>
                <a:tailEnd/>
              </a:ln>
            </p:spPr>
            <p:txBody>
              <a:bodyPr wrap="none">
                <a:spAutoFit/>
              </a:bodyPr>
              <a:lstStyle/>
              <a:p>
                <a:pPr algn="ctr">
                  <a:defRPr/>
                </a:pPr>
                <a:r>
                  <a:rPr lang="en-US" altLang="ja-JP" dirty="0">
                    <a:solidFill>
                      <a:srgbClr val="000000"/>
                    </a:solidFill>
                    <a:latin typeface="HGP創英角ｺﾞｼｯｸUB" panose="020B0900000000000000" pitchFamily="50" charset="-128"/>
                    <a:ea typeface="HGP創英角ｺﾞｼｯｸUB" panose="020B0900000000000000" pitchFamily="50" charset="-128"/>
                    <a:cs typeface="Times" panose="02020603050405020304" pitchFamily="18" charset="0"/>
                  </a:rPr>
                  <a:t>0.5</a:t>
                </a:r>
              </a:p>
            </p:txBody>
          </p:sp>
          <p:sp>
            <p:nvSpPr>
              <p:cNvPr id="5199" name="Text Box 90"/>
              <p:cNvSpPr txBox="1">
                <a:spLocks noChangeArrowheads="1"/>
              </p:cNvSpPr>
              <p:nvPr/>
            </p:nvSpPr>
            <p:spPr bwMode="auto">
              <a:xfrm>
                <a:off x="2376" y="3531"/>
                <a:ext cx="388" cy="267"/>
              </a:xfrm>
              <a:prstGeom prst="rect">
                <a:avLst/>
              </a:prstGeom>
              <a:noFill/>
              <a:ln w="9525">
                <a:noFill/>
                <a:miter lim="800000"/>
                <a:headEnd/>
                <a:tailEnd/>
              </a:ln>
            </p:spPr>
            <p:txBody>
              <a:bodyPr wrap="none">
                <a:spAutoFit/>
              </a:bodyPr>
              <a:lstStyle/>
              <a:p>
                <a:pPr algn="ctr">
                  <a:defRPr/>
                </a:pPr>
                <a:r>
                  <a:rPr lang="en-US" altLang="ja-JP" dirty="0">
                    <a:solidFill>
                      <a:srgbClr val="000000"/>
                    </a:solidFill>
                    <a:latin typeface="HGP創英角ｺﾞｼｯｸUB" panose="020B0900000000000000" pitchFamily="50" charset="-128"/>
                    <a:ea typeface="HGP創英角ｺﾞｼｯｸUB" panose="020B0900000000000000" pitchFamily="50" charset="-128"/>
                    <a:cs typeface="Times" panose="02020603050405020304" pitchFamily="18" charset="0"/>
                  </a:rPr>
                  <a:t>1.0</a:t>
                </a:r>
              </a:p>
            </p:txBody>
          </p:sp>
          <p:sp>
            <p:nvSpPr>
              <p:cNvPr id="5200" name="Text Box 91"/>
              <p:cNvSpPr txBox="1">
                <a:spLocks noChangeArrowheads="1"/>
              </p:cNvSpPr>
              <p:nvPr/>
            </p:nvSpPr>
            <p:spPr bwMode="auto">
              <a:xfrm>
                <a:off x="3281" y="3531"/>
                <a:ext cx="388" cy="267"/>
              </a:xfrm>
              <a:prstGeom prst="rect">
                <a:avLst/>
              </a:prstGeom>
              <a:noFill/>
              <a:ln w="9525">
                <a:noFill/>
                <a:miter lim="800000"/>
                <a:headEnd/>
                <a:tailEnd/>
              </a:ln>
            </p:spPr>
            <p:txBody>
              <a:bodyPr wrap="none">
                <a:spAutoFit/>
              </a:bodyPr>
              <a:lstStyle/>
              <a:p>
                <a:pPr algn="ctr">
                  <a:defRPr/>
                </a:pPr>
                <a:r>
                  <a:rPr lang="en-US" altLang="ja-JP" dirty="0">
                    <a:solidFill>
                      <a:srgbClr val="000000"/>
                    </a:solidFill>
                    <a:latin typeface="HGP創英角ｺﾞｼｯｸUB" panose="020B0900000000000000" pitchFamily="50" charset="-128"/>
                    <a:ea typeface="HGP創英角ｺﾞｼｯｸUB" panose="020B0900000000000000" pitchFamily="50" charset="-128"/>
                    <a:cs typeface="Times" panose="02020603050405020304" pitchFamily="18" charset="0"/>
                  </a:rPr>
                  <a:t>1.5</a:t>
                </a:r>
              </a:p>
            </p:txBody>
          </p:sp>
          <p:sp>
            <p:nvSpPr>
              <p:cNvPr id="5201" name="Text Box 92"/>
              <p:cNvSpPr txBox="1">
                <a:spLocks noChangeArrowheads="1"/>
              </p:cNvSpPr>
              <p:nvPr/>
            </p:nvSpPr>
            <p:spPr bwMode="auto">
              <a:xfrm>
                <a:off x="4188" y="3531"/>
                <a:ext cx="388" cy="267"/>
              </a:xfrm>
              <a:prstGeom prst="rect">
                <a:avLst/>
              </a:prstGeom>
              <a:noFill/>
              <a:ln w="9525">
                <a:noFill/>
                <a:miter lim="800000"/>
                <a:headEnd/>
                <a:tailEnd/>
              </a:ln>
            </p:spPr>
            <p:txBody>
              <a:bodyPr wrap="none">
                <a:spAutoFit/>
              </a:bodyPr>
              <a:lstStyle/>
              <a:p>
                <a:pPr algn="ctr">
                  <a:defRPr/>
                </a:pPr>
                <a:r>
                  <a:rPr lang="en-US" altLang="ja-JP" dirty="0">
                    <a:solidFill>
                      <a:srgbClr val="000000"/>
                    </a:solidFill>
                    <a:latin typeface="HGP創英角ｺﾞｼｯｸUB" panose="020B0900000000000000" pitchFamily="50" charset="-128"/>
                    <a:ea typeface="HGP創英角ｺﾞｼｯｸUB" panose="020B0900000000000000" pitchFamily="50" charset="-128"/>
                    <a:cs typeface="Times" panose="02020603050405020304" pitchFamily="18" charset="0"/>
                  </a:rPr>
                  <a:t>2.0</a:t>
                </a:r>
              </a:p>
            </p:txBody>
          </p:sp>
          <p:sp>
            <p:nvSpPr>
              <p:cNvPr id="5202" name="Text Box 93"/>
              <p:cNvSpPr txBox="1">
                <a:spLocks noChangeArrowheads="1"/>
              </p:cNvSpPr>
              <p:nvPr/>
            </p:nvSpPr>
            <p:spPr bwMode="auto">
              <a:xfrm>
                <a:off x="5089" y="3529"/>
                <a:ext cx="388" cy="267"/>
              </a:xfrm>
              <a:prstGeom prst="rect">
                <a:avLst/>
              </a:prstGeom>
              <a:noFill/>
              <a:ln w="9525">
                <a:noFill/>
                <a:miter lim="800000"/>
                <a:headEnd/>
                <a:tailEnd/>
              </a:ln>
            </p:spPr>
            <p:txBody>
              <a:bodyPr wrap="none">
                <a:spAutoFit/>
              </a:bodyPr>
              <a:lstStyle/>
              <a:p>
                <a:pPr algn="ctr">
                  <a:defRPr/>
                </a:pPr>
                <a:r>
                  <a:rPr lang="en-US" altLang="ja-JP" dirty="0">
                    <a:solidFill>
                      <a:srgbClr val="000000"/>
                    </a:solidFill>
                    <a:latin typeface="HGP創英角ｺﾞｼｯｸUB" panose="020B0900000000000000" pitchFamily="50" charset="-128"/>
                    <a:ea typeface="HGP創英角ｺﾞｼｯｸUB" panose="020B0900000000000000" pitchFamily="50" charset="-128"/>
                    <a:cs typeface="Times" panose="02020603050405020304" pitchFamily="18" charset="0"/>
                  </a:rPr>
                  <a:t>2.5</a:t>
                </a:r>
              </a:p>
            </p:txBody>
          </p:sp>
        </p:grpSp>
        <p:sp>
          <p:nvSpPr>
            <p:cNvPr id="5189" name="Text Box 96"/>
            <p:cNvSpPr txBox="1">
              <a:spLocks noChangeArrowheads="1"/>
            </p:cNvSpPr>
            <p:nvPr/>
          </p:nvSpPr>
          <p:spPr bwMode="auto">
            <a:xfrm>
              <a:off x="3124266" y="5997073"/>
              <a:ext cx="2771938" cy="433453"/>
            </a:xfrm>
            <a:prstGeom prst="rect">
              <a:avLst/>
            </a:prstGeom>
            <a:noFill/>
            <a:ln w="38100">
              <a:noFill/>
              <a:miter lim="800000"/>
              <a:headEnd/>
              <a:tailEnd/>
            </a:ln>
          </p:spPr>
          <p:txBody>
            <a:bodyPr wrap="none">
              <a:spAutoFit/>
            </a:bodyPr>
            <a:lstStyle/>
            <a:p>
              <a:pPr algn="ctr">
                <a:defRPr/>
              </a:pPr>
              <a:r>
                <a:rPr lang="ja-JP" altLang="en-US" sz="2000" dirty="0">
                  <a:solidFill>
                    <a:srgbClr val="000000"/>
                  </a:solidFill>
                  <a:latin typeface="HGP創英角ｺﾞｼｯｸUB" panose="020B0900000000000000" pitchFamily="50" charset="-128"/>
                  <a:ea typeface="HGP創英角ｺﾞｼｯｸUB" panose="020B0900000000000000" pitchFamily="50" charset="-128"/>
                </a:rPr>
                <a:t>痛風結節の縮小速度 </a:t>
              </a:r>
            </a:p>
          </p:txBody>
        </p:sp>
        <p:grpSp>
          <p:nvGrpSpPr>
            <p:cNvPr id="14" name="グループ化 13"/>
            <p:cNvGrpSpPr/>
            <p:nvPr/>
          </p:nvGrpSpPr>
          <p:grpSpPr>
            <a:xfrm>
              <a:off x="1162472" y="4310449"/>
              <a:ext cx="1940809" cy="400110"/>
              <a:chOff x="6575188" y="1824241"/>
              <a:chExt cx="1940809" cy="400110"/>
            </a:xfrm>
          </p:grpSpPr>
          <p:sp>
            <p:nvSpPr>
              <p:cNvPr id="5191" name="AutoShape 98"/>
              <p:cNvSpPr>
                <a:spLocks noChangeArrowheads="1"/>
              </p:cNvSpPr>
              <p:nvPr/>
            </p:nvSpPr>
            <p:spPr bwMode="auto">
              <a:xfrm>
                <a:off x="6575188" y="1916832"/>
                <a:ext cx="169985" cy="18415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9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8" name="正方形/長方形 7"/>
              <p:cNvSpPr/>
              <p:nvPr/>
            </p:nvSpPr>
            <p:spPr>
              <a:xfrm>
                <a:off x="6879786" y="1824241"/>
                <a:ext cx="1636211" cy="400110"/>
              </a:xfrm>
              <a:prstGeom prst="rect">
                <a:avLst/>
              </a:prstGeom>
            </p:spPr>
            <p:txBody>
              <a:bodyPr wrap="none">
                <a:spAutoFit/>
              </a:bodyPr>
              <a:lstStyle/>
              <a:p>
                <a:pPr algn="ctr">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アロプリノール</a:t>
                </a:r>
              </a:p>
            </p:txBody>
          </p:sp>
        </p:grpSp>
        <p:grpSp>
          <p:nvGrpSpPr>
            <p:cNvPr id="13" name="グループ化 12"/>
            <p:cNvGrpSpPr/>
            <p:nvPr/>
          </p:nvGrpSpPr>
          <p:grpSpPr>
            <a:xfrm>
              <a:off x="1188842" y="4704791"/>
              <a:ext cx="2204249" cy="400110"/>
              <a:chOff x="6601558" y="2227714"/>
              <a:chExt cx="2204249" cy="400110"/>
            </a:xfrm>
          </p:grpSpPr>
          <p:sp>
            <p:nvSpPr>
              <p:cNvPr id="5166" name="Oval 62"/>
              <p:cNvSpPr>
                <a:spLocks noChangeArrowheads="1"/>
              </p:cNvSpPr>
              <p:nvPr/>
            </p:nvSpPr>
            <p:spPr bwMode="auto">
              <a:xfrm>
                <a:off x="6601558" y="2348880"/>
                <a:ext cx="115765" cy="127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ja-JP" sz="9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9" name="正方形/長方形 8"/>
              <p:cNvSpPr/>
              <p:nvPr/>
            </p:nvSpPr>
            <p:spPr>
              <a:xfrm>
                <a:off x="6865694" y="2227714"/>
                <a:ext cx="1940113" cy="400110"/>
              </a:xfrm>
              <a:prstGeom prst="rect">
                <a:avLst/>
              </a:prstGeom>
            </p:spPr>
            <p:txBody>
              <a:bodyPr wrap="none">
                <a:spAutoFit/>
              </a:bodyPr>
              <a:lstStyle/>
              <a:p>
                <a:pPr algn="ctr">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ベンズブロマロン</a:t>
                </a:r>
              </a:p>
            </p:txBody>
          </p:sp>
        </p:grpSp>
        <p:grpSp>
          <p:nvGrpSpPr>
            <p:cNvPr id="12" name="グループ化 11"/>
            <p:cNvGrpSpPr/>
            <p:nvPr/>
          </p:nvGrpSpPr>
          <p:grpSpPr>
            <a:xfrm>
              <a:off x="1184454" y="5079322"/>
              <a:ext cx="982736" cy="400110"/>
              <a:chOff x="6597170" y="2593114"/>
              <a:chExt cx="982736" cy="400110"/>
            </a:xfrm>
          </p:grpSpPr>
          <p:sp>
            <p:nvSpPr>
              <p:cNvPr id="5167" name="Rectangle 63"/>
              <p:cNvSpPr>
                <a:spLocks noChangeArrowheads="1"/>
              </p:cNvSpPr>
              <p:nvPr/>
            </p:nvSpPr>
            <p:spPr bwMode="auto">
              <a:xfrm>
                <a:off x="6597170" y="2734092"/>
                <a:ext cx="126023" cy="127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algn="ctr">
                  <a:defRPr/>
                </a:pPr>
                <a:endParaRPr lang="ja-JP" altLang="ja-JP" sz="923">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10" name="正方形/長方形 9"/>
              <p:cNvSpPr/>
              <p:nvPr/>
            </p:nvSpPr>
            <p:spPr>
              <a:xfrm>
                <a:off x="6879713" y="2593114"/>
                <a:ext cx="700193" cy="400110"/>
              </a:xfrm>
              <a:prstGeom prst="rect">
                <a:avLst/>
              </a:prstGeom>
            </p:spPr>
            <p:txBody>
              <a:bodyPr wrap="none">
                <a:spAutoFit/>
              </a:bodyPr>
              <a:lstStyle/>
              <a:p>
                <a:pPr algn="ctr">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併用</a:t>
                </a:r>
              </a:p>
            </p:txBody>
          </p:sp>
        </p:grpSp>
        <p:sp>
          <p:nvSpPr>
            <p:cNvPr id="15" name="正方形/長方形 14"/>
            <p:cNvSpPr/>
            <p:nvPr/>
          </p:nvSpPr>
          <p:spPr>
            <a:xfrm>
              <a:off x="1022648" y="4282566"/>
              <a:ext cx="2376000" cy="122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sz="1662">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118" name="AutoShape 75"/>
            <p:cNvSpPr>
              <a:spLocks noChangeArrowheads="1"/>
            </p:cNvSpPr>
            <p:nvPr/>
          </p:nvSpPr>
          <p:spPr bwMode="auto">
            <a:xfrm>
              <a:off x="2441331" y="3389759"/>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119" name="AutoShape 76"/>
            <p:cNvSpPr>
              <a:spLocks noChangeArrowheads="1"/>
            </p:cNvSpPr>
            <p:nvPr/>
          </p:nvSpPr>
          <p:spPr bwMode="auto">
            <a:xfrm>
              <a:off x="2677258" y="3406559"/>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322" name="AutoShape 77"/>
            <p:cNvSpPr>
              <a:spLocks noChangeArrowheads="1"/>
            </p:cNvSpPr>
            <p:nvPr/>
          </p:nvSpPr>
          <p:spPr bwMode="auto">
            <a:xfrm>
              <a:off x="2677258" y="331803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323" name="AutoShape 78"/>
            <p:cNvSpPr>
              <a:spLocks noChangeArrowheads="1"/>
            </p:cNvSpPr>
            <p:nvPr/>
          </p:nvSpPr>
          <p:spPr bwMode="auto">
            <a:xfrm>
              <a:off x="2945423" y="3511099"/>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325" name="AutoShape 80"/>
            <p:cNvSpPr>
              <a:spLocks noChangeArrowheads="1"/>
            </p:cNvSpPr>
            <p:nvPr/>
          </p:nvSpPr>
          <p:spPr bwMode="auto">
            <a:xfrm>
              <a:off x="3238500" y="386054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algn="ctr">
                <a:defRPr/>
              </a:pPr>
              <a:endParaRPr lang="ja-JP" altLang="ja-JP" sz="1108">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5145" name="Oval 41"/>
            <p:cNvSpPr>
              <a:spLocks noChangeArrowheads="1"/>
            </p:cNvSpPr>
            <p:nvPr/>
          </p:nvSpPr>
          <p:spPr bwMode="auto">
            <a:xfrm>
              <a:off x="3244368" y="392523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algn="ctr">
                <a:defRPr/>
              </a:pPr>
              <a:endParaRPr lang="ja-JP" altLang="en-US" sz="3323">
                <a:solidFill>
                  <a:srgbClr val="000000"/>
                </a:solidFill>
                <a:latin typeface="HGP創英角ｺﾞｼｯｸUB" panose="020B0900000000000000" pitchFamily="50" charset="-128"/>
                <a:ea typeface="HGP創英角ｺﾞｼｯｸUB" panose="020B0900000000000000" pitchFamily="50" charset="-128"/>
              </a:endParaRPr>
            </a:p>
          </p:txBody>
        </p:sp>
      </p:grpSp>
      <p:sp>
        <p:nvSpPr>
          <p:cNvPr id="109" name="正方形/長方形 108"/>
          <p:cNvSpPr/>
          <p:nvPr/>
        </p:nvSpPr>
        <p:spPr>
          <a:xfrm>
            <a:off x="7691637" y="5140481"/>
            <a:ext cx="1128835" cy="369332"/>
          </a:xfrm>
          <a:prstGeom prst="rect">
            <a:avLst/>
          </a:prstGeom>
        </p:spPr>
        <p:txBody>
          <a:bodyPr wrap="none">
            <a:spAutoFit/>
          </a:bodyPr>
          <a:lstStyle/>
          <a:p>
            <a:pPr lvl="0" algn="ctr">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dirty="0">
                <a:solidFill>
                  <a:srgbClr val="000000"/>
                </a:solidFill>
                <a:latin typeface="HGP創英角ｺﾞｼｯｸUB" panose="020B0900000000000000" pitchFamily="50" charset="-128"/>
                <a:ea typeface="HGP創英角ｺﾞｼｯｸUB" panose="020B0900000000000000" pitchFamily="50" charset="-128"/>
              </a:rPr>
              <a:t>mm/</a:t>
            </a:r>
            <a:r>
              <a:rPr lang="ja-JP" altLang="en-US" dirty="0">
                <a:solidFill>
                  <a:srgbClr val="000000"/>
                </a:solidFill>
                <a:latin typeface="HGP創英角ｺﾞｼｯｸUB" panose="020B0900000000000000" pitchFamily="50" charset="-128"/>
                <a:ea typeface="HGP創英角ｺﾞｼｯｸUB" panose="020B0900000000000000" pitchFamily="50" charset="-128"/>
              </a:rPr>
              <a:t>月）</a:t>
            </a:r>
          </a:p>
        </p:txBody>
      </p:sp>
      <p:sp>
        <p:nvSpPr>
          <p:cNvPr id="111" name="正方形/長方形 110"/>
          <p:cNvSpPr/>
          <p:nvPr/>
        </p:nvSpPr>
        <p:spPr>
          <a:xfrm>
            <a:off x="545986" y="1591988"/>
            <a:ext cx="1099981" cy="369332"/>
          </a:xfrm>
          <a:prstGeom prst="rect">
            <a:avLst/>
          </a:prstGeom>
        </p:spPr>
        <p:txBody>
          <a:bodyPr wrap="none">
            <a:spAutoFit/>
          </a:bodyPr>
          <a:lstStyle/>
          <a:p>
            <a:pPr lvl="0" algn="ctr">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dirty="0">
                <a:solidFill>
                  <a:srgbClr val="000000"/>
                </a:solidFill>
                <a:latin typeface="HGP創英角ｺﾞｼｯｸUB" panose="020B0900000000000000" pitchFamily="50" charset="-128"/>
                <a:ea typeface="HGP創英角ｺﾞｼｯｸUB" panose="020B0900000000000000" pitchFamily="50" charset="-128"/>
              </a:rPr>
              <a:t>mg/</a:t>
            </a:r>
            <a:r>
              <a:rPr lang="en-US" altLang="ja-JP" dirty="0" err="1">
                <a:solidFill>
                  <a:srgbClr val="000000"/>
                </a:solidFill>
                <a:latin typeface="HGP創英角ｺﾞｼｯｸUB" panose="020B0900000000000000" pitchFamily="50" charset="-128"/>
                <a:ea typeface="HGP創英角ｺﾞｼｯｸUB" panose="020B0900000000000000" pitchFamily="50" charset="-128"/>
              </a:rPr>
              <a:t>dL</a:t>
            </a:r>
            <a:r>
              <a:rPr lang="ja-JP" altLang="en-US" dirty="0">
                <a:solidFill>
                  <a:srgbClr val="000000"/>
                </a:solidFill>
                <a:latin typeface="HGP創英角ｺﾞｼｯｸUB" panose="020B0900000000000000" pitchFamily="50" charset="-128"/>
                <a:ea typeface="HGP創英角ｺﾞｼｯｸUB" panose="020B0900000000000000" pitchFamily="50" charset="-128"/>
              </a:rPr>
              <a:t>）</a:t>
            </a:r>
          </a:p>
        </p:txBody>
      </p:sp>
      <p:sp>
        <p:nvSpPr>
          <p:cNvPr id="112" name="Text Box 100"/>
          <p:cNvSpPr txBox="1">
            <a:spLocks noChangeArrowheads="1"/>
          </p:cNvSpPr>
          <p:nvPr/>
        </p:nvSpPr>
        <p:spPr bwMode="auto">
          <a:xfrm>
            <a:off x="6242244" y="6627168"/>
            <a:ext cx="2901756"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defRPr>
            </a:lvl1pPr>
          </a:lstStyle>
          <a:p>
            <a:r>
              <a:rPr lang="en-US" altLang="ja-JP" dirty="0"/>
              <a:t>Perez-Ruiz, F. et al.: Arthritis Rheum. 47: 356, 2002</a:t>
            </a:r>
          </a:p>
        </p:txBody>
      </p:sp>
      <p:sp>
        <p:nvSpPr>
          <p:cNvPr id="114" name="テキスト ボックス 113"/>
          <p:cNvSpPr txBox="1"/>
          <p:nvPr/>
        </p:nvSpPr>
        <p:spPr>
          <a:xfrm>
            <a:off x="1288340" y="1196752"/>
            <a:ext cx="6870032" cy="461665"/>
          </a:xfrm>
          <a:prstGeom prst="rect">
            <a:avLst/>
          </a:prstGeom>
          <a:noFill/>
        </p:spPr>
        <p:txBody>
          <a:bodyPr wrap="square" rtlCol="0">
            <a:spAutoFit/>
          </a:bodyPr>
          <a:lstStyle/>
          <a:p>
            <a:pPr algn="ctr">
              <a:defRPr/>
            </a:pPr>
            <a:r>
              <a:rPr lang="ja-JP" altLang="en-US" sz="2400" dirty="0">
                <a:latin typeface="HGP創英角ｺﾞｼｯｸUB" panose="020B0900000000000000" pitchFamily="50" charset="-128"/>
                <a:ea typeface="HGP創英角ｺﾞｼｯｸUB" panose="020B0900000000000000" pitchFamily="50" charset="-128"/>
              </a:rPr>
              <a:t>痛風結節縮小と血清尿酸値との関係</a:t>
            </a:r>
          </a:p>
        </p:txBody>
      </p:sp>
      <p:sp>
        <p:nvSpPr>
          <p:cNvPr id="113" name="テキスト ボックス 112"/>
          <p:cNvSpPr txBox="1"/>
          <p:nvPr/>
        </p:nvSpPr>
        <p:spPr>
          <a:xfrm>
            <a:off x="252000" y="6043354"/>
            <a:ext cx="8640000" cy="553998"/>
          </a:xfrm>
          <a:prstGeom prst="rect">
            <a:avLst/>
          </a:prstGeom>
          <a:noFill/>
        </p:spPr>
        <p:txBody>
          <a:bodyPr wrap="square" lIns="0" rIns="0" rtlCol="0" anchor="b">
            <a:spAutoFit/>
          </a:bodyPr>
          <a:lstStyle>
            <a:defPPr>
              <a:defRPr lang="ja-JP"/>
            </a:defPPr>
            <a:lvl1pPr marL="412750" indent="-412750">
              <a:tabLst>
                <a:tab pos="400050" algn="r"/>
              </a:tabLst>
              <a:defRPr sz="700" b="0"/>
            </a:lvl1pPr>
          </a:lstStyle>
          <a:p>
            <a:pPr marL="399600" indent="-399600"/>
            <a:r>
              <a:rPr lang="ja-JP" altLang="en-US" sz="10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象：結節性痛風患者</a:t>
            </a:r>
            <a:r>
              <a:rPr lang="en-US" altLang="ja-JP" sz="10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63</a:t>
            </a:r>
            <a:r>
              <a:rPr lang="ja-JP" altLang="en-US" sz="10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p>
          <a:p>
            <a:pPr marL="399600" indent="-399600">
              <a:tabLst>
                <a:tab pos="479425" algn="r"/>
              </a:tabLst>
            </a:pPr>
            <a:r>
              <a:rPr lang="ja-JP" altLang="en-US" sz="10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方　法：血清尿酸値が組織における尿酸塩の飽和濃度を下回るよう、アロプリノール、ベンズブロマロンまたは両者の併用により治療した。評価対象とする結節は、最もサイズが大きなものとした。</a:t>
            </a:r>
          </a:p>
        </p:txBody>
      </p:sp>
      <p:sp>
        <p:nvSpPr>
          <p:cNvPr id="116" name="タイトル 1"/>
          <p:cNvSpPr>
            <a:spLocks noGrp="1"/>
          </p:cNvSpPr>
          <p:nvPr>
            <p:ph type="title"/>
          </p:nvPr>
        </p:nvSpPr>
        <p:spPr/>
        <p:txBody>
          <a:bodyPr>
            <a:normAutofit/>
          </a:bodyPr>
          <a:lstStyle/>
          <a:p>
            <a:r>
              <a:rPr lang="ja-JP" altLang="en-US" sz="3000" dirty="0"/>
              <a:t>尿酸値が低下すると痛風結節が小さくなる</a:t>
            </a:r>
          </a:p>
        </p:txBody>
      </p:sp>
      <p:sp>
        <p:nvSpPr>
          <p:cNvPr id="115" name="角丸四角形 114">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CQ4</a:t>
            </a:r>
          </a:p>
        </p:txBody>
      </p:sp>
    </p:spTree>
    <p:extLst>
      <p:ext uri="{BB962C8B-B14F-4D97-AF65-F5344CB8AC3E}">
        <p14:creationId xmlns:p14="http://schemas.microsoft.com/office/powerpoint/2010/main" val="309247518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CQ4</a:t>
            </a:r>
            <a:r>
              <a:rPr lang="ja-JP" altLang="en-US" dirty="0"/>
              <a:t>とその推奨文</a:t>
            </a:r>
          </a:p>
        </p:txBody>
      </p:sp>
      <p:sp>
        <p:nvSpPr>
          <p:cNvPr id="5" name="テキスト ボックス 4">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16, 2018</a:t>
            </a:r>
          </a:p>
        </p:txBody>
      </p:sp>
      <p:graphicFrame>
        <p:nvGraphicFramePr>
          <p:cNvPr id="7" name="表 6"/>
          <p:cNvGraphicFramePr>
            <a:graphicFrameLocks noGrp="1"/>
          </p:cNvGraphicFramePr>
          <p:nvPr>
            <p:extLst>
              <p:ext uri="{D42A27DB-BD31-4B8C-83A1-F6EECF244321}">
                <p14:modId xmlns:p14="http://schemas.microsoft.com/office/powerpoint/2010/main" val="3131853764"/>
              </p:ext>
            </p:extLst>
          </p:nvPr>
        </p:nvGraphicFramePr>
        <p:xfrm>
          <a:off x="251520" y="1196752"/>
          <a:ext cx="8640000" cy="3096000"/>
        </p:xfrm>
        <a:graphic>
          <a:graphicData uri="http://schemas.openxmlformats.org/drawingml/2006/table">
            <a:tbl>
              <a:tblPr firstRow="1" bandRow="1">
                <a:tableStyleId>{5C22544A-7EE6-4342-B048-85BDC9FD1C3A}</a:tableStyleId>
              </a:tblPr>
              <a:tblGrid>
                <a:gridCol w="93610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gridCol w="1729195">
                  <a:extLst>
                    <a:ext uri="{9D8B030D-6E8A-4147-A177-3AD203B41FA5}">
                      <a16:colId xmlns:a16="http://schemas.microsoft.com/office/drawing/2014/main" val="20002"/>
                    </a:ext>
                  </a:extLst>
                </a:gridCol>
                <a:gridCol w="1438197">
                  <a:extLst>
                    <a:ext uri="{9D8B030D-6E8A-4147-A177-3AD203B41FA5}">
                      <a16:colId xmlns:a16="http://schemas.microsoft.com/office/drawing/2014/main" val="20003"/>
                    </a:ext>
                  </a:extLst>
                </a:gridCol>
              </a:tblGrid>
              <a:tr h="1152000">
                <a:tc>
                  <a:txBody>
                    <a:bodyPr/>
                    <a:lstStyle/>
                    <a:p>
                      <a:pPr marL="631825" indent="-631825" algn="ctr" defTabSz="914400" rtl="0" eaLnBrk="1" latinLnBrk="0" hangingPunct="1"/>
                      <a:r>
                        <a:rPr kumimoji="1" lang="en-US" sz="2200" b="0" kern="1200" dirty="0">
                          <a:solidFill>
                            <a:schemeClr val="bg1"/>
                          </a:solidFill>
                          <a:latin typeface="HGP創英角ｺﾞｼｯｸUB" panose="020B0900000000000000" pitchFamily="50" charset="-128"/>
                          <a:ea typeface="HGP創英角ｺﾞｼｯｸUB" panose="020B0900000000000000" pitchFamily="50" charset="-128"/>
                          <a:cs typeface="+mn-cs"/>
                        </a:rPr>
                        <a:t>CQ4</a:t>
                      </a:r>
                      <a:endParaRPr kumimoji="1" lang="en-GB" sz="2200" b="0" kern="1200" dirty="0">
                        <a:solidFill>
                          <a:schemeClr val="bg1"/>
                        </a:solidFill>
                        <a:latin typeface="HGP創英角ｺﾞｼｯｸUB" panose="020B0900000000000000" pitchFamily="50" charset="-128"/>
                        <a:ea typeface="HGP創英角ｺﾞｼｯｸUB" panose="020B0900000000000000" pitchFamily="50" charset="-128"/>
                        <a:cs typeface="+mn-cs"/>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痛風結節を有する患者に対して、薬物治療により血清尿酸値を　</a:t>
                      </a:r>
                      <a: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t>6.0mg/</a:t>
                      </a:r>
                      <a:r>
                        <a:rPr lang="en-US" altLang="ja-JP" sz="2200" b="0" dirty="0" err="1">
                          <a:solidFill>
                            <a:schemeClr val="tx1"/>
                          </a:solidFill>
                          <a:latin typeface="HGP創英角ｺﾞｼｯｸUB" panose="020B0900000000000000" pitchFamily="50" charset="-128"/>
                          <a:ea typeface="HGP創英角ｺﾞｼｯｸUB" panose="020B0900000000000000" pitchFamily="50" charset="-128"/>
                        </a:rPr>
                        <a:t>dL</a:t>
                      </a: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以下にすることは推奨できるか？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92000">
                <a:tc gridSpan="2">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152000">
                <a:tc gridSpan="2">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痛風結節を有する患者に対して、薬物治療により</a:t>
                      </a:r>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血清尿酸値を</a:t>
                      </a:r>
                      <a:r>
                        <a:rPr lang="en-US" altLang="ja-JP" sz="2200" b="0" dirty="0">
                          <a:solidFill>
                            <a:srgbClr val="C00000"/>
                          </a:solidFill>
                          <a:latin typeface="HGP創英角ｺﾞｼｯｸUB" panose="020B0900000000000000" pitchFamily="50" charset="-128"/>
                          <a:ea typeface="HGP創英角ｺﾞｼｯｸUB" panose="020B0900000000000000" pitchFamily="50" charset="-128"/>
                        </a:rPr>
                        <a:t>6.0mg/</a:t>
                      </a:r>
                      <a:r>
                        <a:rPr lang="en-US" altLang="ja-JP" sz="2200" b="0" dirty="0" err="1">
                          <a:solidFill>
                            <a:srgbClr val="C00000"/>
                          </a:solidFill>
                          <a:latin typeface="HGP創英角ｺﾞｼｯｸUB" panose="020B0900000000000000" pitchFamily="50" charset="-128"/>
                          <a:ea typeface="HGP創英角ｺﾞｼｯｸUB" panose="020B0900000000000000" pitchFamily="50" charset="-128"/>
                        </a:rPr>
                        <a:t>dL</a:t>
                      </a:r>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以下にすることは推奨できる</a:t>
                      </a: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「実施する」ことを推奨する。</a:t>
                      </a:r>
                      <a:endParaRPr lang="en-GB" altLang="ja-JP"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2200" b="0" dirty="0">
                          <a:solidFill>
                            <a:srgbClr val="0033CC"/>
                          </a:solidFill>
                          <a:latin typeface="HGP創英角ｺﾞｼｯｸUB" panose="020B0900000000000000" pitchFamily="50" charset="-128"/>
                          <a:ea typeface="HGP創英角ｺﾞｼｯｸUB" panose="020B0900000000000000" pitchFamily="50" charset="-128"/>
                        </a:rPr>
                        <a:t>C</a:t>
                      </a:r>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（弱）</a:t>
                      </a:r>
                      <a:endParaRPr lang="en-GB"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8" name="角丸四角形 7">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CQ4</a:t>
            </a:r>
          </a:p>
        </p:txBody>
      </p:sp>
    </p:spTree>
    <p:extLst>
      <p:ext uri="{BB962C8B-B14F-4D97-AF65-F5344CB8AC3E}">
        <p14:creationId xmlns:p14="http://schemas.microsoft.com/office/powerpoint/2010/main" val="40464363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CQ5</a:t>
            </a:r>
            <a:r>
              <a:rPr lang="ja-JP" altLang="en-US" dirty="0"/>
              <a:t>：</a:t>
            </a:r>
            <a:r>
              <a:rPr lang="en-US" altLang="ja-JP" dirty="0"/>
              <a:t>PICO</a:t>
            </a:r>
            <a:endParaRPr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971195920"/>
              </p:ext>
            </p:extLst>
          </p:nvPr>
        </p:nvGraphicFramePr>
        <p:xfrm>
          <a:off x="251520" y="1196753"/>
          <a:ext cx="8640000" cy="3888000"/>
        </p:xfrm>
        <a:graphic>
          <a:graphicData uri="http://schemas.openxmlformats.org/drawingml/2006/table">
            <a:tbl>
              <a:tblPr firstRow="1" bandRow="1">
                <a:tableStyleId>{5C22544A-7EE6-4342-B048-85BDC9FD1C3A}</a:tableStyleId>
              </a:tblPr>
              <a:tblGrid>
                <a:gridCol w="936104">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6479760">
                  <a:extLst>
                    <a:ext uri="{9D8B030D-6E8A-4147-A177-3AD203B41FA5}">
                      <a16:colId xmlns:a16="http://schemas.microsoft.com/office/drawing/2014/main" val="20002"/>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a:t>
                      </a:r>
                      <a:r>
                        <a:rPr lang="en-US" altLang="ja-JP" sz="2200" b="0" dirty="0">
                          <a:solidFill>
                            <a:schemeClr val="bg1"/>
                          </a:solidFill>
                          <a:latin typeface="HGP創英角ｺﾞｼｯｸUB" panose="020B0900000000000000" pitchFamily="50" charset="-128"/>
                          <a:ea typeface="HGP創英角ｺﾞｼｯｸUB" panose="020B0900000000000000" pitchFamily="50" charset="-128"/>
                        </a:rPr>
                        <a:t>5</a:t>
                      </a:r>
                      <a:endParaRPr lang="en-US" sz="22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高尿酸血症合併心不全患者に対して、</a:t>
                      </a:r>
                    </a:p>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尿酸降下薬は非投薬に比して推奨できるか？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792000">
                <a:tc gridSpan="2">
                  <a:txBody>
                    <a:bodyPr/>
                    <a:lstStyle/>
                    <a:p>
                      <a:pPr algn="ctr"/>
                      <a: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　</a:t>
                      </a:r>
                      <a:r>
                        <a:rPr lang="zh-TW" altLang="en-US" sz="2200" b="0" dirty="0">
                          <a:solidFill>
                            <a:srgbClr val="C00000"/>
                          </a:solidFill>
                          <a:latin typeface="HGP創英角ｺﾞｼｯｸUB" panose="020B0900000000000000" pitchFamily="50" charset="-128"/>
                          <a:ea typeface="HGP創英角ｺﾞｼｯｸUB" panose="020B0900000000000000" pitchFamily="50" charset="-128"/>
                        </a:rPr>
                        <a:t>高尿酸血症合併心不全患者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9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尿酸降下薬</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対照</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15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心血管死亡の減少（益）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総死亡の減少（益）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有害事象が増える（害）</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60, 2018</a:t>
            </a:r>
          </a:p>
        </p:txBody>
      </p:sp>
      <p:sp>
        <p:nvSpPr>
          <p:cNvPr id="6" name="角丸四角形 5">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CQ5</a:t>
            </a:r>
          </a:p>
        </p:txBody>
      </p:sp>
    </p:spTree>
    <p:extLst>
      <p:ext uri="{BB962C8B-B14F-4D97-AF65-F5344CB8AC3E}">
        <p14:creationId xmlns:p14="http://schemas.microsoft.com/office/powerpoint/2010/main" val="3451939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699008623"/>
              </p:ext>
            </p:extLst>
          </p:nvPr>
        </p:nvGraphicFramePr>
        <p:xfrm>
          <a:off x="251520" y="1196752"/>
          <a:ext cx="8640000" cy="4680000"/>
        </p:xfrm>
        <a:graphic>
          <a:graphicData uri="http://schemas.openxmlformats.org/drawingml/2006/table">
            <a:tbl>
              <a:tblPr/>
              <a:tblGrid>
                <a:gridCol w="1224000">
                  <a:extLst>
                    <a:ext uri="{9D8B030D-6E8A-4147-A177-3AD203B41FA5}">
                      <a16:colId xmlns:a16="http://schemas.microsoft.com/office/drawing/2014/main" val="20000"/>
                    </a:ext>
                  </a:extLst>
                </a:gridCol>
                <a:gridCol w="288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288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gridCol w="648000">
                  <a:extLst>
                    <a:ext uri="{9D8B030D-6E8A-4147-A177-3AD203B41FA5}">
                      <a16:colId xmlns:a16="http://schemas.microsoft.com/office/drawing/2014/main" val="20005"/>
                    </a:ext>
                  </a:extLst>
                </a:gridCol>
                <a:gridCol w="1080000">
                  <a:extLst>
                    <a:ext uri="{9D8B030D-6E8A-4147-A177-3AD203B41FA5}">
                      <a16:colId xmlns:a16="http://schemas.microsoft.com/office/drawing/2014/main" val="20006"/>
                    </a:ext>
                  </a:extLst>
                </a:gridCol>
                <a:gridCol w="3960000">
                  <a:extLst>
                    <a:ext uri="{9D8B030D-6E8A-4147-A177-3AD203B41FA5}">
                      <a16:colId xmlns:a16="http://schemas.microsoft.com/office/drawing/2014/main" val="20007"/>
                    </a:ext>
                  </a:extLst>
                </a:gridCol>
              </a:tblGrid>
              <a:tr h="504000">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尿酸降下薬</a:t>
                      </a:r>
                      <a:endParaRPr lang="en-US" altLang="ja-JP"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投与群</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2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プラセボ群</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864000">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648000">
                <a:tc>
                  <a:txBody>
                    <a:bodyPr/>
                    <a:lstStyle/>
                    <a:p>
                      <a:pPr algn="l"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Hare 2008</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203</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202</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48.3</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1.99</a:t>
                      </a:r>
                    </a:p>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[0.61, 6.50]</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5">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48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Givertz</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2015</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128</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125</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51.7</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0.70</a:t>
                      </a:r>
                    </a:p>
                    <a:p>
                      <a:pPr marL="0" algn="ctr" defTabSz="914400" rtl="0" eaLnBrk="1" fontAlgn="ctr" latinLnBrk="0" hangingPunct="1"/>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[0.23, 2.14]</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4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[95</a:t>
                      </a:r>
                      <a:r>
                        <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％信頼区間</a:t>
                      </a: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331</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327</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1.16</a:t>
                      </a:r>
                    </a:p>
                    <a:p>
                      <a:pPr marL="0" algn="ctr" defTabSz="914400" rtl="0" eaLnBrk="1" fontAlgn="ctr" latinLnBrk="0" hangingPunct="1"/>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[0.41, 3.23]</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4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11</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20000">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 </a:t>
                      </a:r>
                      <a:r>
                        <a:rPr lang="ja-JP" altLang="en-US" sz="1200" dirty="0">
                          <a:latin typeface="HGP創英角ｺﾞｼｯｸUB" panose="020B0900000000000000" pitchFamily="50" charset="-128"/>
                          <a:ea typeface="HGP創英角ｺﾞｼｯｸUB" panose="020B0900000000000000" pitchFamily="50" charset="-128"/>
                        </a:rPr>
                        <a:t>異質性の検定：</a:t>
                      </a:r>
                      <a:r>
                        <a:rPr lang="en-US" altLang="ja-JP" sz="1200" dirty="0">
                          <a:latin typeface="HGP創英角ｺﾞｼｯｸUB" panose="020B0900000000000000" pitchFamily="50" charset="-128"/>
                          <a:ea typeface="HGP創英角ｺﾞｼｯｸUB" panose="020B0900000000000000" pitchFamily="50" charset="-128"/>
                        </a:rPr>
                        <a:t>τ</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0.20</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χ</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1.59</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err="1">
                          <a:latin typeface="HGP創英角ｺﾞｼｯｸUB" panose="020B0900000000000000" pitchFamily="50" charset="-128"/>
                          <a:ea typeface="HGP創英角ｺﾞｼｯｸUB" panose="020B0900000000000000" pitchFamily="50" charset="-128"/>
                        </a:rPr>
                        <a:t>df</a:t>
                      </a:r>
                      <a:r>
                        <a:rPr lang="en-US" altLang="ja-JP" sz="1200" dirty="0">
                          <a:latin typeface="HGP創英角ｺﾞｼｯｸUB" panose="020B0900000000000000" pitchFamily="50" charset="-128"/>
                          <a:ea typeface="HGP創英角ｺﾞｼｯｸUB" panose="020B0900000000000000" pitchFamily="50" charset="-128"/>
                        </a:rPr>
                        <a:t>=1</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0.21</a:t>
                      </a:r>
                      <a:r>
                        <a:rPr lang="ja-JP" altLang="en-US" sz="1200" dirty="0">
                          <a:latin typeface="HGP創英角ｺﾞｼｯｸUB" panose="020B0900000000000000" pitchFamily="50" charset="-128"/>
                          <a:ea typeface="HGP創英角ｺﾞｼｯｸUB" panose="020B0900000000000000" pitchFamily="50" charset="-128"/>
                        </a:rPr>
                        <a:t>）  </a:t>
                      </a:r>
                      <a:r>
                        <a:rPr lang="en-US" altLang="ja-JP" sz="1200" dirty="0">
                          <a:latin typeface="HGP創英角ｺﾞｼｯｸUB" panose="020B0900000000000000" pitchFamily="50" charset="-128"/>
                          <a:ea typeface="HGP創英角ｺﾞｼｯｸUB" panose="020B0900000000000000" pitchFamily="50" charset="-128"/>
                        </a:rPr>
                        <a:t>I</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37</a:t>
                      </a:r>
                      <a:r>
                        <a:rPr lang="ja-JP" altLang="en-US" sz="1200" dirty="0">
                          <a:latin typeface="HGP創英角ｺﾞｼｯｸUB" panose="020B0900000000000000" pitchFamily="50" charset="-128"/>
                          <a:ea typeface="HGP創英角ｺﾞｼｯｸUB" panose="020B0900000000000000" pitchFamily="50" charset="-128"/>
                        </a:rPr>
                        <a:t>％</a:t>
                      </a:r>
                      <a:endParaRPr kumimoji="1" lang="ja-JP" altLang="en-US" sz="12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HGP創英角ｺﾞｼｯｸUB" panose="020B0900000000000000" pitchFamily="50" charset="-128"/>
                          <a:ea typeface="HGP創英角ｺﾞｼｯｸUB" panose="020B0900000000000000" pitchFamily="50" charset="-128"/>
                        </a:rPr>
                        <a:t> 統合効果の検定：</a:t>
                      </a:r>
                      <a:r>
                        <a:rPr lang="en-US" altLang="ja-JP" sz="1200" dirty="0">
                          <a:latin typeface="HGP創英角ｺﾞｼｯｸUB" panose="020B0900000000000000" pitchFamily="50" charset="-128"/>
                          <a:ea typeface="HGP創英角ｺﾞｼｯｸUB" panose="020B0900000000000000" pitchFamily="50" charset="-128"/>
                        </a:rPr>
                        <a:t>z</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0.28</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0.78</a:t>
                      </a:r>
                      <a:r>
                        <a:rPr lang="ja-JP" altLang="en-US" sz="1200" dirty="0">
                          <a:latin typeface="HGP創英角ｺﾞｼｯｸUB" panose="020B0900000000000000" pitchFamily="50" charset="-128"/>
                          <a:ea typeface="HGP創英角ｺﾞｼｯｸUB" panose="020B0900000000000000" pitchFamily="50" charset="-128"/>
                        </a:rPr>
                        <a:t>）</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2" name="タイトル 1"/>
          <p:cNvSpPr>
            <a:spLocks noGrp="1"/>
          </p:cNvSpPr>
          <p:nvPr>
            <p:ph type="title"/>
          </p:nvPr>
        </p:nvSpPr>
        <p:spPr/>
        <p:txBody>
          <a:bodyPr/>
          <a:lstStyle/>
          <a:p>
            <a:r>
              <a:rPr lang="en-US" altLang="ja-JP" dirty="0"/>
              <a:t>CQ5</a:t>
            </a:r>
            <a:r>
              <a:rPr lang="ja-JP" altLang="en-US" dirty="0"/>
              <a:t>：心血管死亡の減少（益）</a:t>
            </a:r>
          </a:p>
        </p:txBody>
      </p:sp>
      <p:sp>
        <p:nvSpPr>
          <p:cNvPr id="20" name="正方形/長方形 19"/>
          <p:cNvSpPr/>
          <p:nvPr/>
        </p:nvSpPr>
        <p:spPr>
          <a:xfrm>
            <a:off x="6035229" y="5887029"/>
            <a:ext cx="2958159" cy="369332"/>
          </a:xfrm>
          <a:prstGeom prst="rect">
            <a:avLst/>
          </a:prstGeom>
          <a:noFill/>
        </p:spPr>
        <p:txBody>
          <a:bodyPr wrap="none" lIns="90000" rIns="90000" rtlCol="0" anchor="b">
            <a:spAutoFit/>
          </a:bodyPr>
          <a:lstStyle/>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1</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Hare, J.M. et a</a:t>
            </a:r>
            <a:r>
              <a:rPr lang="ja-JP" altLang="en-US" sz="900" dirty="0" err="1">
                <a:solidFill>
                  <a:prstClr val="black"/>
                </a:solidFill>
                <a:latin typeface="HGP創英角ｺﾞｼｯｸUB" panose="020B0900000000000000" pitchFamily="50" charset="-128"/>
                <a:ea typeface="HGP創英角ｺﾞｼｯｸUB" panose="020B0900000000000000" pitchFamily="50" charset="-128"/>
              </a:rPr>
              <a:t>ｌ</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J Am Coil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Cardiol</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51: 2301, 2008</a:t>
            </a:r>
          </a:p>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2</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Givertz</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M.M. et a</a:t>
            </a:r>
            <a:r>
              <a:rPr lang="ja-JP" altLang="en-US" sz="900" dirty="0" err="1">
                <a:solidFill>
                  <a:prstClr val="black"/>
                </a:solidFill>
                <a:latin typeface="HGP創英角ｺﾞｼｯｸUB" panose="020B0900000000000000" pitchFamily="50" charset="-128"/>
                <a:ea typeface="HGP創英角ｺﾞｼｯｸUB" panose="020B0900000000000000" pitchFamily="50" charset="-128"/>
              </a:rPr>
              <a:t>ｌ</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Circulation 131: 1763, 2015</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5" name="テキスト ボックス 24">
            <a:extLst>
              <a:ext uri="{FF2B5EF4-FFF2-40B4-BE49-F238E27FC236}">
                <a16:creationId xmlns:a16="http://schemas.microsoft.com/office/drawing/2014/main" id="{CA659FCD-CC27-4DB6-9A1F-414F1EE40B6B}"/>
              </a:ext>
            </a:extLst>
          </p:cNvPr>
          <p:cNvSpPr txBox="1"/>
          <p:nvPr/>
        </p:nvSpPr>
        <p:spPr>
          <a:xfrm>
            <a:off x="251520" y="5951021"/>
            <a:ext cx="3960000" cy="646331"/>
          </a:xfrm>
          <a:prstGeom prst="rect">
            <a:avLst/>
          </a:prstGeom>
          <a:solidFill>
            <a:srgbClr val="FFFF99"/>
          </a:solidFill>
          <a:ln w="19050">
            <a:solidFill>
              <a:schemeClr val="accent2">
                <a:lumMod val="75000"/>
              </a:schemeClr>
            </a:solidFill>
          </a:ln>
        </p:spPr>
        <p:txBody>
          <a:bodyPr wrap="square" anchor="ctr">
            <a:spAutoFit/>
          </a:bodyPr>
          <a:lstStyle>
            <a:defPPr>
              <a:defRPr lang="ja-JP"/>
            </a:defPPr>
            <a:lvl1pPr algn="ctr">
              <a:defRPr sz="1600">
                <a:latin typeface="HGP創英角ｺﾞｼｯｸUB" panose="020B0900000000000000" pitchFamily="50" charset="-128"/>
                <a:ea typeface="HGP創英角ｺﾞｼｯｸUB" panose="020B0900000000000000" pitchFamily="50" charset="-128"/>
                <a:cs typeface="Arial Unicode MS" panose="020B0604020202020204" pitchFamily="50" charset="-128"/>
              </a:defRPr>
            </a:lvl1pPr>
          </a:lstStyle>
          <a:p>
            <a:r>
              <a:rPr lang="ja-JP" altLang="en-US" sz="1800" dirty="0"/>
              <a:t>尿酸降下薬投与群とプラセボ群で、</a:t>
            </a:r>
            <a:endParaRPr lang="en-US" altLang="ja-JP" sz="1800" dirty="0"/>
          </a:p>
          <a:p>
            <a:r>
              <a:rPr lang="ja-JP" altLang="en-US" sz="1800" dirty="0"/>
              <a:t>心血管死亡に有意な差を認めなかった。</a:t>
            </a:r>
          </a:p>
        </p:txBody>
      </p:sp>
      <p:sp>
        <p:nvSpPr>
          <p:cNvPr id="39" name="テキスト ボックス 38">
            <a:extLst>
              <a:ext uri="{FF2B5EF4-FFF2-40B4-BE49-F238E27FC236}">
                <a16:creationId xmlns:a16="http://schemas.microsoft.com/office/drawing/2014/main" id="{7CA49AE7-19BA-4B18-89D3-1B8AFC87A289}"/>
              </a:ext>
            </a:extLst>
          </p:cNvPr>
          <p:cNvSpPr txBox="1"/>
          <p:nvPr/>
        </p:nvSpPr>
        <p:spPr>
          <a:xfrm>
            <a:off x="4986136" y="5229200"/>
            <a:ext cx="32380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0.01</a:t>
            </a:r>
            <a:endParaRPr lang="ja-JP" altLang="en-US" sz="1200" dirty="0">
              <a:latin typeface="HGP創英角ｺﾞｼｯｸUB" panose="020B0900000000000000" pitchFamily="50" charset="-128"/>
              <a:ea typeface="HGP創英角ｺﾞｼｯｸUB" panose="020B0900000000000000" pitchFamily="50" charset="-128"/>
            </a:endParaRPr>
          </a:p>
        </p:txBody>
      </p:sp>
      <p:cxnSp>
        <p:nvCxnSpPr>
          <p:cNvPr id="26" name="直線コネクタ 25"/>
          <p:cNvCxnSpPr/>
          <p:nvPr/>
        </p:nvCxnSpPr>
        <p:spPr>
          <a:xfrm flipV="1">
            <a:off x="5149459" y="5157192"/>
            <a:ext cx="35986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6948795" y="2564903"/>
            <a:ext cx="0" cy="266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H="1">
            <a:off x="5148064"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H="1">
            <a:off x="6045739"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H="1">
            <a:off x="7848586"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flipH="1">
            <a:off x="8748837"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 name="グループ化 5">
            <a:extLst>
              <a:ext uri="{FF2B5EF4-FFF2-40B4-BE49-F238E27FC236}">
                <a16:creationId xmlns:a16="http://schemas.microsoft.com/office/drawing/2014/main" id="{847AD2F6-AE97-4FB8-BF48-E237E1053DCF}"/>
              </a:ext>
            </a:extLst>
          </p:cNvPr>
          <p:cNvGrpSpPr/>
          <p:nvPr/>
        </p:nvGrpSpPr>
        <p:grpSpPr>
          <a:xfrm>
            <a:off x="6741035" y="2768755"/>
            <a:ext cx="936029" cy="236943"/>
            <a:chOff x="11937565" y="2921155"/>
            <a:chExt cx="1360223" cy="236943"/>
          </a:xfrm>
        </p:grpSpPr>
        <p:cxnSp>
          <p:nvCxnSpPr>
            <p:cNvPr id="37" name="直線コネクタ 36"/>
            <p:cNvCxnSpPr/>
            <p:nvPr/>
          </p:nvCxnSpPr>
          <p:spPr>
            <a:xfrm flipV="1">
              <a:off x="11937565" y="3039626"/>
              <a:ext cx="136022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a:off x="12525015" y="2921155"/>
              <a:ext cx="182347" cy="23694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grpSp>
        <p:nvGrpSpPr>
          <p:cNvPr id="7" name="グループ化 6">
            <a:extLst>
              <a:ext uri="{FF2B5EF4-FFF2-40B4-BE49-F238E27FC236}">
                <a16:creationId xmlns:a16="http://schemas.microsoft.com/office/drawing/2014/main" id="{8B157FAB-E099-4A98-B795-F7C0F50D73B1}"/>
              </a:ext>
            </a:extLst>
          </p:cNvPr>
          <p:cNvGrpSpPr/>
          <p:nvPr/>
        </p:nvGrpSpPr>
        <p:grpSpPr>
          <a:xfrm>
            <a:off x="6357692" y="3408928"/>
            <a:ext cx="882130" cy="236943"/>
            <a:chOff x="11380497" y="3561328"/>
            <a:chExt cx="1281897" cy="236943"/>
          </a:xfrm>
        </p:grpSpPr>
        <p:cxnSp>
          <p:nvCxnSpPr>
            <p:cNvPr id="40" name="直線コネクタ 39"/>
            <p:cNvCxnSpPr/>
            <p:nvPr/>
          </p:nvCxnSpPr>
          <p:spPr>
            <a:xfrm flipV="1">
              <a:off x="11380497" y="3679799"/>
              <a:ext cx="128189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11926535" y="3561328"/>
              <a:ext cx="186663" cy="23694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43" name="ひし形 42"/>
          <p:cNvSpPr/>
          <p:nvPr/>
        </p:nvSpPr>
        <p:spPr>
          <a:xfrm>
            <a:off x="6609888" y="4011056"/>
            <a:ext cx="766309" cy="310362"/>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4" name="テキスト ボックス 23"/>
          <p:cNvSpPr txBox="1"/>
          <p:nvPr/>
        </p:nvSpPr>
        <p:spPr>
          <a:xfrm>
            <a:off x="5066591" y="5517232"/>
            <a:ext cx="1963679" cy="215444"/>
          </a:xfrm>
          <a:prstGeom prst="rect">
            <a:avLst/>
          </a:prstGeom>
          <a:noFill/>
        </p:spPr>
        <p:txBody>
          <a:bodyPr wrap="none" lIns="0" tIns="0" rIns="0" bIns="0" rtlCol="0">
            <a:spAutoFit/>
          </a:bodyPr>
          <a:lstStyle/>
          <a:p>
            <a:pPr algn="ctr"/>
            <a:r>
              <a:rPr lang="ja-JP" altLang="en-US" sz="1400" dirty="0">
                <a:solidFill>
                  <a:srgbClr val="0033CC"/>
                </a:solidFill>
                <a:latin typeface="HGP創英角ｺﾞｼｯｸUB" panose="020B0900000000000000" pitchFamily="50" charset="-128"/>
                <a:ea typeface="HGP創英角ｺﾞｼｯｸUB" panose="020B0900000000000000" pitchFamily="50" charset="-128"/>
              </a:rPr>
              <a:t>尿酸降下薬投与群</a:t>
            </a:r>
            <a:r>
              <a:rPr lang="ja-JP" altLang="en-US" sz="1400" dirty="0">
                <a:latin typeface="HGP創英角ｺﾞｼｯｸUB" panose="020B0900000000000000" pitchFamily="50" charset="-128"/>
                <a:ea typeface="HGP創英角ｺﾞｼｯｸUB" panose="020B0900000000000000" pitchFamily="50" charset="-128"/>
              </a:rPr>
              <a:t>が優位</a:t>
            </a:r>
          </a:p>
        </p:txBody>
      </p:sp>
      <p:sp>
        <p:nvSpPr>
          <p:cNvPr id="29" name="テキスト ボックス 28"/>
          <p:cNvSpPr txBox="1"/>
          <p:nvPr/>
        </p:nvSpPr>
        <p:spPr>
          <a:xfrm>
            <a:off x="7181167" y="5517232"/>
            <a:ext cx="1335302" cy="215444"/>
          </a:xfrm>
          <a:prstGeom prst="rect">
            <a:avLst/>
          </a:prstGeom>
          <a:noFill/>
        </p:spPr>
        <p:txBody>
          <a:bodyPr wrap="none" lIns="0" tIns="0" rIns="0" bIns="0" rtlCol="0">
            <a:spAutoFit/>
          </a:bodyPr>
          <a:lstStyle/>
          <a:p>
            <a:pPr algn="ctr"/>
            <a:r>
              <a:rPr lang="ja-JP" altLang="en-US" sz="1400" dirty="0">
                <a:latin typeface="HGP創英角ｺﾞｼｯｸUB" panose="020B0900000000000000" pitchFamily="50" charset="-128"/>
                <a:ea typeface="HGP創英角ｺﾞｼｯｸUB" panose="020B0900000000000000" pitchFamily="50" charset="-128"/>
              </a:rPr>
              <a:t>プラセボ群が優位</a:t>
            </a:r>
          </a:p>
        </p:txBody>
      </p:sp>
      <p:sp>
        <p:nvSpPr>
          <p:cNvPr id="45" name="テキスト ボックス 44">
            <a:extLst>
              <a:ext uri="{FF2B5EF4-FFF2-40B4-BE49-F238E27FC236}">
                <a16:creationId xmlns:a16="http://schemas.microsoft.com/office/drawing/2014/main" id="{EBDA9C68-B90B-4B75-8182-4B35E98508A9}"/>
              </a:ext>
            </a:extLst>
          </p:cNvPr>
          <p:cNvSpPr txBox="1"/>
          <p:nvPr/>
        </p:nvSpPr>
        <p:spPr>
          <a:xfrm>
            <a:off x="5932973" y="5229200"/>
            <a:ext cx="22762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46" name="テキスト ボックス 45">
            <a:extLst>
              <a:ext uri="{FF2B5EF4-FFF2-40B4-BE49-F238E27FC236}">
                <a16:creationId xmlns:a16="http://schemas.microsoft.com/office/drawing/2014/main" id="{153585AA-7711-4962-A035-67D7138C4FB1}"/>
              </a:ext>
            </a:extLst>
          </p:cNvPr>
          <p:cNvSpPr txBox="1"/>
          <p:nvPr/>
        </p:nvSpPr>
        <p:spPr>
          <a:xfrm>
            <a:off x="6903226" y="5229200"/>
            <a:ext cx="9618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47" name="テキスト ボックス 46">
            <a:extLst>
              <a:ext uri="{FF2B5EF4-FFF2-40B4-BE49-F238E27FC236}">
                <a16:creationId xmlns:a16="http://schemas.microsoft.com/office/drawing/2014/main" id="{382781BC-F4E9-44E0-9009-76940BC54BD4}"/>
              </a:ext>
            </a:extLst>
          </p:cNvPr>
          <p:cNvSpPr txBox="1"/>
          <p:nvPr/>
        </p:nvSpPr>
        <p:spPr>
          <a:xfrm>
            <a:off x="7753636" y="5229200"/>
            <a:ext cx="19236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48" name="テキスト ボックス 47">
            <a:extLst>
              <a:ext uri="{FF2B5EF4-FFF2-40B4-BE49-F238E27FC236}">
                <a16:creationId xmlns:a16="http://schemas.microsoft.com/office/drawing/2014/main" id="{4652D5FE-6EC4-4D18-8ECB-6FF7A43B3BCD}"/>
              </a:ext>
            </a:extLst>
          </p:cNvPr>
          <p:cNvSpPr txBox="1"/>
          <p:nvPr/>
        </p:nvSpPr>
        <p:spPr>
          <a:xfrm>
            <a:off x="8604448" y="5229200"/>
            <a:ext cx="288542"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27" name="角丸四角形 26">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CQ5</a:t>
            </a:r>
          </a:p>
        </p:txBody>
      </p:sp>
    </p:spTree>
    <p:extLst>
      <p:ext uri="{BB962C8B-B14F-4D97-AF65-F5344CB8AC3E}">
        <p14:creationId xmlns:p14="http://schemas.microsoft.com/office/powerpoint/2010/main" val="682452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CQ5</a:t>
            </a:r>
            <a:r>
              <a:rPr lang="ja-JP" altLang="en-US" dirty="0"/>
              <a:t>：総死亡の減少（益）</a:t>
            </a:r>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3544425823"/>
              </p:ext>
            </p:extLst>
          </p:nvPr>
        </p:nvGraphicFramePr>
        <p:xfrm>
          <a:off x="251520" y="1196752"/>
          <a:ext cx="8640960" cy="4680000"/>
        </p:xfrm>
        <a:graphic>
          <a:graphicData uri="http://schemas.openxmlformats.org/drawingml/2006/table">
            <a:tbl>
              <a:tblPr/>
              <a:tblGrid>
                <a:gridCol w="1224000">
                  <a:extLst>
                    <a:ext uri="{9D8B030D-6E8A-4147-A177-3AD203B41FA5}">
                      <a16:colId xmlns:a16="http://schemas.microsoft.com/office/drawing/2014/main" val="20000"/>
                    </a:ext>
                  </a:extLst>
                </a:gridCol>
                <a:gridCol w="288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288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gridCol w="648400">
                  <a:extLst>
                    <a:ext uri="{9D8B030D-6E8A-4147-A177-3AD203B41FA5}">
                      <a16:colId xmlns:a16="http://schemas.microsoft.com/office/drawing/2014/main" val="20005"/>
                    </a:ext>
                  </a:extLst>
                </a:gridCol>
                <a:gridCol w="1080120">
                  <a:extLst>
                    <a:ext uri="{9D8B030D-6E8A-4147-A177-3AD203B41FA5}">
                      <a16:colId xmlns:a16="http://schemas.microsoft.com/office/drawing/2014/main" val="20006"/>
                    </a:ext>
                  </a:extLst>
                </a:gridCol>
                <a:gridCol w="3960440">
                  <a:extLst>
                    <a:ext uri="{9D8B030D-6E8A-4147-A177-3AD203B41FA5}">
                      <a16:colId xmlns:a16="http://schemas.microsoft.com/office/drawing/2014/main" val="20007"/>
                    </a:ext>
                  </a:extLst>
                </a:gridCol>
              </a:tblGrid>
              <a:tr h="504000">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尿酸降下薬</a:t>
                      </a:r>
                      <a:endParaRPr lang="en-US" altLang="ja-JP"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投与群</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2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プラセボ群</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864000">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648000">
                <a:tc>
                  <a:txBody>
                    <a:bodyPr/>
                    <a:lstStyle/>
                    <a:p>
                      <a:pPr algn="l"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Hare 2008</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203</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202</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49.5</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1.66</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[0.61, 4.48]</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5">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48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Givertz</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2015</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128</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125</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50.5</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1.12</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[0.42, 2.99]</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4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[95</a:t>
                      </a:r>
                      <a:r>
                        <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％信頼区間</a:t>
                      </a: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331</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327</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1.36</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[0.68, 2.73]</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4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20000">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 </a:t>
                      </a:r>
                      <a:r>
                        <a:rPr lang="ja-JP" altLang="en-US" sz="1200" dirty="0">
                          <a:latin typeface="HGP創英角ｺﾞｼｯｸUB" panose="020B0900000000000000" pitchFamily="50" charset="-128"/>
                          <a:ea typeface="HGP創英角ｺﾞｼｯｸUB" panose="020B0900000000000000" pitchFamily="50" charset="-128"/>
                        </a:rPr>
                        <a:t>異質性の検定：</a:t>
                      </a:r>
                      <a:r>
                        <a:rPr lang="en-US" altLang="ja-JP" sz="1200" dirty="0">
                          <a:latin typeface="HGP創英角ｺﾞｼｯｸUB" panose="020B0900000000000000" pitchFamily="50" charset="-128"/>
                          <a:ea typeface="HGP創英角ｺﾞｼｯｸUB" panose="020B0900000000000000" pitchFamily="50" charset="-128"/>
                        </a:rPr>
                        <a:t>τ</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0.00</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χ</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0.31</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err="1">
                          <a:latin typeface="HGP創英角ｺﾞｼｯｸUB" panose="020B0900000000000000" pitchFamily="50" charset="-128"/>
                          <a:ea typeface="HGP創英角ｺﾞｼｯｸUB" panose="020B0900000000000000" pitchFamily="50" charset="-128"/>
                        </a:rPr>
                        <a:t>df</a:t>
                      </a:r>
                      <a:r>
                        <a:rPr lang="en-US" altLang="ja-JP" sz="1200" dirty="0">
                          <a:latin typeface="HGP創英角ｺﾞｼｯｸUB" panose="020B0900000000000000" pitchFamily="50" charset="-128"/>
                          <a:ea typeface="HGP創英角ｺﾞｼｯｸUB" panose="020B0900000000000000" pitchFamily="50" charset="-128"/>
                        </a:rPr>
                        <a:t>=1</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0.58</a:t>
                      </a:r>
                      <a:r>
                        <a:rPr lang="ja-JP" altLang="en-US" sz="1200" dirty="0">
                          <a:latin typeface="HGP創英角ｺﾞｼｯｸUB" panose="020B0900000000000000" pitchFamily="50" charset="-128"/>
                          <a:ea typeface="HGP創英角ｺﾞｼｯｸUB" panose="020B0900000000000000" pitchFamily="50" charset="-128"/>
                        </a:rPr>
                        <a:t>）  </a:t>
                      </a:r>
                      <a:r>
                        <a:rPr lang="en-US" altLang="ja-JP" sz="1200" dirty="0">
                          <a:latin typeface="HGP創英角ｺﾞｼｯｸUB" panose="020B0900000000000000" pitchFamily="50" charset="-128"/>
                          <a:ea typeface="HGP創英角ｺﾞｼｯｸUB" panose="020B0900000000000000" pitchFamily="50" charset="-128"/>
                        </a:rPr>
                        <a:t>I</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a:t>
                      </a:r>
                      <a:r>
                        <a:rPr lang="ja-JP" altLang="en-US" sz="1200" dirty="0">
                          <a:latin typeface="HGP創英角ｺﾞｼｯｸUB" panose="020B0900000000000000" pitchFamily="50" charset="-128"/>
                          <a:ea typeface="HGP創英角ｺﾞｼｯｸUB" panose="020B0900000000000000" pitchFamily="50" charset="-128"/>
                        </a:rPr>
                        <a:t>％</a:t>
                      </a:r>
                      <a:endParaRPr kumimoji="1" lang="ja-JP" altLang="en-US" sz="12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HGP創英角ｺﾞｼｯｸUB" panose="020B0900000000000000" pitchFamily="50" charset="-128"/>
                          <a:ea typeface="HGP創英角ｺﾞｼｯｸUB" panose="020B0900000000000000" pitchFamily="50" charset="-128"/>
                        </a:rPr>
                        <a:t> 統合効果の検定：</a:t>
                      </a:r>
                      <a:r>
                        <a:rPr lang="en-US" altLang="ja-JP" sz="1200" dirty="0">
                          <a:latin typeface="HGP創英角ｺﾞｼｯｸUB" panose="020B0900000000000000" pitchFamily="50" charset="-128"/>
                          <a:ea typeface="HGP創英角ｺﾞｼｯｸUB" panose="020B0900000000000000" pitchFamily="50" charset="-128"/>
                        </a:rPr>
                        <a:t>z</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0.86</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0.39</a:t>
                      </a:r>
                      <a:r>
                        <a:rPr lang="ja-JP" altLang="en-US" sz="1200" dirty="0">
                          <a:latin typeface="HGP創英角ｺﾞｼｯｸUB" panose="020B0900000000000000" pitchFamily="50" charset="-128"/>
                          <a:ea typeface="HGP創英角ｺﾞｼｯｸUB" panose="020B0900000000000000" pitchFamily="50" charset="-128"/>
                        </a:rPr>
                        <a:t>）</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4" name="テキスト ボックス 3">
            <a:extLst>
              <a:ext uri="{FF2B5EF4-FFF2-40B4-BE49-F238E27FC236}">
                <a16:creationId xmlns:a16="http://schemas.microsoft.com/office/drawing/2014/main" id="{B8DC9211-0A41-49DB-84DA-2205A46269D4}"/>
              </a:ext>
            </a:extLst>
          </p:cNvPr>
          <p:cNvSpPr txBox="1"/>
          <p:nvPr/>
        </p:nvSpPr>
        <p:spPr>
          <a:xfrm>
            <a:off x="4986136" y="5229200"/>
            <a:ext cx="32380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0.01</a:t>
            </a:r>
            <a:endParaRPr lang="ja-JP" altLang="en-US" sz="1200" dirty="0">
              <a:latin typeface="HGP創英角ｺﾞｼｯｸUB" panose="020B0900000000000000" pitchFamily="50" charset="-128"/>
              <a:ea typeface="HGP創英角ｺﾞｼｯｸUB" panose="020B0900000000000000" pitchFamily="50" charset="-128"/>
            </a:endParaRPr>
          </a:p>
        </p:txBody>
      </p:sp>
      <p:cxnSp>
        <p:nvCxnSpPr>
          <p:cNvPr id="5" name="直線コネクタ 4">
            <a:extLst>
              <a:ext uri="{FF2B5EF4-FFF2-40B4-BE49-F238E27FC236}">
                <a16:creationId xmlns:a16="http://schemas.microsoft.com/office/drawing/2014/main" id="{B8967E8C-8F76-4E6A-86A8-A32909FAF01F}"/>
              </a:ext>
            </a:extLst>
          </p:cNvPr>
          <p:cNvCxnSpPr/>
          <p:nvPr/>
        </p:nvCxnSpPr>
        <p:spPr>
          <a:xfrm flipV="1">
            <a:off x="5149459" y="5157192"/>
            <a:ext cx="35986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B8D46C00-DA3F-4FFB-B521-6646ED04C7AD}"/>
              </a:ext>
            </a:extLst>
          </p:cNvPr>
          <p:cNvCxnSpPr/>
          <p:nvPr/>
        </p:nvCxnSpPr>
        <p:spPr>
          <a:xfrm>
            <a:off x="6948795" y="2564903"/>
            <a:ext cx="0" cy="266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98D54AFD-4DBE-4D9A-BBDC-05D64C70FA70}"/>
              </a:ext>
            </a:extLst>
          </p:cNvPr>
          <p:cNvCxnSpPr/>
          <p:nvPr/>
        </p:nvCxnSpPr>
        <p:spPr>
          <a:xfrm flipH="1">
            <a:off x="5148064"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076F2BF5-397B-40A1-9C1B-B0C71586531A}"/>
              </a:ext>
            </a:extLst>
          </p:cNvPr>
          <p:cNvCxnSpPr/>
          <p:nvPr/>
        </p:nvCxnSpPr>
        <p:spPr>
          <a:xfrm flipH="1">
            <a:off x="6045739"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76A664E7-CBCC-4C23-88C8-0E27C6D7F91C}"/>
              </a:ext>
            </a:extLst>
          </p:cNvPr>
          <p:cNvCxnSpPr/>
          <p:nvPr/>
        </p:nvCxnSpPr>
        <p:spPr>
          <a:xfrm flipH="1">
            <a:off x="7848586"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1A2D88F4-28B1-4A51-B4AA-EE5EA89CBFBD}"/>
              </a:ext>
            </a:extLst>
          </p:cNvPr>
          <p:cNvCxnSpPr/>
          <p:nvPr/>
        </p:nvCxnSpPr>
        <p:spPr>
          <a:xfrm flipH="1">
            <a:off x="8748837"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BA294399-86E3-4507-B0F4-FD11AB772D88}"/>
              </a:ext>
            </a:extLst>
          </p:cNvPr>
          <p:cNvSpPr txBox="1"/>
          <p:nvPr/>
        </p:nvSpPr>
        <p:spPr>
          <a:xfrm>
            <a:off x="5066591" y="5517232"/>
            <a:ext cx="1963679" cy="215444"/>
          </a:xfrm>
          <a:prstGeom prst="rect">
            <a:avLst/>
          </a:prstGeom>
          <a:noFill/>
        </p:spPr>
        <p:txBody>
          <a:bodyPr wrap="none" lIns="0" tIns="0" rIns="0" bIns="0" rtlCol="0">
            <a:spAutoFit/>
          </a:bodyPr>
          <a:lstStyle/>
          <a:p>
            <a:pPr algn="ctr"/>
            <a:r>
              <a:rPr lang="ja-JP" altLang="en-US" sz="1400" dirty="0">
                <a:solidFill>
                  <a:srgbClr val="0033CC"/>
                </a:solidFill>
                <a:latin typeface="HGP創英角ｺﾞｼｯｸUB" panose="020B0900000000000000" pitchFamily="50" charset="-128"/>
                <a:ea typeface="HGP創英角ｺﾞｼｯｸUB" panose="020B0900000000000000" pitchFamily="50" charset="-128"/>
              </a:rPr>
              <a:t>尿酸降下薬投与群</a:t>
            </a:r>
            <a:r>
              <a:rPr lang="ja-JP" altLang="en-US" sz="1400" dirty="0">
                <a:latin typeface="HGP創英角ｺﾞｼｯｸUB" panose="020B0900000000000000" pitchFamily="50" charset="-128"/>
                <a:ea typeface="HGP創英角ｺﾞｼｯｸUB" panose="020B0900000000000000" pitchFamily="50" charset="-128"/>
              </a:rPr>
              <a:t>が優位</a:t>
            </a:r>
          </a:p>
        </p:txBody>
      </p:sp>
      <p:sp>
        <p:nvSpPr>
          <p:cNvPr id="12" name="テキスト ボックス 11">
            <a:extLst>
              <a:ext uri="{FF2B5EF4-FFF2-40B4-BE49-F238E27FC236}">
                <a16:creationId xmlns:a16="http://schemas.microsoft.com/office/drawing/2014/main" id="{1CAC94F1-7149-4FB4-8F15-67E02B882DA6}"/>
              </a:ext>
            </a:extLst>
          </p:cNvPr>
          <p:cNvSpPr txBox="1"/>
          <p:nvPr/>
        </p:nvSpPr>
        <p:spPr>
          <a:xfrm>
            <a:off x="7181167" y="5517232"/>
            <a:ext cx="1335302" cy="215444"/>
          </a:xfrm>
          <a:prstGeom prst="rect">
            <a:avLst/>
          </a:prstGeom>
          <a:noFill/>
        </p:spPr>
        <p:txBody>
          <a:bodyPr wrap="none" lIns="0" tIns="0" rIns="0" bIns="0" rtlCol="0">
            <a:spAutoFit/>
          </a:bodyPr>
          <a:lstStyle/>
          <a:p>
            <a:pPr algn="ctr"/>
            <a:r>
              <a:rPr lang="ja-JP" altLang="en-US" sz="1400" dirty="0">
                <a:latin typeface="HGP創英角ｺﾞｼｯｸUB" panose="020B0900000000000000" pitchFamily="50" charset="-128"/>
                <a:ea typeface="HGP創英角ｺﾞｼｯｸUB" panose="020B0900000000000000" pitchFamily="50" charset="-128"/>
              </a:rPr>
              <a:t>プラセボ群が優位</a:t>
            </a:r>
          </a:p>
        </p:txBody>
      </p:sp>
      <p:sp>
        <p:nvSpPr>
          <p:cNvPr id="13" name="テキスト ボックス 12">
            <a:extLst>
              <a:ext uri="{FF2B5EF4-FFF2-40B4-BE49-F238E27FC236}">
                <a16:creationId xmlns:a16="http://schemas.microsoft.com/office/drawing/2014/main" id="{7558B623-B13C-4106-8A88-9CA5C0561566}"/>
              </a:ext>
            </a:extLst>
          </p:cNvPr>
          <p:cNvSpPr txBox="1"/>
          <p:nvPr/>
        </p:nvSpPr>
        <p:spPr>
          <a:xfrm>
            <a:off x="5932973" y="5229200"/>
            <a:ext cx="22762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14" name="テキスト ボックス 13">
            <a:extLst>
              <a:ext uri="{FF2B5EF4-FFF2-40B4-BE49-F238E27FC236}">
                <a16:creationId xmlns:a16="http://schemas.microsoft.com/office/drawing/2014/main" id="{98F1A460-23C0-4719-AF9E-63E03331D7B9}"/>
              </a:ext>
            </a:extLst>
          </p:cNvPr>
          <p:cNvSpPr txBox="1"/>
          <p:nvPr/>
        </p:nvSpPr>
        <p:spPr>
          <a:xfrm>
            <a:off x="6903226" y="5229200"/>
            <a:ext cx="9618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15" name="テキスト ボックス 14">
            <a:extLst>
              <a:ext uri="{FF2B5EF4-FFF2-40B4-BE49-F238E27FC236}">
                <a16:creationId xmlns:a16="http://schemas.microsoft.com/office/drawing/2014/main" id="{BA5FE88C-41B2-4467-98C7-3CAD15782AB4}"/>
              </a:ext>
            </a:extLst>
          </p:cNvPr>
          <p:cNvSpPr txBox="1"/>
          <p:nvPr/>
        </p:nvSpPr>
        <p:spPr>
          <a:xfrm>
            <a:off x="7753636" y="5229200"/>
            <a:ext cx="19236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16" name="テキスト ボックス 15">
            <a:extLst>
              <a:ext uri="{FF2B5EF4-FFF2-40B4-BE49-F238E27FC236}">
                <a16:creationId xmlns:a16="http://schemas.microsoft.com/office/drawing/2014/main" id="{C8D3BF31-1BC7-4DE8-B231-35395E8A3BB6}"/>
              </a:ext>
            </a:extLst>
          </p:cNvPr>
          <p:cNvSpPr txBox="1"/>
          <p:nvPr/>
        </p:nvSpPr>
        <p:spPr>
          <a:xfrm>
            <a:off x="8604448" y="5229200"/>
            <a:ext cx="288542"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100</a:t>
            </a:r>
            <a:endParaRPr lang="ja-JP" altLang="en-US" sz="1200" dirty="0">
              <a:latin typeface="HGP創英角ｺﾞｼｯｸUB" panose="020B0900000000000000" pitchFamily="50" charset="-128"/>
              <a:ea typeface="HGP創英角ｺﾞｼｯｸUB" panose="020B0900000000000000" pitchFamily="50" charset="-128"/>
            </a:endParaRPr>
          </a:p>
        </p:txBody>
      </p:sp>
      <p:grpSp>
        <p:nvGrpSpPr>
          <p:cNvPr id="17" name="グループ化 16">
            <a:extLst>
              <a:ext uri="{FF2B5EF4-FFF2-40B4-BE49-F238E27FC236}">
                <a16:creationId xmlns:a16="http://schemas.microsoft.com/office/drawing/2014/main" id="{A53394CF-0D64-4907-9CD8-A6F92675F5B6}"/>
              </a:ext>
            </a:extLst>
          </p:cNvPr>
          <p:cNvGrpSpPr/>
          <p:nvPr/>
        </p:nvGrpSpPr>
        <p:grpSpPr>
          <a:xfrm>
            <a:off x="6740981" y="2769901"/>
            <a:ext cx="793334" cy="236943"/>
            <a:chOff x="6740981" y="2921155"/>
            <a:chExt cx="793334" cy="236943"/>
          </a:xfrm>
        </p:grpSpPr>
        <p:cxnSp>
          <p:nvCxnSpPr>
            <p:cNvPr id="18" name="直線コネクタ 17"/>
            <p:cNvCxnSpPr/>
            <p:nvPr/>
          </p:nvCxnSpPr>
          <p:spPr>
            <a:xfrm flipV="1">
              <a:off x="6740981" y="3039626"/>
              <a:ext cx="79333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7071673" y="2921155"/>
              <a:ext cx="125476" cy="23694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grpSp>
        <p:nvGrpSpPr>
          <p:cNvPr id="20" name="グループ化 19">
            <a:extLst>
              <a:ext uri="{FF2B5EF4-FFF2-40B4-BE49-F238E27FC236}">
                <a16:creationId xmlns:a16="http://schemas.microsoft.com/office/drawing/2014/main" id="{E80ECDD9-D124-46FE-8DF5-5DE230BC38A7}"/>
              </a:ext>
            </a:extLst>
          </p:cNvPr>
          <p:cNvGrpSpPr/>
          <p:nvPr/>
        </p:nvGrpSpPr>
        <p:grpSpPr>
          <a:xfrm>
            <a:off x="6589571" y="3410074"/>
            <a:ext cx="776690" cy="236943"/>
            <a:chOff x="6589571" y="3561328"/>
            <a:chExt cx="776690" cy="236943"/>
          </a:xfrm>
        </p:grpSpPr>
        <p:cxnSp>
          <p:nvCxnSpPr>
            <p:cNvPr id="21" name="直線コネクタ 20"/>
            <p:cNvCxnSpPr/>
            <p:nvPr/>
          </p:nvCxnSpPr>
          <p:spPr>
            <a:xfrm flipV="1">
              <a:off x="6589571" y="3679799"/>
              <a:ext cx="77669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6918339" y="3561328"/>
              <a:ext cx="128447" cy="23694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23" name="ひし形 22"/>
          <p:cNvSpPr/>
          <p:nvPr/>
        </p:nvSpPr>
        <p:spPr>
          <a:xfrm>
            <a:off x="6778850" y="4016499"/>
            <a:ext cx="546903" cy="310362"/>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4" name="正方形/長方形 23"/>
          <p:cNvSpPr/>
          <p:nvPr/>
        </p:nvSpPr>
        <p:spPr>
          <a:xfrm>
            <a:off x="6035229" y="5890074"/>
            <a:ext cx="2958159" cy="369332"/>
          </a:xfrm>
          <a:prstGeom prst="rect">
            <a:avLst/>
          </a:prstGeom>
          <a:noFill/>
        </p:spPr>
        <p:txBody>
          <a:bodyPr wrap="none" lIns="90000" rIns="90000" rtlCol="0" anchor="b">
            <a:spAutoFit/>
          </a:bodyPr>
          <a:lstStyle/>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1</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Hare, J.M. et a</a:t>
            </a:r>
            <a:r>
              <a:rPr lang="ja-JP" altLang="en-US" sz="900" dirty="0" err="1">
                <a:solidFill>
                  <a:prstClr val="black"/>
                </a:solidFill>
                <a:latin typeface="HGP創英角ｺﾞｼｯｸUB" panose="020B0900000000000000" pitchFamily="50" charset="-128"/>
                <a:ea typeface="HGP創英角ｺﾞｼｯｸUB" panose="020B0900000000000000" pitchFamily="50" charset="-128"/>
              </a:rPr>
              <a:t>ｌ</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J Am Coil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Cardiol</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51: 2301, 2008</a:t>
            </a:r>
          </a:p>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2</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Givertz</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M.M. et a</a:t>
            </a:r>
            <a:r>
              <a:rPr lang="ja-JP" altLang="en-US" sz="900" dirty="0" err="1">
                <a:solidFill>
                  <a:prstClr val="black"/>
                </a:solidFill>
                <a:latin typeface="HGP創英角ｺﾞｼｯｸUB" panose="020B0900000000000000" pitchFamily="50" charset="-128"/>
                <a:ea typeface="HGP創英角ｺﾞｼｯｸUB" panose="020B0900000000000000" pitchFamily="50" charset="-128"/>
              </a:rPr>
              <a:t>ｌ</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Circulation 131: 1763, 2015</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5" name="テキスト ボックス 24">
            <a:extLst>
              <a:ext uri="{FF2B5EF4-FFF2-40B4-BE49-F238E27FC236}">
                <a16:creationId xmlns:a16="http://schemas.microsoft.com/office/drawing/2014/main" id="{CA659FCD-CC27-4DB6-9A1F-414F1EE40B6B}"/>
              </a:ext>
            </a:extLst>
          </p:cNvPr>
          <p:cNvSpPr txBox="1"/>
          <p:nvPr/>
        </p:nvSpPr>
        <p:spPr>
          <a:xfrm>
            <a:off x="251520" y="5951021"/>
            <a:ext cx="3960000" cy="646331"/>
          </a:xfrm>
          <a:prstGeom prst="rect">
            <a:avLst/>
          </a:prstGeom>
          <a:solidFill>
            <a:srgbClr val="FFFF99"/>
          </a:solidFill>
          <a:ln w="19050">
            <a:solidFill>
              <a:schemeClr val="accent2">
                <a:lumMod val="75000"/>
              </a:schemeClr>
            </a:solidFill>
          </a:ln>
        </p:spPr>
        <p:txBody>
          <a:bodyPr wrap="square" anchor="ctr">
            <a:spAutoFit/>
          </a:bodyPr>
          <a:lstStyle>
            <a:defPPr>
              <a:defRPr lang="ja-JP"/>
            </a:defPPr>
            <a:lvl1pPr algn="ctr">
              <a:defRPr>
                <a:latin typeface="HGP創英角ｺﾞｼｯｸUB" panose="020B0900000000000000" pitchFamily="50" charset="-128"/>
                <a:ea typeface="HGP創英角ｺﾞｼｯｸUB" panose="020B0900000000000000" pitchFamily="50" charset="-128"/>
                <a:cs typeface="Arial Unicode MS" panose="020B0604020202020204" pitchFamily="50" charset="-128"/>
              </a:defRPr>
            </a:lvl1pPr>
          </a:lstStyle>
          <a:p>
            <a:r>
              <a:rPr lang="ja-JP" altLang="en-US" dirty="0"/>
              <a:t>尿酸降下薬投与群とプラセボ群で、</a:t>
            </a:r>
            <a:endParaRPr lang="en-US" altLang="ja-JP" dirty="0"/>
          </a:p>
          <a:p>
            <a:r>
              <a:rPr lang="ja-JP" altLang="en-US" dirty="0"/>
              <a:t>総死亡に有意な差を認めなかった。</a:t>
            </a:r>
          </a:p>
        </p:txBody>
      </p:sp>
      <p:sp>
        <p:nvSpPr>
          <p:cNvPr id="26" name="角丸四角形 25">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CQ5</a:t>
            </a:r>
          </a:p>
        </p:txBody>
      </p:sp>
    </p:spTree>
    <p:extLst>
      <p:ext uri="{BB962C8B-B14F-4D97-AF65-F5344CB8AC3E}">
        <p14:creationId xmlns:p14="http://schemas.microsoft.com/office/powerpoint/2010/main" val="3829220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5697584" y="5887871"/>
            <a:ext cx="3278759" cy="369332"/>
          </a:xfrm>
          <a:prstGeom prst="rect">
            <a:avLst/>
          </a:prstGeom>
          <a:noFill/>
        </p:spPr>
        <p:txBody>
          <a:bodyPr wrap="none" lIns="90000" rIns="90000" rtlCol="0" anchor="b">
            <a:spAutoFit/>
          </a:bodyPr>
          <a:lstStyle/>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1</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Givertz</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MM, et a</a:t>
            </a:r>
            <a:r>
              <a:rPr lang="ja-JP" altLang="en-US" sz="900" dirty="0" err="1">
                <a:solidFill>
                  <a:prstClr val="black"/>
                </a:solidFill>
                <a:latin typeface="HGP創英角ｺﾞｼｯｸUB" panose="020B0900000000000000" pitchFamily="50" charset="-128"/>
                <a:ea typeface="HGP創英角ｺﾞｼｯｸUB" panose="020B0900000000000000" pitchFamily="50" charset="-128"/>
              </a:rPr>
              <a:t>ｌ</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Circulation 131: 1763, 2015</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2</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Xiao J, et a</a:t>
            </a:r>
            <a:r>
              <a:rPr lang="ja-JP" altLang="en-US" sz="900" dirty="0" err="1">
                <a:solidFill>
                  <a:prstClr val="black"/>
                </a:solidFill>
                <a:latin typeface="HGP創英角ｺﾞｼｯｸUB" panose="020B0900000000000000" pitchFamily="50" charset="-128"/>
                <a:ea typeface="HGP創英角ｺﾞｼｯｸUB" panose="020B0900000000000000" pitchFamily="50" charset="-128"/>
              </a:rPr>
              <a:t>ｌ</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Eur Rev Med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Pharmacol</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Sci 20 : 756, 2016</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831037961"/>
              </p:ext>
            </p:extLst>
          </p:nvPr>
        </p:nvGraphicFramePr>
        <p:xfrm>
          <a:off x="251520" y="1196752"/>
          <a:ext cx="8640520" cy="4680000"/>
        </p:xfrm>
        <a:graphic>
          <a:graphicData uri="http://schemas.openxmlformats.org/drawingml/2006/table">
            <a:tbl>
              <a:tblPr/>
              <a:tblGrid>
                <a:gridCol w="1224000">
                  <a:extLst>
                    <a:ext uri="{9D8B030D-6E8A-4147-A177-3AD203B41FA5}">
                      <a16:colId xmlns:a16="http://schemas.microsoft.com/office/drawing/2014/main" val="20000"/>
                    </a:ext>
                  </a:extLst>
                </a:gridCol>
                <a:gridCol w="288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288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gridCol w="648000">
                  <a:extLst>
                    <a:ext uri="{9D8B030D-6E8A-4147-A177-3AD203B41FA5}">
                      <a16:colId xmlns:a16="http://schemas.microsoft.com/office/drawing/2014/main" val="20005"/>
                    </a:ext>
                  </a:extLst>
                </a:gridCol>
                <a:gridCol w="1080520">
                  <a:extLst>
                    <a:ext uri="{9D8B030D-6E8A-4147-A177-3AD203B41FA5}">
                      <a16:colId xmlns:a16="http://schemas.microsoft.com/office/drawing/2014/main" val="20006"/>
                    </a:ext>
                  </a:extLst>
                </a:gridCol>
                <a:gridCol w="3960000">
                  <a:extLst>
                    <a:ext uri="{9D8B030D-6E8A-4147-A177-3AD203B41FA5}">
                      <a16:colId xmlns:a16="http://schemas.microsoft.com/office/drawing/2014/main" val="20007"/>
                    </a:ext>
                  </a:extLst>
                </a:gridCol>
              </a:tblGrid>
              <a:tr h="504000">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尿酸降下薬</a:t>
                      </a:r>
                      <a:endParaRPr lang="en-US" altLang="ja-JP"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投与群</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2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プラセボ群</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864000">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648000">
                <a:tc>
                  <a:txBody>
                    <a:bodyPr/>
                    <a:lstStyle/>
                    <a:p>
                      <a:pPr algn="l"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Givertz</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2015</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80</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128</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73</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125</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99.6</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1.07</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[0.88, 1.31]</a:t>
                      </a:r>
                      <a:r>
                        <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5">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48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Xiao 2016</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62</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63</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3.05</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[0.13, 73.41]</a:t>
                      </a:r>
                      <a:r>
                        <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　</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4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190</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188</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1.07</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[0.88, 1.31]</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4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81</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73</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20000">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 </a:t>
                      </a:r>
                      <a:r>
                        <a:rPr lang="ja-JP" altLang="en-US" sz="1200" dirty="0">
                          <a:latin typeface="HGP創英角ｺﾞｼｯｸUB" panose="020B0900000000000000" pitchFamily="50" charset="-128"/>
                          <a:ea typeface="HGP創英角ｺﾞｼｯｸUB" panose="020B0900000000000000" pitchFamily="50" charset="-128"/>
                        </a:rPr>
                        <a:t>異質性の検定：</a:t>
                      </a:r>
                      <a:r>
                        <a:rPr lang="en-US" altLang="ja-JP" sz="1200" dirty="0">
                          <a:latin typeface="HGP創英角ｺﾞｼｯｸUB" panose="020B0900000000000000" pitchFamily="50" charset="-128"/>
                          <a:ea typeface="HGP創英角ｺﾞｼｯｸUB" panose="020B0900000000000000" pitchFamily="50" charset="-128"/>
                        </a:rPr>
                        <a:t>τ</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0.00</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χ</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0.41</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err="1">
                          <a:latin typeface="HGP創英角ｺﾞｼｯｸUB" panose="020B0900000000000000" pitchFamily="50" charset="-128"/>
                          <a:ea typeface="HGP創英角ｺﾞｼｯｸUB" panose="020B0900000000000000" pitchFamily="50" charset="-128"/>
                        </a:rPr>
                        <a:t>df</a:t>
                      </a:r>
                      <a:r>
                        <a:rPr lang="en-US" altLang="ja-JP" sz="1200" dirty="0">
                          <a:latin typeface="HGP創英角ｺﾞｼｯｸUB" panose="020B0900000000000000" pitchFamily="50" charset="-128"/>
                          <a:ea typeface="HGP創英角ｺﾞｼｯｸUB" panose="020B0900000000000000" pitchFamily="50" charset="-128"/>
                        </a:rPr>
                        <a:t>=1</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0.52</a:t>
                      </a:r>
                      <a:r>
                        <a:rPr lang="ja-JP" altLang="en-US" sz="1200" dirty="0">
                          <a:latin typeface="HGP創英角ｺﾞｼｯｸUB" panose="020B0900000000000000" pitchFamily="50" charset="-128"/>
                          <a:ea typeface="HGP創英角ｺﾞｼｯｸUB" panose="020B0900000000000000" pitchFamily="50" charset="-128"/>
                        </a:rPr>
                        <a:t>）  </a:t>
                      </a:r>
                      <a:r>
                        <a:rPr lang="en-US" altLang="ja-JP" sz="1200" dirty="0">
                          <a:latin typeface="HGP創英角ｺﾞｼｯｸUB" panose="020B0900000000000000" pitchFamily="50" charset="-128"/>
                          <a:ea typeface="HGP創英角ｺﾞｼｯｸUB" panose="020B0900000000000000" pitchFamily="50" charset="-128"/>
                        </a:rPr>
                        <a:t>I</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a:t>
                      </a:r>
                      <a:r>
                        <a:rPr lang="ja-JP" altLang="en-US" sz="1200" dirty="0">
                          <a:latin typeface="HGP創英角ｺﾞｼｯｸUB" panose="020B0900000000000000" pitchFamily="50" charset="-128"/>
                          <a:ea typeface="HGP創英角ｺﾞｼｯｸUB" panose="020B0900000000000000" pitchFamily="50" charset="-128"/>
                        </a:rPr>
                        <a:t>％</a:t>
                      </a:r>
                      <a:endParaRPr kumimoji="1" lang="ja-JP" altLang="en-US" sz="12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HGP創英角ｺﾞｼｯｸUB" panose="020B0900000000000000" pitchFamily="50" charset="-128"/>
                          <a:ea typeface="HGP創英角ｺﾞｼｯｸUB" panose="020B0900000000000000" pitchFamily="50" charset="-128"/>
                        </a:rPr>
                        <a:t> 統合効果の検定：</a:t>
                      </a:r>
                      <a:r>
                        <a:rPr lang="en-US" altLang="ja-JP" sz="1200" dirty="0">
                          <a:latin typeface="HGP創英角ｺﾞｼｯｸUB" panose="020B0900000000000000" pitchFamily="50" charset="-128"/>
                          <a:ea typeface="HGP創英角ｺﾞｼｯｸUB" panose="020B0900000000000000" pitchFamily="50" charset="-128"/>
                        </a:rPr>
                        <a:t>z</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0.71</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0.48</a:t>
                      </a:r>
                      <a:r>
                        <a:rPr lang="ja-JP" altLang="en-US" sz="1200" dirty="0">
                          <a:latin typeface="HGP創英角ｺﾞｼｯｸUB" panose="020B0900000000000000" pitchFamily="50" charset="-128"/>
                          <a:ea typeface="HGP創英角ｺﾞｼｯｸUB" panose="020B0900000000000000" pitchFamily="50" charset="-128"/>
                        </a:rPr>
                        <a:t>）</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2" name="タイトル 1"/>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CQ5</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：有害事象の増加（害）</a:t>
            </a:r>
            <a:endParaRPr kumimoji="1" lang="ja-JP" altLang="en-US" b="0" dirty="0">
              <a:solidFill>
                <a:srgbClr val="0033CC"/>
              </a:solidFill>
              <a:latin typeface="HGP創英角ｺﾞｼｯｸUB" panose="020B0900000000000000" pitchFamily="50" charset="-128"/>
              <a:ea typeface="HGP創英角ｺﾞｼｯｸUB" panose="020B0900000000000000" pitchFamily="50" charset="-128"/>
            </a:endParaRPr>
          </a:p>
        </p:txBody>
      </p:sp>
      <p:sp>
        <p:nvSpPr>
          <p:cNvPr id="25" name="テキスト ボックス 24">
            <a:extLst>
              <a:ext uri="{FF2B5EF4-FFF2-40B4-BE49-F238E27FC236}">
                <a16:creationId xmlns:a16="http://schemas.microsoft.com/office/drawing/2014/main" id="{CA659FCD-CC27-4DB6-9A1F-414F1EE40B6B}"/>
              </a:ext>
            </a:extLst>
          </p:cNvPr>
          <p:cNvSpPr txBox="1"/>
          <p:nvPr/>
        </p:nvSpPr>
        <p:spPr>
          <a:xfrm>
            <a:off x="251520" y="5951021"/>
            <a:ext cx="3960000" cy="646331"/>
          </a:xfrm>
          <a:prstGeom prst="rect">
            <a:avLst/>
          </a:prstGeom>
          <a:solidFill>
            <a:srgbClr val="FFFF99"/>
          </a:solidFill>
          <a:ln w="19050">
            <a:solidFill>
              <a:schemeClr val="accent2">
                <a:lumMod val="75000"/>
              </a:schemeClr>
            </a:solidFill>
          </a:ln>
        </p:spPr>
        <p:txBody>
          <a:bodyPr wrap="square" anchor="ctr">
            <a:spAutoFit/>
          </a:bodyPr>
          <a:lstStyle>
            <a:defPPr>
              <a:defRPr lang="ja-JP"/>
            </a:defPPr>
            <a:lvl1pPr algn="ctr">
              <a:defRPr>
                <a:latin typeface="HGP創英角ｺﾞｼｯｸUB" panose="020B0900000000000000" pitchFamily="50" charset="-128"/>
                <a:ea typeface="HGP創英角ｺﾞｼｯｸUB" panose="020B0900000000000000" pitchFamily="50" charset="-128"/>
                <a:cs typeface="Arial Unicode MS" panose="020B0604020202020204" pitchFamily="50" charset="-128"/>
              </a:defRPr>
            </a:lvl1pPr>
          </a:lstStyle>
          <a:p>
            <a:r>
              <a:rPr lang="ja-JP" altLang="en-US" dirty="0"/>
              <a:t>尿酸降下薬投与群とプラセボ群で、</a:t>
            </a:r>
            <a:endParaRPr lang="en-US" altLang="ja-JP" dirty="0"/>
          </a:p>
          <a:p>
            <a:r>
              <a:rPr lang="ja-JP" altLang="en-US" dirty="0"/>
              <a:t>有害事象に有意な差を認めなかった。</a:t>
            </a:r>
          </a:p>
        </p:txBody>
      </p:sp>
      <p:sp>
        <p:nvSpPr>
          <p:cNvPr id="46" name="テキスト ボックス 45">
            <a:extLst>
              <a:ext uri="{FF2B5EF4-FFF2-40B4-BE49-F238E27FC236}">
                <a16:creationId xmlns:a16="http://schemas.microsoft.com/office/drawing/2014/main" id="{258A662C-CD99-4565-ACC9-CE05113F9EBD}"/>
              </a:ext>
            </a:extLst>
          </p:cNvPr>
          <p:cNvSpPr txBox="1"/>
          <p:nvPr/>
        </p:nvSpPr>
        <p:spPr>
          <a:xfrm>
            <a:off x="4986136" y="5229200"/>
            <a:ext cx="32380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0.01</a:t>
            </a:r>
            <a:endParaRPr lang="ja-JP" altLang="en-US" sz="1200" dirty="0">
              <a:latin typeface="HGP創英角ｺﾞｼｯｸUB" panose="020B0900000000000000" pitchFamily="50" charset="-128"/>
              <a:ea typeface="HGP創英角ｺﾞｼｯｸUB" panose="020B0900000000000000" pitchFamily="50" charset="-128"/>
            </a:endParaRPr>
          </a:p>
        </p:txBody>
      </p:sp>
      <p:cxnSp>
        <p:nvCxnSpPr>
          <p:cNvPr id="47" name="直線コネクタ 46">
            <a:extLst>
              <a:ext uri="{FF2B5EF4-FFF2-40B4-BE49-F238E27FC236}">
                <a16:creationId xmlns:a16="http://schemas.microsoft.com/office/drawing/2014/main" id="{92314F8B-36D2-4760-ADC7-61EC1890C083}"/>
              </a:ext>
            </a:extLst>
          </p:cNvPr>
          <p:cNvCxnSpPr/>
          <p:nvPr/>
        </p:nvCxnSpPr>
        <p:spPr>
          <a:xfrm flipV="1">
            <a:off x="5149459" y="5157192"/>
            <a:ext cx="35986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4522427A-6815-462E-B2F9-54D1C8BF415A}"/>
              </a:ext>
            </a:extLst>
          </p:cNvPr>
          <p:cNvCxnSpPr/>
          <p:nvPr/>
        </p:nvCxnSpPr>
        <p:spPr>
          <a:xfrm>
            <a:off x="6948795" y="2564903"/>
            <a:ext cx="0" cy="266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C3496613-EFA0-4E21-BF9E-6B4BEFCDCC0C}"/>
              </a:ext>
            </a:extLst>
          </p:cNvPr>
          <p:cNvCxnSpPr/>
          <p:nvPr/>
        </p:nvCxnSpPr>
        <p:spPr>
          <a:xfrm flipH="1">
            <a:off x="5148064"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5BFA1749-CD47-4CE7-920F-F8CD19AAB385}"/>
              </a:ext>
            </a:extLst>
          </p:cNvPr>
          <p:cNvCxnSpPr/>
          <p:nvPr/>
        </p:nvCxnSpPr>
        <p:spPr>
          <a:xfrm flipH="1">
            <a:off x="6045739"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BBEBB1C0-0A0F-4FC1-82CE-070ABB08237C}"/>
              </a:ext>
            </a:extLst>
          </p:cNvPr>
          <p:cNvCxnSpPr/>
          <p:nvPr/>
        </p:nvCxnSpPr>
        <p:spPr>
          <a:xfrm flipH="1">
            <a:off x="7848586"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46422C34-EE00-4BFB-BE59-A761A261E1DB}"/>
              </a:ext>
            </a:extLst>
          </p:cNvPr>
          <p:cNvCxnSpPr/>
          <p:nvPr/>
        </p:nvCxnSpPr>
        <p:spPr>
          <a:xfrm flipH="1">
            <a:off x="8748837"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1BBC52EA-B1DE-4A10-BC03-2D8101A1D6FC}"/>
              </a:ext>
            </a:extLst>
          </p:cNvPr>
          <p:cNvSpPr txBox="1"/>
          <p:nvPr/>
        </p:nvSpPr>
        <p:spPr>
          <a:xfrm>
            <a:off x="5066591" y="5517232"/>
            <a:ext cx="1963679" cy="215444"/>
          </a:xfrm>
          <a:prstGeom prst="rect">
            <a:avLst/>
          </a:prstGeom>
          <a:noFill/>
        </p:spPr>
        <p:txBody>
          <a:bodyPr wrap="none" lIns="0" tIns="0" rIns="0" bIns="0" rtlCol="0">
            <a:spAutoFit/>
          </a:bodyPr>
          <a:lstStyle/>
          <a:p>
            <a:pPr algn="ctr"/>
            <a:r>
              <a:rPr lang="ja-JP" altLang="en-US" sz="1400" dirty="0">
                <a:solidFill>
                  <a:srgbClr val="0033CC"/>
                </a:solidFill>
                <a:latin typeface="HGP創英角ｺﾞｼｯｸUB" panose="020B0900000000000000" pitchFamily="50" charset="-128"/>
                <a:ea typeface="HGP創英角ｺﾞｼｯｸUB" panose="020B0900000000000000" pitchFamily="50" charset="-128"/>
              </a:rPr>
              <a:t>尿酸降下薬投与群</a:t>
            </a:r>
            <a:r>
              <a:rPr lang="ja-JP" altLang="en-US" sz="1400" dirty="0">
                <a:latin typeface="HGP創英角ｺﾞｼｯｸUB" panose="020B0900000000000000" pitchFamily="50" charset="-128"/>
                <a:ea typeface="HGP創英角ｺﾞｼｯｸUB" panose="020B0900000000000000" pitchFamily="50" charset="-128"/>
              </a:rPr>
              <a:t>が優位</a:t>
            </a:r>
          </a:p>
        </p:txBody>
      </p:sp>
      <p:sp>
        <p:nvSpPr>
          <p:cNvPr id="54" name="テキスト ボックス 53">
            <a:extLst>
              <a:ext uri="{FF2B5EF4-FFF2-40B4-BE49-F238E27FC236}">
                <a16:creationId xmlns:a16="http://schemas.microsoft.com/office/drawing/2014/main" id="{183DD60E-7FCE-4B67-9716-868BA1E9442E}"/>
              </a:ext>
            </a:extLst>
          </p:cNvPr>
          <p:cNvSpPr txBox="1"/>
          <p:nvPr/>
        </p:nvSpPr>
        <p:spPr>
          <a:xfrm>
            <a:off x="7181167" y="5517232"/>
            <a:ext cx="1335302" cy="215444"/>
          </a:xfrm>
          <a:prstGeom prst="rect">
            <a:avLst/>
          </a:prstGeom>
          <a:noFill/>
        </p:spPr>
        <p:txBody>
          <a:bodyPr wrap="none" lIns="0" tIns="0" rIns="0" bIns="0" rtlCol="0">
            <a:spAutoFit/>
          </a:bodyPr>
          <a:lstStyle/>
          <a:p>
            <a:pPr algn="ctr"/>
            <a:r>
              <a:rPr lang="ja-JP" altLang="en-US" sz="1400" dirty="0">
                <a:latin typeface="HGP創英角ｺﾞｼｯｸUB" panose="020B0900000000000000" pitchFamily="50" charset="-128"/>
                <a:ea typeface="HGP創英角ｺﾞｼｯｸUB" panose="020B0900000000000000" pitchFamily="50" charset="-128"/>
              </a:rPr>
              <a:t>プラセボ群が優位</a:t>
            </a:r>
          </a:p>
        </p:txBody>
      </p:sp>
      <p:sp>
        <p:nvSpPr>
          <p:cNvPr id="55" name="テキスト ボックス 54">
            <a:extLst>
              <a:ext uri="{FF2B5EF4-FFF2-40B4-BE49-F238E27FC236}">
                <a16:creationId xmlns:a16="http://schemas.microsoft.com/office/drawing/2014/main" id="{C3F46FB7-C182-4167-B872-C5A7AFB82C5A}"/>
              </a:ext>
            </a:extLst>
          </p:cNvPr>
          <p:cNvSpPr txBox="1"/>
          <p:nvPr/>
        </p:nvSpPr>
        <p:spPr>
          <a:xfrm>
            <a:off x="5932973" y="5229200"/>
            <a:ext cx="22762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56" name="テキスト ボックス 55">
            <a:extLst>
              <a:ext uri="{FF2B5EF4-FFF2-40B4-BE49-F238E27FC236}">
                <a16:creationId xmlns:a16="http://schemas.microsoft.com/office/drawing/2014/main" id="{761C4960-F11D-4D84-864F-CACC8BA09405}"/>
              </a:ext>
            </a:extLst>
          </p:cNvPr>
          <p:cNvSpPr txBox="1"/>
          <p:nvPr/>
        </p:nvSpPr>
        <p:spPr>
          <a:xfrm>
            <a:off x="6903226" y="5229200"/>
            <a:ext cx="9618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57" name="テキスト ボックス 56">
            <a:extLst>
              <a:ext uri="{FF2B5EF4-FFF2-40B4-BE49-F238E27FC236}">
                <a16:creationId xmlns:a16="http://schemas.microsoft.com/office/drawing/2014/main" id="{CC996F71-E401-4D04-A802-A91F87F22374}"/>
              </a:ext>
            </a:extLst>
          </p:cNvPr>
          <p:cNvSpPr txBox="1"/>
          <p:nvPr/>
        </p:nvSpPr>
        <p:spPr>
          <a:xfrm>
            <a:off x="7753636" y="5229200"/>
            <a:ext cx="19236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58" name="テキスト ボックス 57">
            <a:extLst>
              <a:ext uri="{FF2B5EF4-FFF2-40B4-BE49-F238E27FC236}">
                <a16:creationId xmlns:a16="http://schemas.microsoft.com/office/drawing/2014/main" id="{F77D9CB9-0FEB-44DB-A0BE-3586C39B6E79}"/>
              </a:ext>
            </a:extLst>
          </p:cNvPr>
          <p:cNvSpPr txBox="1"/>
          <p:nvPr/>
        </p:nvSpPr>
        <p:spPr>
          <a:xfrm>
            <a:off x="8604448" y="5229200"/>
            <a:ext cx="288542"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41" name="正方形/長方形 40"/>
          <p:cNvSpPr/>
          <p:nvPr/>
        </p:nvSpPr>
        <p:spPr>
          <a:xfrm>
            <a:off x="6856973" y="2689544"/>
            <a:ext cx="220959" cy="41204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6" name="グループ化 5">
            <a:extLst>
              <a:ext uri="{FF2B5EF4-FFF2-40B4-BE49-F238E27FC236}">
                <a16:creationId xmlns:a16="http://schemas.microsoft.com/office/drawing/2014/main" id="{A5FE2AC9-3772-4B72-908F-36A1A3CF07FD}"/>
              </a:ext>
            </a:extLst>
          </p:cNvPr>
          <p:cNvGrpSpPr/>
          <p:nvPr/>
        </p:nvGrpSpPr>
        <p:grpSpPr>
          <a:xfrm>
            <a:off x="6177969" y="3511352"/>
            <a:ext cx="2474049" cy="49435"/>
            <a:chOff x="6138300" y="5898334"/>
            <a:chExt cx="2474049" cy="49435"/>
          </a:xfrm>
        </p:grpSpPr>
        <p:cxnSp>
          <p:nvCxnSpPr>
            <p:cNvPr id="40" name="直線コネクタ 39"/>
            <p:cNvCxnSpPr/>
            <p:nvPr/>
          </p:nvCxnSpPr>
          <p:spPr>
            <a:xfrm flipV="1">
              <a:off x="6138300" y="5923051"/>
              <a:ext cx="2474049"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7360356" y="5898334"/>
              <a:ext cx="35303" cy="4943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43" name="ひし形 42"/>
          <p:cNvSpPr/>
          <p:nvPr/>
        </p:nvSpPr>
        <p:spPr>
          <a:xfrm>
            <a:off x="6894227" y="4023756"/>
            <a:ext cx="152908" cy="310362"/>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角丸四角形 25">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CQ5</a:t>
            </a:r>
          </a:p>
        </p:txBody>
      </p:sp>
    </p:spTree>
    <p:extLst>
      <p:ext uri="{BB962C8B-B14F-4D97-AF65-F5344CB8AC3E}">
        <p14:creationId xmlns:p14="http://schemas.microsoft.com/office/powerpoint/2010/main" val="198358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A56A02-3810-4D3E-B371-433C2FAE3F7E}"/>
              </a:ext>
            </a:extLst>
          </p:cNvPr>
          <p:cNvSpPr>
            <a:spLocks noGrp="1"/>
          </p:cNvSpPr>
          <p:nvPr>
            <p:ph type="title"/>
          </p:nvPr>
        </p:nvSpPr>
        <p:spPr/>
        <p:txBody>
          <a:bodyPr/>
          <a:lstStyle/>
          <a:p>
            <a:r>
              <a:rPr lang="en-US" altLang="ja-JP" dirty="0"/>
              <a:t>CQ5</a:t>
            </a:r>
            <a:r>
              <a:rPr lang="ja-JP" altLang="en-US" dirty="0"/>
              <a:t>とその推奨文</a:t>
            </a:r>
          </a:p>
        </p:txBody>
      </p:sp>
      <p:sp>
        <p:nvSpPr>
          <p:cNvPr id="4" name="テキスト ボックス 3">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16, 2018</a:t>
            </a:r>
          </a:p>
        </p:txBody>
      </p:sp>
      <p:graphicFrame>
        <p:nvGraphicFramePr>
          <p:cNvPr id="5" name="表 4"/>
          <p:cNvGraphicFramePr>
            <a:graphicFrameLocks noGrp="1"/>
          </p:cNvGraphicFramePr>
          <p:nvPr>
            <p:extLst>
              <p:ext uri="{D42A27DB-BD31-4B8C-83A1-F6EECF244321}">
                <p14:modId xmlns:p14="http://schemas.microsoft.com/office/powerpoint/2010/main" val="3801357651"/>
              </p:ext>
            </p:extLst>
          </p:nvPr>
        </p:nvGraphicFramePr>
        <p:xfrm>
          <a:off x="251520" y="1196752"/>
          <a:ext cx="8640000" cy="3384000"/>
        </p:xfrm>
        <a:graphic>
          <a:graphicData uri="http://schemas.openxmlformats.org/drawingml/2006/table">
            <a:tbl>
              <a:tblPr firstRow="1" bandRow="1">
                <a:tableStyleId>{5C22544A-7EE6-4342-B048-85BDC9FD1C3A}</a:tableStyleId>
              </a:tblPr>
              <a:tblGrid>
                <a:gridCol w="93610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gridCol w="1729195">
                  <a:extLst>
                    <a:ext uri="{9D8B030D-6E8A-4147-A177-3AD203B41FA5}">
                      <a16:colId xmlns:a16="http://schemas.microsoft.com/office/drawing/2014/main" val="20002"/>
                    </a:ext>
                  </a:extLst>
                </a:gridCol>
                <a:gridCol w="1438197">
                  <a:extLst>
                    <a:ext uri="{9D8B030D-6E8A-4147-A177-3AD203B41FA5}">
                      <a16:colId xmlns:a16="http://schemas.microsoft.com/office/drawing/2014/main" val="20003"/>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CQ5</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高尿酸血症合併心不全患者に対して、</a:t>
                      </a:r>
                    </a:p>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尿酸降下薬は非投薬に比して推奨できるか？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92000">
                <a:tc gridSpan="2">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440000">
                <a:tc gridSpan="2">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高尿酸血症合併心不全患者に対して、</a:t>
                      </a:r>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生命予後改善を目的とした尿酸降下薬の投与は積極的には推奨できない。</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「実施しない」ことを条件つきで推奨する。</a:t>
                      </a:r>
                      <a:endParaRPr lang="en-GB" altLang="ja-JP"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2200" b="0" dirty="0">
                          <a:solidFill>
                            <a:srgbClr val="0033CC"/>
                          </a:solidFill>
                          <a:latin typeface="HGP創英角ｺﾞｼｯｸUB" panose="020B0900000000000000" pitchFamily="50" charset="-128"/>
                          <a:ea typeface="HGP創英角ｺﾞｼｯｸUB" panose="020B0900000000000000" pitchFamily="50" charset="-128"/>
                        </a:rPr>
                        <a:t>C</a:t>
                      </a:r>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（弱）</a:t>
                      </a:r>
                      <a:endParaRPr lang="en-GB"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7" name="角丸四角形 6">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CQ5</a:t>
            </a:r>
          </a:p>
        </p:txBody>
      </p:sp>
    </p:spTree>
    <p:extLst>
      <p:ext uri="{BB962C8B-B14F-4D97-AF65-F5344CB8AC3E}">
        <p14:creationId xmlns:p14="http://schemas.microsoft.com/office/powerpoint/2010/main" val="27978510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5C434B-4B10-42E4-B0E7-10939E1A7040}"/>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CQ6</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a:t>
            </a:r>
            <a:r>
              <a:rPr lang="en-US" altLang="ja-JP" b="0" dirty="0">
                <a:solidFill>
                  <a:srgbClr val="0033CC"/>
                </a:solidFill>
                <a:latin typeface="HGP創英角ｺﾞｼｯｸUB" panose="020B0900000000000000" pitchFamily="50" charset="-128"/>
                <a:ea typeface="HGP創英角ｺﾞｼｯｸUB" panose="020B0900000000000000" pitchFamily="50" charset="-128"/>
              </a:rPr>
              <a:t>PICO</a:t>
            </a:r>
            <a:endParaRPr kumimoji="1" lang="ja-JP" altLang="en-US" dirty="0"/>
          </a:p>
        </p:txBody>
      </p:sp>
      <p:graphicFrame>
        <p:nvGraphicFramePr>
          <p:cNvPr id="4" name="表 3">
            <a:extLst>
              <a:ext uri="{FF2B5EF4-FFF2-40B4-BE49-F238E27FC236}">
                <a16:creationId xmlns:a16="http://schemas.microsoft.com/office/drawing/2014/main" id="{DA46C8FE-461F-4705-959C-9493C1106203}"/>
              </a:ext>
            </a:extLst>
          </p:cNvPr>
          <p:cNvGraphicFramePr>
            <a:graphicFrameLocks noGrp="1"/>
          </p:cNvGraphicFramePr>
          <p:nvPr>
            <p:extLst>
              <p:ext uri="{D42A27DB-BD31-4B8C-83A1-F6EECF244321}">
                <p14:modId xmlns:p14="http://schemas.microsoft.com/office/powerpoint/2010/main" val="1227253139"/>
              </p:ext>
            </p:extLst>
          </p:nvPr>
        </p:nvGraphicFramePr>
        <p:xfrm>
          <a:off x="252000" y="1196753"/>
          <a:ext cx="8640001" cy="3888000"/>
        </p:xfrm>
        <a:graphic>
          <a:graphicData uri="http://schemas.openxmlformats.org/drawingml/2006/table">
            <a:tbl>
              <a:tblPr firstRow="1" bandRow="1">
                <a:tableStyleId>{5C22544A-7EE6-4342-B048-85BDC9FD1C3A}</a:tableStyleId>
              </a:tblPr>
              <a:tblGrid>
                <a:gridCol w="935624">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6480241">
                  <a:extLst>
                    <a:ext uri="{9D8B030D-6E8A-4147-A177-3AD203B41FA5}">
                      <a16:colId xmlns:a16="http://schemas.microsoft.com/office/drawing/2014/main" val="20002"/>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a:t>
                      </a:r>
                      <a:r>
                        <a:rPr lang="en-US" altLang="ja-JP" sz="2200" b="0" dirty="0">
                          <a:solidFill>
                            <a:schemeClr val="bg1"/>
                          </a:solidFill>
                          <a:latin typeface="HGP創英角ｺﾞｼｯｸUB" panose="020B0900000000000000" pitchFamily="50" charset="-128"/>
                          <a:ea typeface="HGP創英角ｺﾞｼｯｸUB" panose="020B0900000000000000" pitchFamily="50" charset="-128"/>
                        </a:rPr>
                        <a:t>6</a:t>
                      </a:r>
                      <a:endParaRPr lang="en-US" sz="22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尿酸降下薬投与開始後の痛風患者に対して、痛風発作予防の</a:t>
                      </a:r>
                      <a:endParaRPr lang="en-US" altLang="ja-JP" sz="2200" b="0" dirty="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ためのコルヒチン長期投与は短期投与に比して推奨できるか？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792000">
                <a:tc gridSpan="2">
                  <a:txBody>
                    <a:bodyPr/>
                    <a:lstStyle/>
                    <a:p>
                      <a:pPr algn="ctr"/>
                      <a: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　痛風発作が頻発する患者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9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長期間</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短期間コルヒチンカバー</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15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痛風発作が予防される（益）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有害事象が増える（害）</a:t>
                      </a:r>
                      <a:endPar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QOL</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が改善する（益）</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6" name="テキスト ボックス 5">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63, 2018</a:t>
            </a:r>
          </a:p>
        </p:txBody>
      </p:sp>
      <p:sp>
        <p:nvSpPr>
          <p:cNvPr id="7" name="角丸四角形 6">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CQ6</a:t>
            </a:r>
          </a:p>
        </p:txBody>
      </p:sp>
    </p:spTree>
    <p:extLst>
      <p:ext uri="{BB962C8B-B14F-4D97-AF65-F5344CB8AC3E}">
        <p14:creationId xmlns:p14="http://schemas.microsoft.com/office/powerpoint/2010/main" val="38508038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840690975"/>
              </p:ext>
            </p:extLst>
          </p:nvPr>
        </p:nvGraphicFramePr>
        <p:xfrm>
          <a:off x="251520" y="1196752"/>
          <a:ext cx="8640000" cy="4680000"/>
        </p:xfrm>
        <a:graphic>
          <a:graphicData uri="http://schemas.openxmlformats.org/drawingml/2006/table">
            <a:tbl>
              <a:tblPr/>
              <a:tblGrid>
                <a:gridCol w="1224000">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432000">
                  <a:extLst>
                    <a:ext uri="{9D8B030D-6E8A-4147-A177-3AD203B41FA5}">
                      <a16:colId xmlns:a16="http://schemas.microsoft.com/office/drawing/2014/main" val="20002"/>
                    </a:ext>
                  </a:extLst>
                </a:gridCol>
                <a:gridCol w="432000">
                  <a:extLst>
                    <a:ext uri="{9D8B030D-6E8A-4147-A177-3AD203B41FA5}">
                      <a16:colId xmlns:a16="http://schemas.microsoft.com/office/drawing/2014/main" val="20003"/>
                    </a:ext>
                  </a:extLst>
                </a:gridCol>
                <a:gridCol w="432000">
                  <a:extLst>
                    <a:ext uri="{9D8B030D-6E8A-4147-A177-3AD203B41FA5}">
                      <a16:colId xmlns:a16="http://schemas.microsoft.com/office/drawing/2014/main" val="20004"/>
                    </a:ext>
                  </a:extLst>
                </a:gridCol>
                <a:gridCol w="648000">
                  <a:extLst>
                    <a:ext uri="{9D8B030D-6E8A-4147-A177-3AD203B41FA5}">
                      <a16:colId xmlns:a16="http://schemas.microsoft.com/office/drawing/2014/main" val="20005"/>
                    </a:ext>
                  </a:extLst>
                </a:gridCol>
                <a:gridCol w="1080000">
                  <a:extLst>
                    <a:ext uri="{9D8B030D-6E8A-4147-A177-3AD203B41FA5}">
                      <a16:colId xmlns:a16="http://schemas.microsoft.com/office/drawing/2014/main" val="20006"/>
                    </a:ext>
                  </a:extLst>
                </a:gridCol>
                <a:gridCol w="3960000">
                  <a:extLst>
                    <a:ext uri="{9D8B030D-6E8A-4147-A177-3AD203B41FA5}">
                      <a16:colId xmlns:a16="http://schemas.microsoft.com/office/drawing/2014/main" val="20007"/>
                    </a:ext>
                  </a:extLst>
                </a:gridCol>
              </a:tblGrid>
              <a:tr h="504000">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長期間</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短期間</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199CFF"/>
                    </a:solidFill>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864000">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648000">
                <a:tc>
                  <a:txBody>
                    <a:bodyPr/>
                    <a:lstStyle/>
                    <a:p>
                      <a:pPr algn="l"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Karimzadeh</a:t>
                      </a:r>
                      <a:b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2006</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62</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29</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63</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1.58</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[1.16, 2.15]</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5">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48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Wortmann</a:t>
                      </a:r>
                      <a:b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2010</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2178</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2268</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1212</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1823</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98.8</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1.44</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[1.40, 1.49]</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4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[95</a:t>
                      </a:r>
                      <a:r>
                        <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％信頼区間</a:t>
                      </a: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2330</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1886</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1.45</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[1.40, 1.50]</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4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2223</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1241</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20000">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 </a:t>
                      </a:r>
                      <a:r>
                        <a:rPr lang="ja-JP" altLang="en-US" sz="1200" dirty="0">
                          <a:latin typeface="HGP創英角ｺﾞｼｯｸUB" panose="020B0900000000000000" pitchFamily="50" charset="-128"/>
                          <a:ea typeface="HGP創英角ｺﾞｼｯｸUB" panose="020B0900000000000000" pitchFamily="50" charset="-128"/>
                        </a:rPr>
                        <a:t>異質性の検定：</a:t>
                      </a:r>
                      <a:r>
                        <a:rPr lang="en-US" altLang="ja-JP" sz="1200" dirty="0">
                          <a:latin typeface="HGP創英角ｺﾞｼｯｸUB" panose="020B0900000000000000" pitchFamily="50" charset="-128"/>
                          <a:ea typeface="HGP創英角ｺﾞｼｯｸUB" panose="020B0900000000000000" pitchFamily="50" charset="-128"/>
                        </a:rPr>
                        <a:t>τ</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0.00</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χ</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0.31</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err="1">
                          <a:latin typeface="HGP創英角ｺﾞｼｯｸUB" panose="020B0900000000000000" pitchFamily="50" charset="-128"/>
                          <a:ea typeface="HGP創英角ｺﾞｼｯｸUB" panose="020B0900000000000000" pitchFamily="50" charset="-128"/>
                        </a:rPr>
                        <a:t>df</a:t>
                      </a:r>
                      <a:r>
                        <a:rPr lang="en-US" altLang="ja-JP" sz="1200" dirty="0">
                          <a:latin typeface="HGP創英角ｺﾞｼｯｸUB" panose="020B0900000000000000" pitchFamily="50" charset="-128"/>
                          <a:ea typeface="HGP創英角ｺﾞｼｯｸUB" panose="020B0900000000000000" pitchFamily="50" charset="-128"/>
                        </a:rPr>
                        <a:t>=1</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0.58</a:t>
                      </a:r>
                      <a:r>
                        <a:rPr lang="ja-JP" altLang="en-US" sz="1200" dirty="0">
                          <a:latin typeface="HGP創英角ｺﾞｼｯｸUB" panose="020B0900000000000000" pitchFamily="50" charset="-128"/>
                          <a:ea typeface="HGP創英角ｺﾞｼｯｸUB" panose="020B0900000000000000" pitchFamily="50" charset="-128"/>
                        </a:rPr>
                        <a:t>）  </a:t>
                      </a:r>
                      <a:r>
                        <a:rPr lang="en-US" altLang="ja-JP" sz="1200" dirty="0">
                          <a:latin typeface="HGP創英角ｺﾞｼｯｸUB" panose="020B0900000000000000" pitchFamily="50" charset="-128"/>
                          <a:ea typeface="HGP創英角ｺﾞｼｯｸUB" panose="020B0900000000000000" pitchFamily="50" charset="-128"/>
                        </a:rPr>
                        <a:t>I</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a:t>
                      </a:r>
                      <a:r>
                        <a:rPr lang="ja-JP" altLang="en-US" sz="1200" dirty="0">
                          <a:latin typeface="HGP創英角ｺﾞｼｯｸUB" panose="020B0900000000000000" pitchFamily="50" charset="-128"/>
                          <a:ea typeface="HGP創英角ｺﾞｼｯｸUB" panose="020B0900000000000000" pitchFamily="50" charset="-128"/>
                        </a:rPr>
                        <a:t>％</a:t>
                      </a:r>
                      <a:endParaRPr kumimoji="1" lang="ja-JP" altLang="en-US" sz="12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HGP創英角ｺﾞｼｯｸUB" panose="020B0900000000000000" pitchFamily="50" charset="-128"/>
                          <a:ea typeface="HGP創英角ｺﾞｼｯｸUB" panose="020B0900000000000000" pitchFamily="50" charset="-128"/>
                        </a:rPr>
                        <a:t> 統合効果の検定：</a:t>
                      </a:r>
                      <a:r>
                        <a:rPr lang="en-US" altLang="ja-JP" sz="1200" dirty="0">
                          <a:latin typeface="HGP創英角ｺﾞｼｯｸUB" panose="020B0900000000000000" pitchFamily="50" charset="-128"/>
                          <a:ea typeface="HGP創英角ｺﾞｼｯｸUB" panose="020B0900000000000000" pitchFamily="50" charset="-128"/>
                        </a:rPr>
                        <a:t>z</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21.61</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0.00001</a:t>
                      </a:r>
                      <a:r>
                        <a:rPr lang="ja-JP" altLang="en-US" sz="1200" dirty="0">
                          <a:latin typeface="HGP創英角ｺﾞｼｯｸUB" panose="020B0900000000000000" pitchFamily="50" charset="-128"/>
                          <a:ea typeface="HGP創英角ｺﾞｼｯｸUB" panose="020B0900000000000000" pitchFamily="50" charset="-128"/>
                        </a:rPr>
                        <a:t>）</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30" name="テキスト ボックス 29">
            <a:extLst>
              <a:ext uri="{FF2B5EF4-FFF2-40B4-BE49-F238E27FC236}">
                <a16:creationId xmlns:a16="http://schemas.microsoft.com/office/drawing/2014/main" id="{FA2335BD-2B18-4FCD-8BAE-FA25523A73C1}"/>
              </a:ext>
            </a:extLst>
          </p:cNvPr>
          <p:cNvSpPr txBox="1"/>
          <p:nvPr/>
        </p:nvSpPr>
        <p:spPr>
          <a:xfrm>
            <a:off x="4986136" y="5229200"/>
            <a:ext cx="32380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0.01</a:t>
            </a:r>
            <a:endParaRPr lang="ja-JP" altLang="en-US" sz="1200" dirty="0">
              <a:latin typeface="HGP創英角ｺﾞｼｯｸUB" panose="020B0900000000000000" pitchFamily="50" charset="-128"/>
              <a:ea typeface="HGP創英角ｺﾞｼｯｸUB" panose="020B0900000000000000" pitchFamily="50" charset="-128"/>
            </a:endParaRPr>
          </a:p>
        </p:txBody>
      </p:sp>
      <p:cxnSp>
        <p:nvCxnSpPr>
          <p:cNvPr id="31" name="直線コネクタ 30">
            <a:extLst>
              <a:ext uri="{FF2B5EF4-FFF2-40B4-BE49-F238E27FC236}">
                <a16:creationId xmlns:a16="http://schemas.microsoft.com/office/drawing/2014/main" id="{BB3EC905-D2EC-4CB7-8EDD-4F68F9833C31}"/>
              </a:ext>
            </a:extLst>
          </p:cNvPr>
          <p:cNvCxnSpPr/>
          <p:nvPr/>
        </p:nvCxnSpPr>
        <p:spPr>
          <a:xfrm flipV="1">
            <a:off x="5149459" y="5157192"/>
            <a:ext cx="35986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7B1F9A72-BC85-47E1-AECB-AF6AD7390DD6}"/>
              </a:ext>
            </a:extLst>
          </p:cNvPr>
          <p:cNvCxnSpPr/>
          <p:nvPr/>
        </p:nvCxnSpPr>
        <p:spPr>
          <a:xfrm>
            <a:off x="6948795" y="2564903"/>
            <a:ext cx="0" cy="266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36D6FEBE-FB55-47C4-A410-C14CE03DE3DA}"/>
              </a:ext>
            </a:extLst>
          </p:cNvPr>
          <p:cNvCxnSpPr/>
          <p:nvPr/>
        </p:nvCxnSpPr>
        <p:spPr>
          <a:xfrm flipH="1">
            <a:off x="5148064"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65A2D4EB-4D36-4672-ACE8-29DBB9E146AB}"/>
              </a:ext>
            </a:extLst>
          </p:cNvPr>
          <p:cNvCxnSpPr/>
          <p:nvPr/>
        </p:nvCxnSpPr>
        <p:spPr>
          <a:xfrm flipH="1">
            <a:off x="6045739"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D72A2ED5-A48E-43A0-B696-A0B61FC5A0C9}"/>
              </a:ext>
            </a:extLst>
          </p:cNvPr>
          <p:cNvCxnSpPr/>
          <p:nvPr/>
        </p:nvCxnSpPr>
        <p:spPr>
          <a:xfrm flipH="1">
            <a:off x="7848586"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2ED77E63-87BC-454E-8854-FEA83B65E7C2}"/>
              </a:ext>
            </a:extLst>
          </p:cNvPr>
          <p:cNvCxnSpPr/>
          <p:nvPr/>
        </p:nvCxnSpPr>
        <p:spPr>
          <a:xfrm flipH="1">
            <a:off x="8748837"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a:extLst>
              <a:ext uri="{FF2B5EF4-FFF2-40B4-BE49-F238E27FC236}">
                <a16:creationId xmlns:a16="http://schemas.microsoft.com/office/drawing/2014/main" id="{5E446CAF-3210-4AFB-BC2C-C1EB8259C37B}"/>
              </a:ext>
            </a:extLst>
          </p:cNvPr>
          <p:cNvSpPr txBox="1"/>
          <p:nvPr/>
        </p:nvSpPr>
        <p:spPr>
          <a:xfrm>
            <a:off x="7312697" y="5517232"/>
            <a:ext cx="1065996" cy="215444"/>
          </a:xfrm>
          <a:prstGeom prst="rect">
            <a:avLst/>
          </a:prstGeom>
          <a:noFill/>
        </p:spPr>
        <p:txBody>
          <a:bodyPr wrap="none" lIns="0" tIns="0" rIns="0" bIns="0" rtlCol="0">
            <a:spAutoFit/>
          </a:bodyPr>
          <a:lstStyle/>
          <a:p>
            <a:pPr algn="ctr"/>
            <a:r>
              <a:rPr lang="ja-JP" altLang="en-US" sz="1400" dirty="0">
                <a:solidFill>
                  <a:srgbClr val="0033CC"/>
                </a:solidFill>
                <a:latin typeface="HGP創英角ｺﾞｼｯｸUB" panose="020B0900000000000000" pitchFamily="50" charset="-128"/>
                <a:ea typeface="HGP創英角ｺﾞｼｯｸUB" panose="020B0900000000000000" pitchFamily="50" charset="-128"/>
              </a:rPr>
              <a:t>長期間</a:t>
            </a:r>
            <a:r>
              <a:rPr lang="ja-JP" altLang="en-US" sz="1400" dirty="0">
                <a:latin typeface="HGP創英角ｺﾞｼｯｸUB" panose="020B0900000000000000" pitchFamily="50" charset="-128"/>
                <a:ea typeface="HGP創英角ｺﾞｼｯｸUB" panose="020B0900000000000000" pitchFamily="50" charset="-128"/>
              </a:rPr>
              <a:t>が優位</a:t>
            </a:r>
          </a:p>
        </p:txBody>
      </p:sp>
      <p:sp>
        <p:nvSpPr>
          <p:cNvPr id="49" name="テキスト ボックス 48">
            <a:extLst>
              <a:ext uri="{FF2B5EF4-FFF2-40B4-BE49-F238E27FC236}">
                <a16:creationId xmlns:a16="http://schemas.microsoft.com/office/drawing/2014/main" id="{F9278EE5-FC81-4B0B-B7E2-F11082941AEB}"/>
              </a:ext>
            </a:extLst>
          </p:cNvPr>
          <p:cNvSpPr txBox="1"/>
          <p:nvPr/>
        </p:nvSpPr>
        <p:spPr>
          <a:xfrm>
            <a:off x="5932973" y="5229200"/>
            <a:ext cx="22762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50" name="テキスト ボックス 49">
            <a:extLst>
              <a:ext uri="{FF2B5EF4-FFF2-40B4-BE49-F238E27FC236}">
                <a16:creationId xmlns:a16="http://schemas.microsoft.com/office/drawing/2014/main" id="{F93C7D15-B7F4-4AA9-8B86-719AB8FD6682}"/>
              </a:ext>
            </a:extLst>
          </p:cNvPr>
          <p:cNvSpPr txBox="1"/>
          <p:nvPr/>
        </p:nvSpPr>
        <p:spPr>
          <a:xfrm>
            <a:off x="6903226" y="5229200"/>
            <a:ext cx="9618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51" name="テキスト ボックス 50">
            <a:extLst>
              <a:ext uri="{FF2B5EF4-FFF2-40B4-BE49-F238E27FC236}">
                <a16:creationId xmlns:a16="http://schemas.microsoft.com/office/drawing/2014/main" id="{0CA6AC5B-FBC7-4E2E-ADBE-F966857B4E77}"/>
              </a:ext>
            </a:extLst>
          </p:cNvPr>
          <p:cNvSpPr txBox="1"/>
          <p:nvPr/>
        </p:nvSpPr>
        <p:spPr>
          <a:xfrm>
            <a:off x="7753636" y="5229200"/>
            <a:ext cx="19236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52" name="テキスト ボックス 51">
            <a:extLst>
              <a:ext uri="{FF2B5EF4-FFF2-40B4-BE49-F238E27FC236}">
                <a16:creationId xmlns:a16="http://schemas.microsoft.com/office/drawing/2014/main" id="{A94ECEBA-ED2D-4E71-BB9D-EC9E834882A6}"/>
              </a:ext>
            </a:extLst>
          </p:cNvPr>
          <p:cNvSpPr txBox="1"/>
          <p:nvPr/>
        </p:nvSpPr>
        <p:spPr>
          <a:xfrm>
            <a:off x="8604448" y="5229200"/>
            <a:ext cx="288542"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2" name="タイトル 1"/>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CQ6</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：コルヒチンカバーによる</a:t>
            </a:r>
            <a:br>
              <a:rPr lang="en-US" altLang="ja-JP"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痛風発作の予防（益）</a:t>
            </a:r>
            <a:endParaRPr kumimoji="1" lang="ja-JP" altLang="en-US" b="0" dirty="0">
              <a:solidFill>
                <a:srgbClr val="0033CC"/>
              </a:solidFill>
              <a:latin typeface="HGP創英角ｺﾞｼｯｸUB" panose="020B0900000000000000" pitchFamily="50" charset="-128"/>
              <a:ea typeface="HGP創英角ｺﾞｼｯｸUB" panose="020B0900000000000000" pitchFamily="50" charset="-128"/>
            </a:endParaRPr>
          </a:p>
        </p:txBody>
      </p:sp>
      <p:sp>
        <p:nvSpPr>
          <p:cNvPr id="23" name="テキスト ボックス 22"/>
          <p:cNvSpPr txBox="1"/>
          <p:nvPr/>
        </p:nvSpPr>
        <p:spPr>
          <a:xfrm>
            <a:off x="5518554" y="5517232"/>
            <a:ext cx="1065997" cy="215444"/>
          </a:xfrm>
          <a:prstGeom prst="rect">
            <a:avLst/>
          </a:prstGeom>
          <a:noFill/>
        </p:spPr>
        <p:txBody>
          <a:bodyPr wrap="none" lIns="0" tIns="0" rIns="0" bIns="0" rtlCol="0">
            <a:spAutoFit/>
          </a:bodyPr>
          <a:lstStyle/>
          <a:p>
            <a:pPr algn="ctr"/>
            <a:r>
              <a:rPr lang="ja-JP" altLang="en-US" sz="1400" dirty="0">
                <a:solidFill>
                  <a:srgbClr val="199CFF"/>
                </a:solidFill>
                <a:latin typeface="HGP創英角ｺﾞｼｯｸUB" panose="020B0900000000000000" pitchFamily="50" charset="-128"/>
                <a:ea typeface="HGP創英角ｺﾞｼｯｸUB" panose="020B0900000000000000" pitchFamily="50" charset="-128"/>
              </a:rPr>
              <a:t>短期間</a:t>
            </a:r>
            <a:r>
              <a:rPr lang="ja-JP" altLang="en-US" sz="1400" dirty="0">
                <a:latin typeface="HGP創英角ｺﾞｼｯｸUB" panose="020B0900000000000000" pitchFamily="50" charset="-128"/>
                <a:ea typeface="HGP創英角ｺﾞｼｯｸUB" panose="020B0900000000000000" pitchFamily="50" charset="-128"/>
              </a:rPr>
              <a:t>が優位</a:t>
            </a:r>
          </a:p>
        </p:txBody>
      </p:sp>
      <p:grpSp>
        <p:nvGrpSpPr>
          <p:cNvPr id="7" name="グループ化 6">
            <a:extLst>
              <a:ext uri="{FF2B5EF4-FFF2-40B4-BE49-F238E27FC236}">
                <a16:creationId xmlns:a16="http://schemas.microsoft.com/office/drawing/2014/main" id="{53B406BF-8EA5-40AC-9423-DEFAB4418CC4}"/>
              </a:ext>
            </a:extLst>
          </p:cNvPr>
          <p:cNvGrpSpPr/>
          <p:nvPr/>
        </p:nvGrpSpPr>
        <p:grpSpPr>
          <a:xfrm>
            <a:off x="7008128" y="2867882"/>
            <a:ext cx="249606" cy="45719"/>
            <a:chOff x="7008128" y="2834015"/>
            <a:chExt cx="249606" cy="45719"/>
          </a:xfrm>
        </p:grpSpPr>
        <p:cxnSp>
          <p:nvCxnSpPr>
            <p:cNvPr id="40" name="直線コネクタ 39"/>
            <p:cNvCxnSpPr/>
            <p:nvPr/>
          </p:nvCxnSpPr>
          <p:spPr>
            <a:xfrm flipV="1">
              <a:off x="7008128" y="2856874"/>
              <a:ext cx="24960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flipV="1">
              <a:off x="7114667" y="2834015"/>
              <a:ext cx="35221"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grpSp>
      <p:sp>
        <p:nvSpPr>
          <p:cNvPr id="42" name="正方形/長方形 41"/>
          <p:cNvSpPr/>
          <p:nvPr/>
        </p:nvSpPr>
        <p:spPr>
          <a:xfrm>
            <a:off x="6974209" y="3373445"/>
            <a:ext cx="245361" cy="31526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sp>
        <p:nvSpPr>
          <p:cNvPr id="43" name="ひし形 42"/>
          <p:cNvSpPr/>
          <p:nvPr/>
        </p:nvSpPr>
        <p:spPr>
          <a:xfrm>
            <a:off x="7069977" y="4042971"/>
            <a:ext cx="45720" cy="249608"/>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sp>
        <p:nvSpPr>
          <p:cNvPr id="20" name="正方形/長方形 19"/>
          <p:cNvSpPr/>
          <p:nvPr/>
        </p:nvSpPr>
        <p:spPr>
          <a:xfrm>
            <a:off x="5989821" y="5878591"/>
            <a:ext cx="2988616" cy="369332"/>
          </a:xfrm>
          <a:prstGeom prst="rect">
            <a:avLst/>
          </a:prstGeom>
          <a:noFill/>
        </p:spPr>
        <p:txBody>
          <a:bodyPr wrap="none" lIns="90000" rIns="90000" rtlCol="0" anchor="b">
            <a:spAutoFit/>
          </a:bodyPr>
          <a:lstStyle/>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1</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Karimzadeh</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H. et al.: J Res Med Sci 11: 104, 2006</a:t>
            </a:r>
          </a:p>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2</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Wortmann, R.L. et al.: Clin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Ther</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32 : 2386, 2010</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9" name="テキスト ボックス 28">
            <a:extLst>
              <a:ext uri="{FF2B5EF4-FFF2-40B4-BE49-F238E27FC236}">
                <a16:creationId xmlns:a16="http://schemas.microsoft.com/office/drawing/2014/main" id="{46CB91D1-E9AA-497C-BD2A-F8563DDF2E5A}"/>
              </a:ext>
            </a:extLst>
          </p:cNvPr>
          <p:cNvSpPr txBox="1"/>
          <p:nvPr/>
        </p:nvSpPr>
        <p:spPr>
          <a:xfrm>
            <a:off x="251519" y="5951021"/>
            <a:ext cx="4680843" cy="646331"/>
          </a:xfrm>
          <a:prstGeom prst="rect">
            <a:avLst/>
          </a:prstGeom>
          <a:solidFill>
            <a:srgbClr val="FFFF99"/>
          </a:solidFill>
          <a:ln w="19050">
            <a:solidFill>
              <a:schemeClr val="accent2">
                <a:lumMod val="75000"/>
              </a:schemeClr>
            </a:solidFill>
          </a:ln>
        </p:spPr>
        <p:txBody>
          <a:bodyPr wrap="square" anchor="ctr">
            <a:spAutoFit/>
          </a:bodyPr>
          <a:lstStyle>
            <a:defPPr>
              <a:defRPr lang="ja-JP"/>
            </a:defPPr>
            <a:lvl1pPr algn="ctr">
              <a:defRPr>
                <a:latin typeface="HGP創英角ｺﾞｼｯｸUB" panose="020B0900000000000000" pitchFamily="50" charset="-128"/>
                <a:ea typeface="HGP創英角ｺﾞｼｯｸUB" panose="020B0900000000000000" pitchFamily="50" charset="-128"/>
                <a:cs typeface="Arial Unicode MS" panose="020B0604020202020204" pitchFamily="50" charset="-128"/>
              </a:defRPr>
            </a:lvl1pPr>
          </a:lstStyle>
          <a:p>
            <a:r>
              <a:rPr lang="ja-JP" altLang="en-US" dirty="0"/>
              <a:t>短期投与群に比べ、長期投与群（</a:t>
            </a:r>
            <a:r>
              <a:rPr lang="en-US" altLang="ja-JP" dirty="0"/>
              <a:t>6</a:t>
            </a:r>
            <a:r>
              <a:rPr lang="ja-JP" altLang="en-US" dirty="0"/>
              <a:t>カ月）では</a:t>
            </a:r>
          </a:p>
          <a:p>
            <a:r>
              <a:rPr lang="ja-JP" altLang="en-US" dirty="0"/>
              <a:t>痛風発作が有意に抑制されている。</a:t>
            </a:r>
          </a:p>
        </p:txBody>
      </p:sp>
      <p:sp>
        <p:nvSpPr>
          <p:cNvPr id="25" name="テキスト ボックス 24"/>
          <p:cNvSpPr txBox="1"/>
          <p:nvPr/>
        </p:nvSpPr>
        <p:spPr>
          <a:xfrm>
            <a:off x="5989821" y="6231009"/>
            <a:ext cx="3844684" cy="276999"/>
          </a:xfrm>
          <a:prstGeom prst="rect">
            <a:avLst/>
          </a:prstGeom>
          <a:noFill/>
        </p:spPr>
        <p:txBody>
          <a:bodyPr wrap="square" rtlCol="0">
            <a:spAutoFit/>
          </a:bodyPr>
          <a:lstStyle/>
          <a:p>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：痛風発作が起こらなかった例数を記載</a:t>
            </a:r>
          </a:p>
        </p:txBody>
      </p:sp>
      <p:sp>
        <p:nvSpPr>
          <p:cNvPr id="26" name="テキスト ボックス 25"/>
          <p:cNvSpPr txBox="1"/>
          <p:nvPr/>
        </p:nvSpPr>
        <p:spPr>
          <a:xfrm>
            <a:off x="2520815" y="1661496"/>
            <a:ext cx="332510" cy="230832"/>
          </a:xfrm>
          <a:prstGeom prst="rect">
            <a:avLst/>
          </a:prstGeom>
          <a:noFill/>
        </p:spPr>
        <p:txBody>
          <a:bodyPr wrap="square" rtlCol="0">
            <a:spAutoFit/>
          </a:bodyPr>
          <a:lstStyle/>
          <a:p>
            <a:r>
              <a:rPr kumimoji="1" lang="en-US" altLang="ja-JP" sz="900" dirty="0">
                <a:latin typeface="HGP創英角ｺﾞｼｯｸUB" panose="020B0900000000000000" pitchFamily="50" charset="-128"/>
                <a:ea typeface="HGP創英角ｺﾞｼｯｸUB" panose="020B0900000000000000" pitchFamily="50" charset="-128"/>
              </a:rPr>
              <a:t>※</a:t>
            </a:r>
            <a:endParaRPr kumimoji="1" lang="ja-JP" altLang="en-US" sz="900" dirty="0">
              <a:latin typeface="HGP創英角ｺﾞｼｯｸUB" panose="020B0900000000000000" pitchFamily="50" charset="-128"/>
              <a:ea typeface="HGP創英角ｺﾞｼｯｸUB" panose="020B0900000000000000" pitchFamily="50" charset="-128"/>
            </a:endParaRPr>
          </a:p>
        </p:txBody>
      </p:sp>
      <p:sp>
        <p:nvSpPr>
          <p:cNvPr id="28" name="テキスト ボックス 27"/>
          <p:cNvSpPr txBox="1"/>
          <p:nvPr/>
        </p:nvSpPr>
        <p:spPr>
          <a:xfrm>
            <a:off x="1660150" y="1661496"/>
            <a:ext cx="332510" cy="230832"/>
          </a:xfrm>
          <a:prstGeom prst="rect">
            <a:avLst/>
          </a:prstGeom>
          <a:noFill/>
        </p:spPr>
        <p:txBody>
          <a:bodyPr wrap="square" rtlCol="0">
            <a:spAutoFit/>
          </a:bodyPr>
          <a:lstStyle/>
          <a:p>
            <a:r>
              <a:rPr kumimoji="1" lang="en-US" altLang="ja-JP" sz="900" dirty="0">
                <a:latin typeface="HGP創英角ｺﾞｼｯｸUB" panose="020B0900000000000000" pitchFamily="50" charset="-128"/>
                <a:ea typeface="HGP創英角ｺﾞｼｯｸUB" panose="020B0900000000000000" pitchFamily="50" charset="-128"/>
              </a:rPr>
              <a:t>※</a:t>
            </a:r>
            <a:endParaRPr kumimoji="1" lang="ja-JP" altLang="en-US" sz="900" dirty="0">
              <a:latin typeface="HGP創英角ｺﾞｼｯｸUB" panose="020B0900000000000000" pitchFamily="50" charset="-128"/>
              <a:ea typeface="HGP創英角ｺﾞｼｯｸUB" panose="020B0900000000000000" pitchFamily="50" charset="-128"/>
            </a:endParaRPr>
          </a:p>
        </p:txBody>
      </p:sp>
      <p:sp>
        <p:nvSpPr>
          <p:cNvPr id="32" name="テキスト ボックス 31"/>
          <p:cNvSpPr txBox="1"/>
          <p:nvPr/>
        </p:nvSpPr>
        <p:spPr>
          <a:xfrm>
            <a:off x="1160019" y="4632116"/>
            <a:ext cx="332510" cy="230832"/>
          </a:xfrm>
          <a:prstGeom prst="rect">
            <a:avLst/>
          </a:prstGeom>
          <a:noFill/>
        </p:spPr>
        <p:txBody>
          <a:bodyPr wrap="square" rtlCol="0">
            <a:spAutoFit/>
          </a:bodyPr>
          <a:lstStyle/>
          <a:p>
            <a:r>
              <a:rPr kumimoji="1" lang="en-US" altLang="ja-JP" sz="900" dirty="0">
                <a:latin typeface="HGP創英角ｺﾞｼｯｸUB" panose="020B0900000000000000" pitchFamily="50" charset="-128"/>
                <a:ea typeface="HGP創英角ｺﾞｼｯｸUB" panose="020B0900000000000000" pitchFamily="50" charset="-128"/>
              </a:rPr>
              <a:t>※</a:t>
            </a:r>
            <a:endParaRPr kumimoji="1" lang="ja-JP" altLang="en-US" sz="900" dirty="0">
              <a:latin typeface="HGP創英角ｺﾞｼｯｸUB" panose="020B0900000000000000" pitchFamily="50" charset="-128"/>
              <a:ea typeface="HGP創英角ｺﾞｼｯｸUB" panose="020B0900000000000000" pitchFamily="50" charset="-128"/>
            </a:endParaRPr>
          </a:p>
        </p:txBody>
      </p:sp>
      <p:sp>
        <p:nvSpPr>
          <p:cNvPr id="34" name="角丸四角形 33">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CQ6</a:t>
            </a:r>
          </a:p>
        </p:txBody>
      </p:sp>
    </p:spTree>
    <p:extLst>
      <p:ext uri="{BB962C8B-B14F-4D97-AF65-F5344CB8AC3E}">
        <p14:creationId xmlns:p14="http://schemas.microsoft.com/office/powerpoint/2010/main" val="114703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414307410"/>
              </p:ext>
            </p:extLst>
          </p:nvPr>
        </p:nvGraphicFramePr>
        <p:xfrm>
          <a:off x="251520" y="1196752"/>
          <a:ext cx="8640000" cy="4680000"/>
        </p:xfrm>
        <a:graphic>
          <a:graphicData uri="http://schemas.openxmlformats.org/drawingml/2006/table">
            <a:tbl>
              <a:tblPr/>
              <a:tblGrid>
                <a:gridCol w="1224000">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432000">
                  <a:extLst>
                    <a:ext uri="{9D8B030D-6E8A-4147-A177-3AD203B41FA5}">
                      <a16:colId xmlns:a16="http://schemas.microsoft.com/office/drawing/2014/main" val="20002"/>
                    </a:ext>
                  </a:extLst>
                </a:gridCol>
                <a:gridCol w="432000">
                  <a:extLst>
                    <a:ext uri="{9D8B030D-6E8A-4147-A177-3AD203B41FA5}">
                      <a16:colId xmlns:a16="http://schemas.microsoft.com/office/drawing/2014/main" val="20003"/>
                    </a:ext>
                  </a:extLst>
                </a:gridCol>
                <a:gridCol w="432000">
                  <a:extLst>
                    <a:ext uri="{9D8B030D-6E8A-4147-A177-3AD203B41FA5}">
                      <a16:colId xmlns:a16="http://schemas.microsoft.com/office/drawing/2014/main" val="20004"/>
                    </a:ext>
                  </a:extLst>
                </a:gridCol>
                <a:gridCol w="648000">
                  <a:extLst>
                    <a:ext uri="{9D8B030D-6E8A-4147-A177-3AD203B41FA5}">
                      <a16:colId xmlns:a16="http://schemas.microsoft.com/office/drawing/2014/main" val="20005"/>
                    </a:ext>
                  </a:extLst>
                </a:gridCol>
                <a:gridCol w="1080000">
                  <a:extLst>
                    <a:ext uri="{9D8B030D-6E8A-4147-A177-3AD203B41FA5}">
                      <a16:colId xmlns:a16="http://schemas.microsoft.com/office/drawing/2014/main" val="20006"/>
                    </a:ext>
                  </a:extLst>
                </a:gridCol>
                <a:gridCol w="3960000">
                  <a:extLst>
                    <a:ext uri="{9D8B030D-6E8A-4147-A177-3AD203B41FA5}">
                      <a16:colId xmlns:a16="http://schemas.microsoft.com/office/drawing/2014/main" val="20007"/>
                    </a:ext>
                  </a:extLst>
                </a:gridCol>
              </a:tblGrid>
              <a:tr h="504000">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長期間</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2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短期間</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199CFF"/>
                    </a:solidFill>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0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864000">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108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1080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648000">
                <a:tc>
                  <a:txBody>
                    <a:bodyPr/>
                    <a:lstStyle/>
                    <a:p>
                      <a:pPr algn="l"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Karimzadeh</a:t>
                      </a:r>
                      <a:b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2006</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62</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63</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8.3</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1.69</a:t>
                      </a:r>
                    </a:p>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[0.42, 6.78]</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5">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48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Wortmann</a:t>
                      </a:r>
                      <a:b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2010</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140</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1807</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993</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91.7</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3.08</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[2.03, 4.68]</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4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1869</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1056</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2.93</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rPr>
                        <a:t>[1.96, 4.37]</a:t>
                      </a:r>
                      <a:endParaRPr kumimoji="1" lang="ja-JP" altLang="en-US" sz="1000" b="0" i="0" u="none" strike="noStrike" kern="1200" dirty="0">
                        <a:solidFill>
                          <a:srgbClr val="000000"/>
                        </a:solidFill>
                        <a:effectLst/>
                        <a:latin typeface="HGP創英角ｺﾞｼｯｸUB" panose="020B0900000000000000" pitchFamily="50" charset="-128"/>
                        <a:ea typeface="HGP創英角ｺﾞｼｯｸUB" panose="020B0900000000000000" pitchFamily="50" charset="-128"/>
                        <a:cs typeface="+mn-cs"/>
                      </a:endParaRP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4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145</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28</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0" marR="0" marT="9525"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20000">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 </a:t>
                      </a:r>
                      <a:r>
                        <a:rPr lang="ja-JP" altLang="en-US" sz="1200" dirty="0">
                          <a:latin typeface="HGP創英角ｺﾞｼｯｸUB" panose="020B0900000000000000" pitchFamily="50" charset="-128"/>
                          <a:ea typeface="HGP創英角ｺﾞｼｯｸUB" panose="020B0900000000000000" pitchFamily="50" charset="-128"/>
                        </a:rPr>
                        <a:t>異質性の検定：</a:t>
                      </a:r>
                      <a:r>
                        <a:rPr lang="en-US" altLang="ja-JP" sz="1200" dirty="0">
                          <a:latin typeface="HGP創英角ｺﾞｼｯｸUB" panose="020B0900000000000000" pitchFamily="50" charset="-128"/>
                          <a:ea typeface="HGP創英角ｺﾞｼｯｸUB" panose="020B0900000000000000" pitchFamily="50" charset="-128"/>
                        </a:rPr>
                        <a:t>τ</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0.00</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χ</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0.65</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err="1">
                          <a:latin typeface="HGP創英角ｺﾞｼｯｸUB" panose="020B0900000000000000" pitchFamily="50" charset="-128"/>
                          <a:ea typeface="HGP創英角ｺﾞｼｯｸUB" panose="020B0900000000000000" pitchFamily="50" charset="-128"/>
                        </a:rPr>
                        <a:t>df</a:t>
                      </a:r>
                      <a:r>
                        <a:rPr lang="en-US" altLang="ja-JP" sz="1200" dirty="0">
                          <a:latin typeface="HGP創英角ｺﾞｼｯｸUB" panose="020B0900000000000000" pitchFamily="50" charset="-128"/>
                          <a:ea typeface="HGP創英角ｺﾞｼｯｸUB" panose="020B0900000000000000" pitchFamily="50" charset="-128"/>
                        </a:rPr>
                        <a:t>=1</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0.42</a:t>
                      </a:r>
                      <a:r>
                        <a:rPr lang="ja-JP" altLang="en-US" sz="1200" dirty="0">
                          <a:latin typeface="HGP創英角ｺﾞｼｯｸUB" panose="020B0900000000000000" pitchFamily="50" charset="-128"/>
                          <a:ea typeface="HGP創英角ｺﾞｼｯｸUB" panose="020B0900000000000000" pitchFamily="50" charset="-128"/>
                        </a:rPr>
                        <a:t>）  </a:t>
                      </a:r>
                      <a:r>
                        <a:rPr lang="en-US" altLang="ja-JP" sz="1200" dirty="0">
                          <a:latin typeface="HGP創英角ｺﾞｼｯｸUB" panose="020B0900000000000000" pitchFamily="50" charset="-128"/>
                          <a:ea typeface="HGP創英角ｺﾞｼｯｸUB" panose="020B0900000000000000" pitchFamily="50" charset="-128"/>
                        </a:rPr>
                        <a:t>I</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a:t>
                      </a:r>
                      <a:r>
                        <a:rPr lang="ja-JP" altLang="en-US" sz="1200" dirty="0">
                          <a:latin typeface="HGP創英角ｺﾞｼｯｸUB" panose="020B0900000000000000" pitchFamily="50" charset="-128"/>
                          <a:ea typeface="HGP創英角ｺﾞｼｯｸUB" panose="020B0900000000000000" pitchFamily="50" charset="-128"/>
                        </a:rPr>
                        <a:t>％</a:t>
                      </a:r>
                      <a:endParaRPr kumimoji="1" lang="ja-JP" altLang="en-US" sz="12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HGP創英角ｺﾞｼｯｸUB" panose="020B0900000000000000" pitchFamily="50" charset="-128"/>
                          <a:ea typeface="HGP創英角ｺﾞｼｯｸUB" panose="020B0900000000000000" pitchFamily="50" charset="-128"/>
                        </a:rPr>
                        <a:t> 統合効果の検定：</a:t>
                      </a:r>
                      <a:r>
                        <a:rPr lang="en-US" altLang="ja-JP" sz="1200" dirty="0">
                          <a:latin typeface="HGP創英角ｺﾞｼｯｸUB" panose="020B0900000000000000" pitchFamily="50" charset="-128"/>
                          <a:ea typeface="HGP創英角ｺﾞｼｯｸUB" panose="020B0900000000000000" pitchFamily="50" charset="-128"/>
                        </a:rPr>
                        <a:t>z</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5.26</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0.00001</a:t>
                      </a:r>
                      <a:r>
                        <a:rPr lang="ja-JP" altLang="en-US" sz="1200" dirty="0">
                          <a:latin typeface="HGP創英角ｺﾞｼｯｸUB" panose="020B0900000000000000" pitchFamily="50" charset="-128"/>
                          <a:ea typeface="HGP創英角ｺﾞｼｯｸUB" panose="020B0900000000000000" pitchFamily="50" charset="-128"/>
                        </a:rPr>
                        <a:t>）</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1080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2" name="タイトル 1"/>
          <p:cNvSpPr>
            <a:spLocks noGrp="1"/>
          </p:cNvSpPr>
          <p:nvPr>
            <p:ph type="title"/>
          </p:nvPr>
        </p:nvSpPr>
        <p:spPr/>
        <p:txBody>
          <a:bodyPr>
            <a:normAutofit/>
          </a:bodyPr>
          <a:lstStyle/>
          <a:p>
            <a:r>
              <a:rPr lang="en-US" altLang="ja-JP" sz="3000" dirty="0"/>
              <a:t>CQ6</a:t>
            </a:r>
            <a:r>
              <a:rPr lang="ja-JP" altLang="en-US" sz="3000" dirty="0"/>
              <a:t>：コルヒチンによる有害事象の増加（害）</a:t>
            </a:r>
          </a:p>
        </p:txBody>
      </p:sp>
      <p:grpSp>
        <p:nvGrpSpPr>
          <p:cNvPr id="6" name="グループ化 5">
            <a:extLst>
              <a:ext uri="{FF2B5EF4-FFF2-40B4-BE49-F238E27FC236}">
                <a16:creationId xmlns:a16="http://schemas.microsoft.com/office/drawing/2014/main" id="{77733DD0-F44E-4471-9C3B-C4B267487234}"/>
              </a:ext>
            </a:extLst>
          </p:cNvPr>
          <p:cNvGrpSpPr/>
          <p:nvPr/>
        </p:nvGrpSpPr>
        <p:grpSpPr>
          <a:xfrm>
            <a:off x="6610621" y="2842430"/>
            <a:ext cx="1081624" cy="65196"/>
            <a:chOff x="6610621" y="2828143"/>
            <a:chExt cx="1081624" cy="65196"/>
          </a:xfrm>
        </p:grpSpPr>
        <p:cxnSp>
          <p:nvCxnSpPr>
            <p:cNvPr id="40" name="直線コネクタ 39"/>
            <p:cNvCxnSpPr/>
            <p:nvPr/>
          </p:nvCxnSpPr>
          <p:spPr>
            <a:xfrm flipV="1">
              <a:off x="6610621" y="2860741"/>
              <a:ext cx="10816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flipV="1">
              <a:off x="7124831" y="2828143"/>
              <a:ext cx="52832" cy="6519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19" name="ひし形 18"/>
          <p:cNvSpPr/>
          <p:nvPr/>
        </p:nvSpPr>
        <p:spPr>
          <a:xfrm>
            <a:off x="7219569" y="4058772"/>
            <a:ext cx="291967" cy="219358"/>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7" name="グループ化 6">
            <a:extLst>
              <a:ext uri="{FF2B5EF4-FFF2-40B4-BE49-F238E27FC236}">
                <a16:creationId xmlns:a16="http://schemas.microsoft.com/office/drawing/2014/main" id="{2F387A7D-E236-4567-97E4-B762F314ECD7}"/>
              </a:ext>
            </a:extLst>
          </p:cNvPr>
          <p:cNvGrpSpPr/>
          <p:nvPr/>
        </p:nvGrpSpPr>
        <p:grpSpPr>
          <a:xfrm>
            <a:off x="7210560" y="3381509"/>
            <a:ext cx="346674" cy="267279"/>
            <a:chOff x="7210560" y="3357696"/>
            <a:chExt cx="346674" cy="267279"/>
          </a:xfrm>
        </p:grpSpPr>
        <p:cxnSp>
          <p:nvCxnSpPr>
            <p:cNvPr id="24" name="直線コネクタ 23"/>
            <p:cNvCxnSpPr/>
            <p:nvPr/>
          </p:nvCxnSpPr>
          <p:spPr>
            <a:xfrm flipV="1">
              <a:off x="7210560" y="3491335"/>
              <a:ext cx="34667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7285847" y="3357696"/>
              <a:ext cx="198483" cy="26727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31" name="テキスト ボックス 30">
            <a:extLst>
              <a:ext uri="{FF2B5EF4-FFF2-40B4-BE49-F238E27FC236}">
                <a16:creationId xmlns:a16="http://schemas.microsoft.com/office/drawing/2014/main" id="{CBB05E77-7DAA-4CF9-A5D3-649DDBFF6D72}"/>
              </a:ext>
            </a:extLst>
          </p:cNvPr>
          <p:cNvSpPr txBox="1"/>
          <p:nvPr/>
        </p:nvSpPr>
        <p:spPr>
          <a:xfrm>
            <a:off x="251519" y="5951021"/>
            <a:ext cx="4680843" cy="646331"/>
          </a:xfrm>
          <a:prstGeom prst="rect">
            <a:avLst/>
          </a:prstGeom>
          <a:solidFill>
            <a:srgbClr val="FFFF99"/>
          </a:solidFill>
          <a:ln w="19050">
            <a:solidFill>
              <a:schemeClr val="accent2">
                <a:lumMod val="75000"/>
              </a:schemeClr>
            </a:solidFill>
          </a:ln>
        </p:spPr>
        <p:txBody>
          <a:bodyPr wrap="square" anchor="ctr">
            <a:spAutoFit/>
          </a:bodyPr>
          <a:lstStyle>
            <a:defPPr>
              <a:defRPr lang="ja-JP"/>
            </a:defPPr>
            <a:lvl1pPr algn="ctr">
              <a:defRPr>
                <a:latin typeface="HGP創英角ｺﾞｼｯｸUB" panose="020B0900000000000000" pitchFamily="50" charset="-128"/>
                <a:ea typeface="HGP創英角ｺﾞｼｯｸUB" panose="020B0900000000000000" pitchFamily="50" charset="-128"/>
                <a:cs typeface="Arial Unicode MS" panose="020B0604020202020204" pitchFamily="50" charset="-128"/>
              </a:defRPr>
            </a:lvl1pPr>
          </a:lstStyle>
          <a:p>
            <a:r>
              <a:rPr lang="ja-JP" altLang="en-US" dirty="0"/>
              <a:t>コルヒチンの長期予防投与で有害事象としての</a:t>
            </a:r>
          </a:p>
          <a:p>
            <a:r>
              <a:rPr lang="ja-JP" altLang="en-US" dirty="0"/>
              <a:t>肝機能異常のリスクが有意に高くなる</a:t>
            </a:r>
          </a:p>
        </p:txBody>
      </p:sp>
      <p:sp>
        <p:nvSpPr>
          <p:cNvPr id="33" name="テキスト ボックス 32">
            <a:extLst>
              <a:ext uri="{FF2B5EF4-FFF2-40B4-BE49-F238E27FC236}">
                <a16:creationId xmlns:a16="http://schemas.microsoft.com/office/drawing/2014/main" id="{43D18323-7A2B-4B3C-902A-AB63122A87DB}"/>
              </a:ext>
            </a:extLst>
          </p:cNvPr>
          <p:cNvSpPr txBox="1"/>
          <p:nvPr/>
        </p:nvSpPr>
        <p:spPr>
          <a:xfrm>
            <a:off x="4986136" y="5229200"/>
            <a:ext cx="32380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0.01</a:t>
            </a:r>
            <a:endParaRPr lang="ja-JP" altLang="en-US" sz="1200" dirty="0">
              <a:latin typeface="HGP創英角ｺﾞｼｯｸUB" panose="020B0900000000000000" pitchFamily="50" charset="-128"/>
              <a:ea typeface="HGP創英角ｺﾞｼｯｸUB" panose="020B0900000000000000" pitchFamily="50" charset="-128"/>
            </a:endParaRPr>
          </a:p>
        </p:txBody>
      </p:sp>
      <p:cxnSp>
        <p:nvCxnSpPr>
          <p:cNvPr id="37" name="直線コネクタ 36">
            <a:extLst>
              <a:ext uri="{FF2B5EF4-FFF2-40B4-BE49-F238E27FC236}">
                <a16:creationId xmlns:a16="http://schemas.microsoft.com/office/drawing/2014/main" id="{75561718-74C3-4381-B868-BBC9EC4188E5}"/>
              </a:ext>
            </a:extLst>
          </p:cNvPr>
          <p:cNvCxnSpPr/>
          <p:nvPr/>
        </p:nvCxnSpPr>
        <p:spPr>
          <a:xfrm flipV="1">
            <a:off x="5149459" y="5157192"/>
            <a:ext cx="35986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35F6473D-CEBE-4BCB-B619-18C0B87BA3E9}"/>
              </a:ext>
            </a:extLst>
          </p:cNvPr>
          <p:cNvCxnSpPr/>
          <p:nvPr/>
        </p:nvCxnSpPr>
        <p:spPr>
          <a:xfrm>
            <a:off x="6948795" y="2564903"/>
            <a:ext cx="0" cy="266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2A463FFC-EE38-4E6C-A756-F74E9DC7F8D5}"/>
              </a:ext>
            </a:extLst>
          </p:cNvPr>
          <p:cNvCxnSpPr/>
          <p:nvPr/>
        </p:nvCxnSpPr>
        <p:spPr>
          <a:xfrm flipH="1">
            <a:off x="5148064"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04A5D851-9EEC-4763-A365-E762A411619B}"/>
              </a:ext>
            </a:extLst>
          </p:cNvPr>
          <p:cNvCxnSpPr/>
          <p:nvPr/>
        </p:nvCxnSpPr>
        <p:spPr>
          <a:xfrm flipH="1">
            <a:off x="6045739"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0C1F7249-3C0A-48EB-B0A6-F87A08E2AA48}"/>
              </a:ext>
            </a:extLst>
          </p:cNvPr>
          <p:cNvCxnSpPr/>
          <p:nvPr/>
        </p:nvCxnSpPr>
        <p:spPr>
          <a:xfrm flipH="1">
            <a:off x="7848586"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10C29A7C-C1D6-4821-8A4A-3B400CC7EB49}"/>
              </a:ext>
            </a:extLst>
          </p:cNvPr>
          <p:cNvCxnSpPr/>
          <p:nvPr/>
        </p:nvCxnSpPr>
        <p:spPr>
          <a:xfrm flipH="1">
            <a:off x="8748837" y="5085184"/>
            <a:ext cx="0" cy="14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6034EACD-272F-4333-876D-A714F047741B}"/>
              </a:ext>
            </a:extLst>
          </p:cNvPr>
          <p:cNvSpPr txBox="1"/>
          <p:nvPr/>
        </p:nvSpPr>
        <p:spPr>
          <a:xfrm>
            <a:off x="5515432" y="5517232"/>
            <a:ext cx="1065996" cy="215444"/>
          </a:xfrm>
          <a:prstGeom prst="rect">
            <a:avLst/>
          </a:prstGeom>
          <a:noFill/>
        </p:spPr>
        <p:txBody>
          <a:bodyPr wrap="none" lIns="0" tIns="0" rIns="0" bIns="0" rtlCol="0">
            <a:spAutoFit/>
          </a:bodyPr>
          <a:lstStyle/>
          <a:p>
            <a:pPr algn="ctr"/>
            <a:r>
              <a:rPr lang="ja-JP" altLang="en-US" sz="1400" dirty="0">
                <a:solidFill>
                  <a:srgbClr val="0033CC"/>
                </a:solidFill>
                <a:latin typeface="HGP創英角ｺﾞｼｯｸUB" panose="020B0900000000000000" pitchFamily="50" charset="-128"/>
                <a:ea typeface="HGP創英角ｺﾞｼｯｸUB" panose="020B0900000000000000" pitchFamily="50" charset="-128"/>
              </a:rPr>
              <a:t>長期間</a:t>
            </a:r>
            <a:r>
              <a:rPr lang="ja-JP" altLang="en-US" sz="1400" dirty="0">
                <a:latin typeface="HGP創英角ｺﾞｼｯｸUB" panose="020B0900000000000000" pitchFamily="50" charset="-128"/>
                <a:ea typeface="HGP創英角ｺﾞｼｯｸUB" panose="020B0900000000000000" pitchFamily="50" charset="-128"/>
              </a:rPr>
              <a:t>が優位</a:t>
            </a:r>
          </a:p>
        </p:txBody>
      </p:sp>
      <p:sp>
        <p:nvSpPr>
          <p:cNvPr id="49" name="テキスト ボックス 48">
            <a:extLst>
              <a:ext uri="{FF2B5EF4-FFF2-40B4-BE49-F238E27FC236}">
                <a16:creationId xmlns:a16="http://schemas.microsoft.com/office/drawing/2014/main" id="{A0209D6D-123A-4AF0-B713-65F0262945D1}"/>
              </a:ext>
            </a:extLst>
          </p:cNvPr>
          <p:cNvSpPr txBox="1"/>
          <p:nvPr/>
        </p:nvSpPr>
        <p:spPr>
          <a:xfrm>
            <a:off x="5932973" y="5229200"/>
            <a:ext cx="227627"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0.1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50" name="テキスト ボックス 49">
            <a:extLst>
              <a:ext uri="{FF2B5EF4-FFF2-40B4-BE49-F238E27FC236}">
                <a16:creationId xmlns:a16="http://schemas.microsoft.com/office/drawing/2014/main" id="{37297469-C475-44C4-892C-6DFB5361EF1F}"/>
              </a:ext>
            </a:extLst>
          </p:cNvPr>
          <p:cNvSpPr txBox="1"/>
          <p:nvPr/>
        </p:nvSpPr>
        <p:spPr>
          <a:xfrm>
            <a:off x="6903226" y="5229200"/>
            <a:ext cx="9618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51" name="テキスト ボックス 50">
            <a:extLst>
              <a:ext uri="{FF2B5EF4-FFF2-40B4-BE49-F238E27FC236}">
                <a16:creationId xmlns:a16="http://schemas.microsoft.com/office/drawing/2014/main" id="{C5BC33AA-AEE8-470A-8ABB-0CB6D765554B}"/>
              </a:ext>
            </a:extLst>
          </p:cNvPr>
          <p:cNvSpPr txBox="1"/>
          <p:nvPr/>
        </p:nvSpPr>
        <p:spPr>
          <a:xfrm>
            <a:off x="7753636" y="5229200"/>
            <a:ext cx="192360"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52" name="テキスト ボックス 51">
            <a:extLst>
              <a:ext uri="{FF2B5EF4-FFF2-40B4-BE49-F238E27FC236}">
                <a16:creationId xmlns:a16="http://schemas.microsoft.com/office/drawing/2014/main" id="{2430262E-1262-4573-8D86-00A3C837EAE3}"/>
              </a:ext>
            </a:extLst>
          </p:cNvPr>
          <p:cNvSpPr txBox="1"/>
          <p:nvPr/>
        </p:nvSpPr>
        <p:spPr>
          <a:xfrm>
            <a:off x="8604448" y="5229200"/>
            <a:ext cx="288542" cy="184666"/>
          </a:xfrm>
          <a:prstGeom prst="rect">
            <a:avLst/>
          </a:prstGeom>
          <a:noFill/>
        </p:spPr>
        <p:txBody>
          <a:bodyPr wrap="none" lIns="0" tIns="0" rIns="0" bIns="0" rtlCol="0">
            <a:spAutoFit/>
          </a:bodyPr>
          <a:lstStyle/>
          <a:p>
            <a:pPr algn="ctr"/>
            <a:r>
              <a:rPr lang="en-US" altLang="ja-JP" sz="1200" dirty="0">
                <a:latin typeface="HGP創英角ｺﾞｼｯｸUB" panose="020B0900000000000000" pitchFamily="50" charset="-128"/>
                <a:ea typeface="HGP創英角ｺﾞｼｯｸUB" panose="020B0900000000000000" pitchFamily="50" charset="-128"/>
              </a:rPr>
              <a:t>100</a:t>
            </a:r>
            <a:endParaRPr lang="ja-JP" altLang="en-US" sz="1200" dirty="0">
              <a:latin typeface="HGP創英角ｺﾞｼｯｸUB" panose="020B0900000000000000" pitchFamily="50" charset="-128"/>
              <a:ea typeface="HGP創英角ｺﾞｼｯｸUB" panose="020B0900000000000000" pitchFamily="50" charset="-128"/>
            </a:endParaRPr>
          </a:p>
        </p:txBody>
      </p:sp>
      <p:sp>
        <p:nvSpPr>
          <p:cNvPr id="53" name="テキスト ボックス 52">
            <a:extLst>
              <a:ext uri="{FF2B5EF4-FFF2-40B4-BE49-F238E27FC236}">
                <a16:creationId xmlns:a16="http://schemas.microsoft.com/office/drawing/2014/main" id="{1A79E32A-B866-415E-BAC6-1220C99E6497}"/>
              </a:ext>
            </a:extLst>
          </p:cNvPr>
          <p:cNvSpPr txBox="1"/>
          <p:nvPr/>
        </p:nvSpPr>
        <p:spPr>
          <a:xfrm>
            <a:off x="7315820" y="5517232"/>
            <a:ext cx="1065997" cy="215444"/>
          </a:xfrm>
          <a:prstGeom prst="rect">
            <a:avLst/>
          </a:prstGeom>
          <a:noFill/>
        </p:spPr>
        <p:txBody>
          <a:bodyPr wrap="none" lIns="0" tIns="0" rIns="0" bIns="0" rtlCol="0">
            <a:spAutoFit/>
          </a:bodyPr>
          <a:lstStyle/>
          <a:p>
            <a:pPr algn="ctr"/>
            <a:r>
              <a:rPr lang="ja-JP" altLang="en-US" sz="1400" dirty="0">
                <a:solidFill>
                  <a:srgbClr val="199CFF"/>
                </a:solidFill>
                <a:latin typeface="HGP創英角ｺﾞｼｯｸUB" panose="020B0900000000000000" pitchFamily="50" charset="-128"/>
                <a:ea typeface="HGP創英角ｺﾞｼｯｸUB" panose="020B0900000000000000" pitchFamily="50" charset="-128"/>
              </a:rPr>
              <a:t>短期間</a:t>
            </a:r>
            <a:r>
              <a:rPr lang="ja-JP" altLang="en-US" sz="1400" dirty="0">
                <a:latin typeface="HGP創英角ｺﾞｼｯｸUB" panose="020B0900000000000000" pitchFamily="50" charset="-128"/>
                <a:ea typeface="HGP創英角ｺﾞｼｯｸUB" panose="020B0900000000000000" pitchFamily="50" charset="-128"/>
              </a:rPr>
              <a:t>が優位</a:t>
            </a:r>
          </a:p>
        </p:txBody>
      </p:sp>
      <p:sp>
        <p:nvSpPr>
          <p:cNvPr id="28" name="正方形/長方形 27"/>
          <p:cNvSpPr/>
          <p:nvPr/>
        </p:nvSpPr>
        <p:spPr>
          <a:xfrm>
            <a:off x="5989821" y="5878591"/>
            <a:ext cx="2988616" cy="369332"/>
          </a:xfrm>
          <a:prstGeom prst="rect">
            <a:avLst/>
          </a:prstGeom>
          <a:noFill/>
        </p:spPr>
        <p:txBody>
          <a:bodyPr wrap="none" lIns="90000" rIns="90000" rtlCol="0" anchor="b">
            <a:spAutoFit/>
          </a:bodyPr>
          <a:lstStyle/>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1</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Karimzadeh</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H. et al.: J Res Med Sci 11: 104, 2006</a:t>
            </a:r>
          </a:p>
          <a:p>
            <a:pPr algn="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2</a:t>
            </a:r>
            <a:r>
              <a:rPr lang="ja-JP" altLang="en-US" sz="9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Wortmann, R.L. et al.: Clin </a:t>
            </a:r>
            <a:r>
              <a:rPr lang="en-US" altLang="ja-JP" sz="900" dirty="0" err="1">
                <a:solidFill>
                  <a:prstClr val="black"/>
                </a:solidFill>
                <a:latin typeface="HGP創英角ｺﾞｼｯｸUB" panose="020B0900000000000000" pitchFamily="50" charset="-128"/>
                <a:ea typeface="HGP創英角ｺﾞｼｯｸUB" panose="020B0900000000000000" pitchFamily="50" charset="-128"/>
              </a:rPr>
              <a:t>Ther</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32 : 2386, 2010</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7" name="角丸四角形 26">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CQ6</a:t>
            </a:r>
          </a:p>
        </p:txBody>
      </p:sp>
    </p:spTree>
    <p:extLst>
      <p:ext uri="{BB962C8B-B14F-4D97-AF65-F5344CB8AC3E}">
        <p14:creationId xmlns:p14="http://schemas.microsoft.com/office/powerpoint/2010/main" val="2120293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4C5287-2953-4497-80FD-0E515AEE2A54}"/>
              </a:ext>
            </a:extLst>
          </p:cNvPr>
          <p:cNvSpPr>
            <a:spLocks noGrp="1"/>
          </p:cNvSpPr>
          <p:nvPr>
            <p:ph type="title"/>
          </p:nvPr>
        </p:nvSpPr>
        <p:spPr/>
        <p:txBody>
          <a:bodyPr>
            <a:normAutofit/>
          </a:bodyPr>
          <a:lstStyle/>
          <a:p>
            <a:r>
              <a:rPr lang="ja-JP" altLang="en-US" sz="2800" dirty="0">
                <a:latin typeface="+mn-ea"/>
                <a:ea typeface="+mn-ea"/>
              </a:rPr>
              <a:t>高尿酸血症・痛風の治療アルゴリズム（第</a:t>
            </a:r>
            <a:r>
              <a:rPr lang="en-US" altLang="ja-JP" sz="2800" dirty="0">
                <a:latin typeface="+mn-ea"/>
                <a:ea typeface="+mn-ea"/>
              </a:rPr>
              <a:t>3</a:t>
            </a:r>
            <a:r>
              <a:rPr lang="ja-JP" altLang="en-US" sz="2800" dirty="0">
                <a:latin typeface="+mn-ea"/>
                <a:ea typeface="+mn-ea"/>
              </a:rPr>
              <a:t>版） 　</a:t>
            </a:r>
          </a:p>
        </p:txBody>
      </p:sp>
      <p:sp>
        <p:nvSpPr>
          <p:cNvPr id="21" name="テキスト ボックス 20">
            <a:extLst>
              <a:ext uri="{FF2B5EF4-FFF2-40B4-BE49-F238E27FC236}">
                <a16:creationId xmlns:a16="http://schemas.microsoft.com/office/drawing/2014/main" id="{DCAA5554-DF83-41C5-B240-E3C384348BA3}"/>
              </a:ext>
            </a:extLst>
          </p:cNvPr>
          <p:cNvSpPr txBox="1"/>
          <p:nvPr/>
        </p:nvSpPr>
        <p:spPr>
          <a:xfrm>
            <a:off x="3519120" y="5642397"/>
            <a:ext cx="1198800" cy="636516"/>
          </a:xfrm>
          <a:prstGeom prst="rect">
            <a:avLst/>
          </a:prstGeom>
          <a:solidFill>
            <a:srgbClr val="FFFF99"/>
          </a:solidFill>
          <a:ln>
            <a:solidFill>
              <a:schemeClr val="tx1"/>
            </a:solidFill>
          </a:ln>
        </p:spPr>
        <p:txBody>
          <a:bodyPr wrap="square" tIns="36000" rtlCol="0" anchor="ctr">
            <a:no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腎障害合併</a:t>
            </a:r>
            <a:endParaRPr lang="en-US" altLang="ja-JP" sz="1400"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1400" dirty="0">
                <a:solidFill>
                  <a:prstClr val="black"/>
                </a:solidFill>
                <a:latin typeface="HGP創英角ｺﾞｼｯｸUB" panose="020B0900000000000000" pitchFamily="50" charset="-128"/>
                <a:ea typeface="HGP創英角ｺﾞｼｯｸUB" panose="020B0900000000000000" pitchFamily="50" charset="-128"/>
              </a:rPr>
              <a:t>CQ2</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p>
        </p:txBody>
      </p:sp>
      <p:sp>
        <p:nvSpPr>
          <p:cNvPr id="22" name="テキスト ボックス 21">
            <a:extLst>
              <a:ext uri="{FF2B5EF4-FFF2-40B4-BE49-F238E27FC236}">
                <a16:creationId xmlns:a16="http://schemas.microsoft.com/office/drawing/2014/main" id="{EC67A436-E83B-4CCA-AF6A-CE1803AD7E41}"/>
              </a:ext>
            </a:extLst>
          </p:cNvPr>
          <p:cNvSpPr txBox="1"/>
          <p:nvPr/>
        </p:nvSpPr>
        <p:spPr>
          <a:xfrm>
            <a:off x="4839720" y="5642397"/>
            <a:ext cx="1198800" cy="636516"/>
          </a:xfrm>
          <a:prstGeom prst="rect">
            <a:avLst/>
          </a:prstGeom>
          <a:solidFill>
            <a:srgbClr val="FFFF99"/>
          </a:solidFill>
          <a:ln>
            <a:solidFill>
              <a:schemeClr val="tx1"/>
            </a:solidFill>
          </a:ln>
        </p:spPr>
        <p:txBody>
          <a:bodyPr wrap="square" tIns="36000" rtlCol="0" anchor="ctr">
            <a:no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高血圧合併</a:t>
            </a:r>
            <a:endParaRPr lang="en-US" altLang="ja-JP" sz="1400"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1400" dirty="0">
                <a:solidFill>
                  <a:prstClr val="black"/>
                </a:solidFill>
                <a:latin typeface="HGP創英角ｺﾞｼｯｸUB" panose="020B0900000000000000" pitchFamily="50" charset="-128"/>
                <a:ea typeface="HGP創英角ｺﾞｼｯｸUB" panose="020B0900000000000000" pitchFamily="50" charset="-128"/>
              </a:rPr>
              <a:t>CQ3</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p>
        </p:txBody>
      </p:sp>
      <p:sp>
        <p:nvSpPr>
          <p:cNvPr id="23" name="テキスト ボックス 22">
            <a:extLst>
              <a:ext uri="{FF2B5EF4-FFF2-40B4-BE49-F238E27FC236}">
                <a16:creationId xmlns:a16="http://schemas.microsoft.com/office/drawing/2014/main" id="{25739918-079E-40DD-A0EB-0C82BC7A47BF}"/>
              </a:ext>
            </a:extLst>
          </p:cNvPr>
          <p:cNvSpPr txBox="1"/>
          <p:nvPr/>
        </p:nvSpPr>
        <p:spPr>
          <a:xfrm>
            <a:off x="6160319" y="5642397"/>
            <a:ext cx="1198800" cy="636516"/>
          </a:xfrm>
          <a:prstGeom prst="rect">
            <a:avLst/>
          </a:prstGeom>
          <a:solidFill>
            <a:srgbClr val="FFFF99"/>
          </a:solidFill>
          <a:ln>
            <a:solidFill>
              <a:schemeClr val="tx1"/>
            </a:solidFill>
          </a:ln>
        </p:spPr>
        <p:txBody>
          <a:bodyPr wrap="square" tIns="36000" rtlCol="0" anchor="ctr">
            <a:no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心不全合併</a:t>
            </a:r>
            <a:endParaRPr lang="en-US" altLang="ja-JP" sz="1400"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1400" dirty="0">
                <a:solidFill>
                  <a:prstClr val="black"/>
                </a:solidFill>
                <a:latin typeface="HGP創英角ｺﾞｼｯｸUB" panose="020B0900000000000000" pitchFamily="50" charset="-128"/>
                <a:ea typeface="HGP創英角ｺﾞｼｯｸUB" panose="020B0900000000000000" pitchFamily="50" charset="-128"/>
              </a:rPr>
              <a:t>CQ5</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p>
        </p:txBody>
      </p:sp>
      <p:grpSp>
        <p:nvGrpSpPr>
          <p:cNvPr id="120" name="グループ化 119">
            <a:extLst>
              <a:ext uri="{FF2B5EF4-FFF2-40B4-BE49-F238E27FC236}">
                <a16:creationId xmlns:a16="http://schemas.microsoft.com/office/drawing/2014/main" id="{744C2AB7-CCF8-45D7-A590-9058A6FFF737}"/>
              </a:ext>
            </a:extLst>
          </p:cNvPr>
          <p:cNvGrpSpPr/>
          <p:nvPr/>
        </p:nvGrpSpPr>
        <p:grpSpPr>
          <a:xfrm>
            <a:off x="251520" y="5374794"/>
            <a:ext cx="1512000" cy="1069887"/>
            <a:chOff x="251520" y="5374794"/>
            <a:chExt cx="1512000" cy="1069887"/>
          </a:xfrm>
        </p:grpSpPr>
        <p:sp>
          <p:nvSpPr>
            <p:cNvPr id="17" name="角丸四角形 58">
              <a:extLst>
                <a:ext uri="{FF2B5EF4-FFF2-40B4-BE49-F238E27FC236}">
                  <a16:creationId xmlns:a16="http://schemas.microsoft.com/office/drawing/2014/main" id="{AF9EA461-5D34-4153-BFF1-951AC479AA2B}"/>
                </a:ext>
              </a:extLst>
            </p:cNvPr>
            <p:cNvSpPr/>
            <p:nvPr/>
          </p:nvSpPr>
          <p:spPr>
            <a:xfrm>
              <a:off x="251520" y="5508681"/>
              <a:ext cx="1512000" cy="936000"/>
            </a:xfrm>
            <a:prstGeom prst="roundRect">
              <a:avLst>
                <a:gd name="adj" fmla="val 7712"/>
              </a:avLst>
            </a:prstGeom>
            <a:solidFill>
              <a:srgbClr val="FFFF99"/>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18" name="正方形/長方形 17">
              <a:extLst>
                <a:ext uri="{FF2B5EF4-FFF2-40B4-BE49-F238E27FC236}">
                  <a16:creationId xmlns:a16="http://schemas.microsoft.com/office/drawing/2014/main" id="{14C2B4BE-D33E-4D35-83CD-FC0C526CF19A}"/>
                </a:ext>
              </a:extLst>
            </p:cNvPr>
            <p:cNvSpPr/>
            <p:nvPr/>
          </p:nvSpPr>
          <p:spPr>
            <a:xfrm>
              <a:off x="466346" y="5374794"/>
              <a:ext cx="1082348" cy="307777"/>
            </a:xfrm>
            <a:prstGeom prst="rect">
              <a:avLst/>
            </a:prstGeom>
            <a:solidFill>
              <a:schemeClr val="accent4">
                <a:lumMod val="60000"/>
                <a:lumOff val="40000"/>
              </a:schemeClr>
            </a:solidFill>
            <a:ln>
              <a:solidFill>
                <a:schemeClr val="tx1"/>
              </a:solidFill>
            </a:ln>
          </p:spPr>
          <p:txBody>
            <a:bodyPr wrap="none">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痛風関節炎</a:t>
              </a:r>
              <a:endParaRPr lang="en-US" altLang="ja-JP" sz="14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5" name="正方形/長方形 24">
              <a:extLst>
                <a:ext uri="{FF2B5EF4-FFF2-40B4-BE49-F238E27FC236}">
                  <a16:creationId xmlns:a16="http://schemas.microsoft.com/office/drawing/2014/main" id="{335E7128-261F-4FA2-BADD-CB0D7710A5E4}"/>
                </a:ext>
              </a:extLst>
            </p:cNvPr>
            <p:cNvSpPr/>
            <p:nvPr/>
          </p:nvSpPr>
          <p:spPr>
            <a:xfrm>
              <a:off x="303642" y="5657122"/>
              <a:ext cx="1407757" cy="738664"/>
            </a:xfrm>
            <a:prstGeom prst="rect">
              <a:avLst/>
            </a:prstGeom>
            <a:noFill/>
          </p:spPr>
          <p:txBody>
            <a:bodyPr wrap="none">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関節炎治療</a:t>
              </a:r>
              <a:endParaRPr lang="en-US" altLang="ja-JP" sz="1400"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コルヒチンカバー</a:t>
              </a:r>
              <a:endParaRPr lang="en-US" altLang="ja-JP" sz="1400"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1400" dirty="0">
                  <a:solidFill>
                    <a:prstClr val="black"/>
                  </a:solidFill>
                  <a:latin typeface="HGP創英角ｺﾞｼｯｸUB" panose="020B0900000000000000" pitchFamily="50" charset="-128"/>
                  <a:ea typeface="HGP創英角ｺﾞｼｯｸUB" panose="020B0900000000000000" pitchFamily="50" charset="-128"/>
                </a:rPr>
                <a:t>CQ1</a:t>
              </a:r>
              <a:r>
                <a:rPr lang="ja-JP" altLang="en-US" sz="1400" dirty="0" err="1">
                  <a:solidFill>
                    <a:prstClr val="black"/>
                  </a:solidFill>
                  <a:latin typeface="HGP創英角ｺﾞｼｯｸUB" panose="020B0900000000000000" pitchFamily="50" charset="-128"/>
                  <a:ea typeface="HGP創英角ｺﾞｼｯｸUB" panose="020B0900000000000000" pitchFamily="50" charset="-128"/>
                </a:rPr>
                <a:t>、</a:t>
              </a:r>
              <a:r>
                <a:rPr lang="en-US" altLang="ja-JP" sz="1400" dirty="0">
                  <a:solidFill>
                    <a:prstClr val="black"/>
                  </a:solidFill>
                  <a:latin typeface="HGP創英角ｺﾞｼｯｸUB" panose="020B0900000000000000" pitchFamily="50" charset="-128"/>
                  <a:ea typeface="HGP創英角ｺﾞｼｯｸUB" panose="020B0900000000000000" pitchFamily="50" charset="-128"/>
                </a:rPr>
                <a:t>CQ6</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p>
          </p:txBody>
        </p:sp>
      </p:grpSp>
      <p:grpSp>
        <p:nvGrpSpPr>
          <p:cNvPr id="119" name="グループ化 118">
            <a:extLst>
              <a:ext uri="{FF2B5EF4-FFF2-40B4-BE49-F238E27FC236}">
                <a16:creationId xmlns:a16="http://schemas.microsoft.com/office/drawing/2014/main" id="{4787E40A-4E40-4763-BABB-0ADD66AF706D}"/>
              </a:ext>
            </a:extLst>
          </p:cNvPr>
          <p:cNvGrpSpPr/>
          <p:nvPr/>
        </p:nvGrpSpPr>
        <p:grpSpPr>
          <a:xfrm>
            <a:off x="1885320" y="5374794"/>
            <a:ext cx="1512000" cy="904119"/>
            <a:chOff x="1979712" y="5374794"/>
            <a:chExt cx="1512000" cy="904119"/>
          </a:xfrm>
        </p:grpSpPr>
        <p:sp>
          <p:nvSpPr>
            <p:cNvPr id="19" name="角丸四角形 76">
              <a:extLst>
                <a:ext uri="{FF2B5EF4-FFF2-40B4-BE49-F238E27FC236}">
                  <a16:creationId xmlns:a16="http://schemas.microsoft.com/office/drawing/2014/main" id="{F9A22896-C751-4110-B538-B789C549637A}"/>
                </a:ext>
              </a:extLst>
            </p:cNvPr>
            <p:cNvSpPr/>
            <p:nvPr/>
          </p:nvSpPr>
          <p:spPr>
            <a:xfrm>
              <a:off x="1979712" y="5508681"/>
              <a:ext cx="1512000" cy="770232"/>
            </a:xfrm>
            <a:prstGeom prst="roundRect">
              <a:avLst>
                <a:gd name="adj" fmla="val 11720"/>
              </a:avLst>
            </a:prstGeom>
            <a:solidFill>
              <a:srgbClr val="FFFF99"/>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20" name="正方形/長方形 19">
              <a:extLst>
                <a:ext uri="{FF2B5EF4-FFF2-40B4-BE49-F238E27FC236}">
                  <a16:creationId xmlns:a16="http://schemas.microsoft.com/office/drawing/2014/main" id="{F8ECE3EE-E20A-4134-A0E1-8C7AD4C7D07E}"/>
                </a:ext>
              </a:extLst>
            </p:cNvPr>
            <p:cNvSpPr/>
            <p:nvPr/>
          </p:nvSpPr>
          <p:spPr>
            <a:xfrm>
              <a:off x="2284307" y="5374794"/>
              <a:ext cx="902811" cy="307777"/>
            </a:xfrm>
            <a:prstGeom prst="rect">
              <a:avLst/>
            </a:prstGeom>
            <a:solidFill>
              <a:schemeClr val="accent4">
                <a:lumMod val="60000"/>
                <a:lumOff val="40000"/>
              </a:schemeClr>
            </a:solidFill>
            <a:ln>
              <a:solidFill>
                <a:schemeClr val="tx1"/>
              </a:solidFill>
            </a:ln>
          </p:spPr>
          <p:txBody>
            <a:bodyPr wrap="none">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痛風結節</a:t>
              </a:r>
              <a:endParaRPr lang="en-US" altLang="ja-JP" sz="6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6" name="正方形/長方形 25">
              <a:extLst>
                <a:ext uri="{FF2B5EF4-FFF2-40B4-BE49-F238E27FC236}">
                  <a16:creationId xmlns:a16="http://schemas.microsoft.com/office/drawing/2014/main" id="{4329E73A-AF73-4E47-96FE-52954FD6555A}"/>
                </a:ext>
              </a:extLst>
            </p:cNvPr>
            <p:cNvSpPr/>
            <p:nvPr/>
          </p:nvSpPr>
          <p:spPr>
            <a:xfrm>
              <a:off x="2027024" y="5688059"/>
              <a:ext cx="1417376" cy="523220"/>
            </a:xfrm>
            <a:prstGeom prst="rect">
              <a:avLst/>
            </a:prstGeom>
          </p:spPr>
          <p:txBody>
            <a:bodyPr wrap="none">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コントロール目標</a:t>
              </a:r>
              <a:endParaRPr lang="en-US" altLang="ja-JP" sz="1400"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1400" dirty="0">
                  <a:solidFill>
                    <a:prstClr val="black"/>
                  </a:solidFill>
                  <a:latin typeface="HGP創英角ｺﾞｼｯｸUB" panose="020B0900000000000000" pitchFamily="50" charset="-128"/>
                  <a:ea typeface="HGP創英角ｺﾞｼｯｸUB" panose="020B0900000000000000" pitchFamily="50" charset="-128"/>
                </a:rPr>
                <a:t>CQ4</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p>
          </p:txBody>
        </p:sp>
      </p:grpSp>
      <p:sp>
        <p:nvSpPr>
          <p:cNvPr id="57" name="テキスト ボックス 56">
            <a:extLst>
              <a:ext uri="{FF2B5EF4-FFF2-40B4-BE49-F238E27FC236}">
                <a16:creationId xmlns:a16="http://schemas.microsoft.com/office/drawing/2014/main" id="{B8D5DDA4-FCAF-41DF-8513-EC6070DF92B8}"/>
              </a:ext>
            </a:extLst>
          </p:cNvPr>
          <p:cNvSpPr txBox="1"/>
          <p:nvPr/>
        </p:nvSpPr>
        <p:spPr>
          <a:xfrm>
            <a:off x="2389930" y="6627168"/>
            <a:ext cx="6754070"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4, 2018</a:t>
            </a:r>
            <a:r>
              <a:rPr lang="ja-JP" altLang="en-US" dirty="0"/>
              <a:t>より</a:t>
            </a:r>
            <a:r>
              <a:rPr lang="ja-JP" altLang="en-US"/>
              <a:t>一部改変</a:t>
            </a:r>
            <a:endParaRPr lang="en-US" altLang="ja-JP" dirty="0"/>
          </a:p>
        </p:txBody>
      </p:sp>
      <p:grpSp>
        <p:nvGrpSpPr>
          <p:cNvPr id="59" name="グループ化 58">
            <a:extLst>
              <a:ext uri="{FF2B5EF4-FFF2-40B4-BE49-F238E27FC236}">
                <a16:creationId xmlns:a16="http://schemas.microsoft.com/office/drawing/2014/main" id="{60170F5B-EFB9-4B33-A3AF-64A003831EDA}"/>
              </a:ext>
            </a:extLst>
          </p:cNvPr>
          <p:cNvGrpSpPr/>
          <p:nvPr/>
        </p:nvGrpSpPr>
        <p:grpSpPr>
          <a:xfrm>
            <a:off x="1285519" y="4501276"/>
            <a:ext cx="6557639" cy="163127"/>
            <a:chOff x="1285519" y="5623148"/>
            <a:chExt cx="6557639" cy="468000"/>
          </a:xfrm>
        </p:grpSpPr>
        <p:cxnSp>
          <p:nvCxnSpPr>
            <p:cNvPr id="62" name="直線矢印コネクタ 61">
              <a:extLst>
                <a:ext uri="{FF2B5EF4-FFF2-40B4-BE49-F238E27FC236}">
                  <a16:creationId xmlns:a16="http://schemas.microsoft.com/office/drawing/2014/main" id="{53FBD0C7-7077-496A-99E0-95A3B4C44CC7}"/>
                </a:ext>
              </a:extLst>
            </p:cNvPr>
            <p:cNvCxnSpPr/>
            <p:nvPr/>
          </p:nvCxnSpPr>
          <p:spPr>
            <a:xfrm>
              <a:off x="7843158" y="5623148"/>
              <a:ext cx="0" cy="468000"/>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3" name="直線矢印コネクタ 62">
              <a:extLst>
                <a:ext uri="{FF2B5EF4-FFF2-40B4-BE49-F238E27FC236}">
                  <a16:creationId xmlns:a16="http://schemas.microsoft.com/office/drawing/2014/main" id="{9D9F793B-4B69-4B20-B5A8-0DECE5FCD79E}"/>
                </a:ext>
              </a:extLst>
            </p:cNvPr>
            <p:cNvCxnSpPr/>
            <p:nvPr/>
          </p:nvCxnSpPr>
          <p:spPr>
            <a:xfrm>
              <a:off x="4523835" y="5623148"/>
              <a:ext cx="0" cy="468000"/>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4" name="直線矢印コネクタ 63">
              <a:extLst>
                <a:ext uri="{FF2B5EF4-FFF2-40B4-BE49-F238E27FC236}">
                  <a16:creationId xmlns:a16="http://schemas.microsoft.com/office/drawing/2014/main" id="{B3A141D3-DA67-426B-90CA-3C3F3F77207A}"/>
                </a:ext>
              </a:extLst>
            </p:cNvPr>
            <p:cNvCxnSpPr/>
            <p:nvPr/>
          </p:nvCxnSpPr>
          <p:spPr>
            <a:xfrm>
              <a:off x="1285519" y="5623148"/>
              <a:ext cx="0" cy="468000"/>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65" name="直線矢印コネクタ 64">
            <a:extLst>
              <a:ext uri="{FF2B5EF4-FFF2-40B4-BE49-F238E27FC236}">
                <a16:creationId xmlns:a16="http://schemas.microsoft.com/office/drawing/2014/main" id="{FF9B48A1-413C-42BD-A424-212FEFAA65CD}"/>
              </a:ext>
            </a:extLst>
          </p:cNvPr>
          <p:cNvCxnSpPr/>
          <p:nvPr/>
        </p:nvCxnSpPr>
        <p:spPr>
          <a:xfrm flipH="1">
            <a:off x="2721872" y="2605162"/>
            <a:ext cx="1" cy="1602387"/>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2334B1C9-2AA8-4D02-A1ED-60B033E9D610}"/>
              </a:ext>
            </a:extLst>
          </p:cNvPr>
          <p:cNvCxnSpPr/>
          <p:nvPr/>
        </p:nvCxnSpPr>
        <p:spPr>
          <a:xfrm>
            <a:off x="5257412" y="2621488"/>
            <a:ext cx="1060" cy="65749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67" name="Rectangle 18">
            <a:extLst>
              <a:ext uri="{FF2B5EF4-FFF2-40B4-BE49-F238E27FC236}">
                <a16:creationId xmlns:a16="http://schemas.microsoft.com/office/drawing/2014/main" id="{5B5F1F9C-A1D4-4ED3-AF10-FFD590B5795F}"/>
              </a:ext>
            </a:extLst>
          </p:cNvPr>
          <p:cNvSpPr>
            <a:spLocks noChangeArrowheads="1"/>
          </p:cNvSpPr>
          <p:nvPr/>
        </p:nvSpPr>
        <p:spPr bwMode="auto">
          <a:xfrm>
            <a:off x="252000" y="4201630"/>
            <a:ext cx="8639999" cy="307777"/>
          </a:xfrm>
          <a:prstGeom prst="rect">
            <a:avLst/>
          </a:prstGeom>
          <a:solidFill>
            <a:srgbClr val="FFFF99"/>
          </a:solidFill>
          <a:ln w="9525">
            <a:solidFill>
              <a:schemeClr val="tx1"/>
            </a:solidFill>
            <a:miter lim="800000"/>
            <a:headEnd/>
            <a:tailEnd/>
          </a:ln>
          <a:effectLst/>
        </p:spPr>
        <p:txBody>
          <a:bodyPr anchor="ctr">
            <a:spAutoFit/>
          </a:bodyPr>
          <a:lstStyle/>
          <a:p>
            <a:pPr algn="ctr">
              <a:defRPr/>
            </a:pPr>
            <a:r>
              <a:rPr lang="ja-JP" altLang="en-US" sz="1400" dirty="0">
                <a:solidFill>
                  <a:srgbClr val="000000"/>
                </a:solidFill>
                <a:latin typeface="HGP創英角ｺﾞｼｯｸUB" panose="020B0900000000000000" pitchFamily="50" charset="-128"/>
                <a:ea typeface="HGP創英角ｺﾞｼｯｸUB" panose="020B0900000000000000" pitchFamily="50" charset="-128"/>
              </a:rPr>
              <a:t>生活指導（アルコールの摂取制限を含めた食事指導）：</a:t>
            </a:r>
            <a:r>
              <a:rPr lang="en-US" altLang="ja-JP" sz="1400" dirty="0">
                <a:solidFill>
                  <a:srgbClr val="000000"/>
                </a:solidFill>
                <a:latin typeface="HGP創英角ｺﾞｼｯｸUB" panose="020B0900000000000000" pitchFamily="50" charset="-128"/>
                <a:ea typeface="HGP創英角ｺﾞｼｯｸUB" panose="020B0900000000000000" pitchFamily="50" charset="-128"/>
              </a:rPr>
              <a:t>CQ7</a:t>
            </a:r>
          </a:p>
        </p:txBody>
      </p:sp>
      <p:sp>
        <p:nvSpPr>
          <p:cNvPr id="68" name="テキスト ボックス 67">
            <a:extLst>
              <a:ext uri="{FF2B5EF4-FFF2-40B4-BE49-F238E27FC236}">
                <a16:creationId xmlns:a16="http://schemas.microsoft.com/office/drawing/2014/main" id="{305E330F-C393-4DEC-9A59-5EB93B1D0207}"/>
              </a:ext>
            </a:extLst>
          </p:cNvPr>
          <p:cNvSpPr txBox="1"/>
          <p:nvPr/>
        </p:nvSpPr>
        <p:spPr>
          <a:xfrm>
            <a:off x="683568" y="4653352"/>
            <a:ext cx="1199814" cy="297962"/>
          </a:xfrm>
          <a:prstGeom prst="rect">
            <a:avLst/>
          </a:prstGeom>
          <a:solidFill>
            <a:schemeClr val="accent2">
              <a:lumMod val="40000"/>
              <a:lumOff val="60000"/>
            </a:schemeClr>
          </a:solidFill>
          <a:ln>
            <a:solidFill>
              <a:schemeClr val="tx1"/>
            </a:solidFill>
          </a:ln>
        </p:spPr>
        <p:txBody>
          <a:bodyPr wrap="square" tIns="36000"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sp>
        <p:nvSpPr>
          <p:cNvPr id="69" name="テキスト ボックス 68">
            <a:extLst>
              <a:ext uri="{FF2B5EF4-FFF2-40B4-BE49-F238E27FC236}">
                <a16:creationId xmlns:a16="http://schemas.microsoft.com/office/drawing/2014/main" id="{8571CE08-0491-4B46-938E-6551C6F55FE7}"/>
              </a:ext>
            </a:extLst>
          </p:cNvPr>
          <p:cNvSpPr txBox="1"/>
          <p:nvPr/>
        </p:nvSpPr>
        <p:spPr>
          <a:xfrm>
            <a:off x="3923928" y="4653352"/>
            <a:ext cx="1199814" cy="297962"/>
          </a:xfrm>
          <a:prstGeom prst="rect">
            <a:avLst/>
          </a:prstGeom>
          <a:solidFill>
            <a:schemeClr val="accent2">
              <a:lumMod val="40000"/>
              <a:lumOff val="60000"/>
            </a:schemeClr>
          </a:solidFill>
          <a:ln>
            <a:solidFill>
              <a:schemeClr val="tx1"/>
            </a:solidFill>
          </a:ln>
        </p:spPr>
        <p:txBody>
          <a:bodyPr wrap="square" tIns="36000"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sp>
        <p:nvSpPr>
          <p:cNvPr id="70" name="テキスト ボックス 69">
            <a:extLst>
              <a:ext uri="{FF2B5EF4-FFF2-40B4-BE49-F238E27FC236}">
                <a16:creationId xmlns:a16="http://schemas.microsoft.com/office/drawing/2014/main" id="{63A14EC2-1F8B-4333-A868-6D9B3168CA8C}"/>
              </a:ext>
            </a:extLst>
          </p:cNvPr>
          <p:cNvSpPr txBox="1"/>
          <p:nvPr/>
        </p:nvSpPr>
        <p:spPr>
          <a:xfrm>
            <a:off x="7243251" y="4653352"/>
            <a:ext cx="1199814" cy="297962"/>
          </a:xfrm>
          <a:prstGeom prst="rect">
            <a:avLst/>
          </a:prstGeom>
          <a:solidFill>
            <a:schemeClr val="accent2">
              <a:lumMod val="40000"/>
              <a:lumOff val="60000"/>
            </a:schemeClr>
          </a:solidFill>
          <a:ln>
            <a:solidFill>
              <a:schemeClr val="tx1"/>
            </a:solidFill>
          </a:ln>
        </p:spPr>
        <p:txBody>
          <a:bodyPr wrap="square" tIns="36000"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cxnSp>
        <p:nvCxnSpPr>
          <p:cNvPr id="71" name="直線矢印コネクタ 70">
            <a:extLst>
              <a:ext uri="{FF2B5EF4-FFF2-40B4-BE49-F238E27FC236}">
                <a16:creationId xmlns:a16="http://schemas.microsoft.com/office/drawing/2014/main" id="{2E79F9D0-7B4A-46F2-82BB-9AECFEAC1811}"/>
              </a:ext>
            </a:extLst>
          </p:cNvPr>
          <p:cNvCxnSpPr>
            <a:cxnSpLocks/>
          </p:cNvCxnSpPr>
          <p:nvPr/>
        </p:nvCxnSpPr>
        <p:spPr>
          <a:xfrm flipH="1">
            <a:off x="4523244" y="3369391"/>
            <a:ext cx="1182" cy="838159"/>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A096D23B-9BE2-420E-9F1C-39E9B04317A0}"/>
              </a:ext>
            </a:extLst>
          </p:cNvPr>
          <p:cNvCxnSpPr>
            <a:cxnSpLocks/>
            <a:stCxn id="80" idx="3"/>
            <a:endCxn id="81" idx="1"/>
          </p:cNvCxnSpPr>
          <p:nvPr/>
        </p:nvCxnSpPr>
        <p:spPr>
          <a:xfrm>
            <a:off x="4926730" y="3275538"/>
            <a:ext cx="662424"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3" name="テキスト ボックス 72">
            <a:extLst>
              <a:ext uri="{FF2B5EF4-FFF2-40B4-BE49-F238E27FC236}">
                <a16:creationId xmlns:a16="http://schemas.microsoft.com/office/drawing/2014/main" id="{0831E328-B5FB-4857-8A3E-D57FC5CD0C53}"/>
              </a:ext>
            </a:extLst>
          </p:cNvPr>
          <p:cNvSpPr txBox="1"/>
          <p:nvPr/>
        </p:nvSpPr>
        <p:spPr>
          <a:xfrm>
            <a:off x="4746787" y="2749884"/>
            <a:ext cx="1022310" cy="307777"/>
          </a:xfrm>
          <a:prstGeom prst="rect">
            <a:avLst/>
          </a:prstGeom>
          <a:solidFill>
            <a:schemeClr val="accent1">
              <a:lumMod val="20000"/>
              <a:lumOff val="80000"/>
            </a:schemeClr>
          </a:solidFill>
          <a:ln>
            <a:solidFill>
              <a:schemeClr val="tx1"/>
            </a:solidFill>
          </a:ln>
        </p:spPr>
        <p:txBody>
          <a:bodyPr wrap="square"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合併症</a:t>
            </a:r>
            <a:r>
              <a:rPr lang="ja-JP" altLang="en-US" sz="1400" baseline="30000" dirty="0">
                <a:solidFill>
                  <a:prstClr val="black"/>
                </a:solidFill>
                <a:latin typeface="HGP創英角ｺﾞｼｯｸUB" panose="020B0900000000000000" pitchFamily="50" charset="-128"/>
                <a:ea typeface="HGP創英角ｺﾞｼｯｸUB" panose="020B0900000000000000" pitchFamily="50" charset="-128"/>
              </a:rPr>
              <a:t>＊</a:t>
            </a:r>
          </a:p>
        </p:txBody>
      </p:sp>
      <p:cxnSp>
        <p:nvCxnSpPr>
          <p:cNvPr id="74" name="直線コネクタ 73">
            <a:extLst>
              <a:ext uri="{FF2B5EF4-FFF2-40B4-BE49-F238E27FC236}">
                <a16:creationId xmlns:a16="http://schemas.microsoft.com/office/drawing/2014/main" id="{C8B6D9F5-3696-4B3C-8715-38DF7841FBA4}"/>
              </a:ext>
            </a:extLst>
          </p:cNvPr>
          <p:cNvCxnSpPr>
            <a:cxnSpLocks/>
          </p:cNvCxnSpPr>
          <p:nvPr/>
        </p:nvCxnSpPr>
        <p:spPr>
          <a:xfrm>
            <a:off x="5992578" y="3391756"/>
            <a:ext cx="0" cy="163214"/>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A5F12C74-C513-4B50-96C0-DC3DB18C3CA7}"/>
              </a:ext>
            </a:extLst>
          </p:cNvPr>
          <p:cNvCxnSpPr/>
          <p:nvPr/>
        </p:nvCxnSpPr>
        <p:spPr>
          <a:xfrm>
            <a:off x="5694922" y="3554970"/>
            <a:ext cx="2149200"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6" name="直線矢印コネクタ 75">
            <a:extLst>
              <a:ext uri="{FF2B5EF4-FFF2-40B4-BE49-F238E27FC236}">
                <a16:creationId xmlns:a16="http://schemas.microsoft.com/office/drawing/2014/main" id="{B0C5E7C5-3DAC-490A-8EAC-0909560E5C8A}"/>
              </a:ext>
            </a:extLst>
          </p:cNvPr>
          <p:cNvCxnSpPr/>
          <p:nvPr/>
        </p:nvCxnSpPr>
        <p:spPr>
          <a:xfrm>
            <a:off x="5694922" y="3555042"/>
            <a:ext cx="0" cy="652507"/>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7" name="直線矢印コネクタ 76">
            <a:extLst>
              <a:ext uri="{FF2B5EF4-FFF2-40B4-BE49-F238E27FC236}">
                <a16:creationId xmlns:a16="http://schemas.microsoft.com/office/drawing/2014/main" id="{F468BA9C-BD4F-4907-A554-96AC5B44B021}"/>
              </a:ext>
            </a:extLst>
          </p:cNvPr>
          <p:cNvCxnSpPr/>
          <p:nvPr/>
        </p:nvCxnSpPr>
        <p:spPr>
          <a:xfrm>
            <a:off x="7843158" y="3555042"/>
            <a:ext cx="0" cy="652507"/>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8" name="テキスト ボックス 77">
            <a:extLst>
              <a:ext uri="{FF2B5EF4-FFF2-40B4-BE49-F238E27FC236}">
                <a16:creationId xmlns:a16="http://schemas.microsoft.com/office/drawing/2014/main" id="{D1FB8230-F601-4E2E-AAF2-3CF73D5E1E82}"/>
              </a:ext>
            </a:extLst>
          </p:cNvPr>
          <p:cNvSpPr txBox="1"/>
          <p:nvPr/>
        </p:nvSpPr>
        <p:spPr>
          <a:xfrm>
            <a:off x="6793836" y="3697042"/>
            <a:ext cx="2098644" cy="307777"/>
          </a:xfrm>
          <a:prstGeom prst="rect">
            <a:avLst/>
          </a:prstGeom>
          <a:solidFill>
            <a:srgbClr val="0070C0"/>
          </a:solidFill>
          <a:ln>
            <a:solidFill>
              <a:schemeClr val="tx1"/>
            </a:solidFill>
          </a:ln>
        </p:spPr>
        <p:txBody>
          <a:bodyPr wrap="square" rtlCol="0" anchor="ctr">
            <a:spAutoFit/>
          </a:bodyPr>
          <a:lstStyle/>
          <a:p>
            <a:pPr algn="ct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sz="1400" dirty="0">
                <a:solidFill>
                  <a:schemeClr val="bg1"/>
                </a:solidFill>
                <a:latin typeface="HGP創英角ｺﾞｼｯｸUB" panose="020B0900000000000000" pitchFamily="50" charset="-128"/>
                <a:ea typeface="HGP創英角ｺﾞｼｯｸUB" panose="020B0900000000000000" pitchFamily="50" charset="-128"/>
              </a:rPr>
              <a:t>9.0 mg/</a:t>
            </a:r>
            <a:r>
              <a:rPr lang="en-US" altLang="ja-JP" sz="1400"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79" name="テキスト ボックス 78">
            <a:extLst>
              <a:ext uri="{FF2B5EF4-FFF2-40B4-BE49-F238E27FC236}">
                <a16:creationId xmlns:a16="http://schemas.microsoft.com/office/drawing/2014/main" id="{CA1E5ECD-E23B-4B31-BECB-F820140A933B}"/>
              </a:ext>
            </a:extLst>
          </p:cNvPr>
          <p:cNvSpPr txBox="1"/>
          <p:nvPr/>
        </p:nvSpPr>
        <p:spPr>
          <a:xfrm>
            <a:off x="4644008" y="3697042"/>
            <a:ext cx="2101828" cy="307777"/>
          </a:xfrm>
          <a:prstGeom prst="rect">
            <a:avLst/>
          </a:prstGeom>
          <a:solidFill>
            <a:srgbClr val="0070C0"/>
          </a:solidFill>
          <a:ln>
            <a:solidFill>
              <a:schemeClr val="tx1"/>
            </a:solidFill>
          </a:ln>
        </p:spPr>
        <p:txBody>
          <a:bodyPr wrap="square" rtlCol="0" anchor="ctr">
            <a:spAutoFit/>
          </a:bodyPr>
          <a:lstStyle/>
          <a:p>
            <a:pPr algn="ct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sz="1400" dirty="0">
                <a:solidFill>
                  <a:schemeClr val="bg1"/>
                </a:solidFill>
                <a:latin typeface="HGP創英角ｺﾞｼｯｸUB" panose="020B0900000000000000" pitchFamily="50" charset="-128"/>
                <a:ea typeface="HGP創英角ｺﾞｼｯｸUB" panose="020B0900000000000000" pitchFamily="50" charset="-128"/>
              </a:rPr>
              <a:t>9.0 mg/</a:t>
            </a:r>
            <a:r>
              <a:rPr lang="en-US" altLang="ja-JP" sz="1400"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80" name="テキスト ボックス 79">
            <a:extLst>
              <a:ext uri="{FF2B5EF4-FFF2-40B4-BE49-F238E27FC236}">
                <a16:creationId xmlns:a16="http://schemas.microsoft.com/office/drawing/2014/main" id="{5513350D-6C3A-47AA-B21C-B5198F4E38AA}"/>
              </a:ext>
            </a:extLst>
          </p:cNvPr>
          <p:cNvSpPr txBox="1"/>
          <p:nvPr/>
        </p:nvSpPr>
        <p:spPr>
          <a:xfrm>
            <a:off x="4120941" y="3121649"/>
            <a:ext cx="805789" cy="307777"/>
          </a:xfrm>
          <a:prstGeom prst="rect">
            <a:avLst/>
          </a:prstGeom>
          <a:solidFill>
            <a:schemeClr val="accent6">
              <a:lumMod val="20000"/>
              <a:lumOff val="80000"/>
            </a:schemeClr>
          </a:solidFill>
          <a:ln>
            <a:solidFill>
              <a:schemeClr val="tx1"/>
            </a:solidFill>
          </a:ln>
        </p:spPr>
        <p:txBody>
          <a:bodyPr wrap="square"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あり</a:t>
            </a:r>
          </a:p>
        </p:txBody>
      </p:sp>
      <p:sp>
        <p:nvSpPr>
          <p:cNvPr id="81" name="テキスト ボックス 80">
            <a:extLst>
              <a:ext uri="{FF2B5EF4-FFF2-40B4-BE49-F238E27FC236}">
                <a16:creationId xmlns:a16="http://schemas.microsoft.com/office/drawing/2014/main" id="{0C072447-21CC-4C40-BA35-2F600F592B92}"/>
              </a:ext>
            </a:extLst>
          </p:cNvPr>
          <p:cNvSpPr txBox="1"/>
          <p:nvPr/>
        </p:nvSpPr>
        <p:spPr>
          <a:xfrm>
            <a:off x="5589154" y="3121649"/>
            <a:ext cx="805789" cy="307777"/>
          </a:xfrm>
          <a:prstGeom prst="rect">
            <a:avLst/>
          </a:prstGeom>
          <a:solidFill>
            <a:schemeClr val="accent6">
              <a:lumMod val="20000"/>
              <a:lumOff val="80000"/>
            </a:schemeClr>
          </a:solidFill>
          <a:ln>
            <a:solidFill>
              <a:schemeClr val="tx1"/>
            </a:solidFill>
          </a:ln>
        </p:spPr>
        <p:txBody>
          <a:bodyPr wrap="square"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なし</a:t>
            </a:r>
          </a:p>
        </p:txBody>
      </p:sp>
      <p:sp>
        <p:nvSpPr>
          <p:cNvPr id="82" name="Text Box 4">
            <a:extLst>
              <a:ext uri="{FF2B5EF4-FFF2-40B4-BE49-F238E27FC236}">
                <a16:creationId xmlns:a16="http://schemas.microsoft.com/office/drawing/2014/main" id="{62C55551-B4E1-46D2-8450-02D5A88A883C}"/>
              </a:ext>
            </a:extLst>
          </p:cNvPr>
          <p:cNvSpPr txBox="1">
            <a:spLocks noChangeArrowheads="1"/>
          </p:cNvSpPr>
          <p:nvPr/>
        </p:nvSpPr>
        <p:spPr bwMode="auto">
          <a:xfrm>
            <a:off x="6228480" y="1196752"/>
            <a:ext cx="2664000" cy="1692771"/>
          </a:xfrm>
          <a:prstGeom prst="rect">
            <a:avLst/>
          </a:prstGeom>
          <a:solidFill>
            <a:schemeClr val="bg1">
              <a:lumMod val="95000"/>
            </a:schemeClr>
          </a:solidFill>
          <a:ln w="9525" algn="ctr">
            <a:noFill/>
            <a:miter lim="800000"/>
            <a:headEnd/>
            <a:tailEnd/>
          </a:ln>
          <a:effectLst/>
        </p:spPr>
        <p:txBody>
          <a:bodyPr wrap="square">
            <a:spAutoFit/>
          </a:bodyPr>
          <a:lstStyle/>
          <a:p>
            <a:pPr marL="234950" indent="-234950" fontAlgn="t">
              <a:defRPr/>
            </a:pPr>
            <a:r>
              <a:rPr lang="ja-JP" altLang="en-US" sz="1300"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1300" dirty="0">
                <a:solidFill>
                  <a:prstClr val="black"/>
                </a:solidFill>
                <a:latin typeface="HGP創英角ｺﾞｼｯｸUB" panose="020B0900000000000000" pitchFamily="50" charset="-128"/>
                <a:ea typeface="HGP創英角ｺﾞｼｯｸUB" panose="020B0900000000000000" pitchFamily="50" charset="-128"/>
              </a:rPr>
              <a:t>	</a:t>
            </a:r>
            <a:r>
              <a:rPr lang="ja-JP" altLang="en-US" sz="1300" dirty="0">
                <a:solidFill>
                  <a:prstClr val="black"/>
                </a:solidFill>
                <a:latin typeface="HGP創英角ｺﾞｼｯｸUB" panose="020B0900000000000000" pitchFamily="50" charset="-128"/>
                <a:ea typeface="HGP創英角ｺﾞｼｯｸUB" panose="020B0900000000000000" pitchFamily="50" charset="-128"/>
              </a:rPr>
              <a:t>腎障害、尿路結石、高血圧、虚血性心疾患、糖尿病、メタボリックシンドロームなど （腎障害と尿路結石以外は血清尿酸値を低下させてイベント抑制を検討した大規模介入試験は未施行である。このエビデンスを得るための今後の検討が必要となる。）</a:t>
            </a:r>
          </a:p>
        </p:txBody>
      </p:sp>
      <p:cxnSp>
        <p:nvCxnSpPr>
          <p:cNvPr id="83" name="直線コネクタ 82">
            <a:extLst>
              <a:ext uri="{FF2B5EF4-FFF2-40B4-BE49-F238E27FC236}">
                <a16:creationId xmlns:a16="http://schemas.microsoft.com/office/drawing/2014/main" id="{70788F0B-0C22-4D53-AE7B-51ABD7E6977C}"/>
              </a:ext>
            </a:extLst>
          </p:cNvPr>
          <p:cNvCxnSpPr>
            <a:cxnSpLocks/>
            <a:stCxn id="85" idx="3"/>
            <a:endCxn id="86" idx="1"/>
          </p:cNvCxnSpPr>
          <p:nvPr/>
        </p:nvCxnSpPr>
        <p:spPr>
          <a:xfrm>
            <a:off x="3774525" y="2502769"/>
            <a:ext cx="150411"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8B289610-F86F-4F5F-B1CA-9CCD3559E00F}"/>
              </a:ext>
            </a:extLst>
          </p:cNvPr>
          <p:cNvCxnSpPr>
            <a:cxnSpLocks/>
            <a:stCxn id="94" idx="2"/>
          </p:cNvCxnSpPr>
          <p:nvPr/>
        </p:nvCxnSpPr>
        <p:spPr>
          <a:xfrm>
            <a:off x="3854035" y="2290859"/>
            <a:ext cx="0" cy="214216"/>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5" name="テキスト ボックス 84">
            <a:extLst>
              <a:ext uri="{FF2B5EF4-FFF2-40B4-BE49-F238E27FC236}">
                <a16:creationId xmlns:a16="http://schemas.microsoft.com/office/drawing/2014/main" id="{F248B685-FEBF-4B46-AB1C-11253CA33882}"/>
              </a:ext>
            </a:extLst>
          </p:cNvPr>
          <p:cNvSpPr txBox="1"/>
          <p:nvPr/>
        </p:nvSpPr>
        <p:spPr>
          <a:xfrm>
            <a:off x="1660611" y="2348880"/>
            <a:ext cx="2113914" cy="307777"/>
          </a:xfrm>
          <a:prstGeom prst="rect">
            <a:avLst/>
          </a:prstGeom>
          <a:solidFill>
            <a:srgbClr val="0070C0"/>
          </a:solidFill>
          <a:ln>
            <a:solidFill>
              <a:schemeClr val="tx1"/>
            </a:solidFill>
          </a:ln>
        </p:spPr>
        <p:txBody>
          <a:bodyPr wrap="square" rtlCol="0" anchor="ctr">
            <a:spAutoFit/>
          </a:bodyPr>
          <a:lstStyle/>
          <a:p>
            <a:pPr algn="ct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sz="1400" dirty="0">
                <a:solidFill>
                  <a:schemeClr val="bg1"/>
                </a:solidFill>
                <a:latin typeface="HGP創英角ｺﾞｼｯｸUB" panose="020B0900000000000000" pitchFamily="50" charset="-128"/>
                <a:ea typeface="HGP創英角ｺﾞｼｯｸUB" panose="020B0900000000000000" pitchFamily="50" charset="-128"/>
              </a:rPr>
              <a:t>8.0 mg/</a:t>
            </a:r>
            <a:r>
              <a:rPr lang="en-US" altLang="ja-JP" sz="1400"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86" name="テキスト ボックス 85">
            <a:extLst>
              <a:ext uri="{FF2B5EF4-FFF2-40B4-BE49-F238E27FC236}">
                <a16:creationId xmlns:a16="http://schemas.microsoft.com/office/drawing/2014/main" id="{B641DF20-BBEA-4648-BA20-81795FB059E5}"/>
              </a:ext>
            </a:extLst>
          </p:cNvPr>
          <p:cNvSpPr txBox="1"/>
          <p:nvPr/>
        </p:nvSpPr>
        <p:spPr>
          <a:xfrm>
            <a:off x="3924936" y="2348880"/>
            <a:ext cx="2113914" cy="307777"/>
          </a:xfrm>
          <a:prstGeom prst="rect">
            <a:avLst/>
          </a:prstGeom>
          <a:solidFill>
            <a:srgbClr val="0070C0"/>
          </a:solidFill>
          <a:ln>
            <a:solidFill>
              <a:schemeClr val="tx1"/>
            </a:solidFill>
          </a:ln>
        </p:spPr>
        <p:txBody>
          <a:bodyPr wrap="square" rtlCol="0" anchor="ctr">
            <a:spAutoFit/>
          </a:bodyPr>
          <a:lstStyle/>
          <a:p>
            <a:pPr algn="ct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sz="1400" dirty="0">
                <a:solidFill>
                  <a:schemeClr val="bg1"/>
                </a:solidFill>
                <a:latin typeface="HGP創英角ｺﾞｼｯｸUB" panose="020B0900000000000000" pitchFamily="50" charset="-128"/>
                <a:ea typeface="HGP創英角ｺﾞｼｯｸUB" panose="020B0900000000000000" pitchFamily="50" charset="-128"/>
              </a:rPr>
              <a:t>8.0 mg/</a:t>
            </a:r>
            <a:r>
              <a:rPr lang="en-US" altLang="ja-JP" sz="1400"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cxnSp>
        <p:nvCxnSpPr>
          <p:cNvPr id="87" name="直線コネクタ 86">
            <a:extLst>
              <a:ext uri="{FF2B5EF4-FFF2-40B4-BE49-F238E27FC236}">
                <a16:creationId xmlns:a16="http://schemas.microsoft.com/office/drawing/2014/main" id="{17CD3800-5F3B-4365-9FA2-510F77C420B3}"/>
              </a:ext>
            </a:extLst>
          </p:cNvPr>
          <p:cNvCxnSpPr>
            <a:cxnSpLocks/>
            <a:stCxn id="93" idx="3"/>
            <a:endCxn id="94" idx="1"/>
          </p:cNvCxnSpPr>
          <p:nvPr/>
        </p:nvCxnSpPr>
        <p:spPr>
          <a:xfrm>
            <a:off x="1686361" y="2136971"/>
            <a:ext cx="1764779"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8" name="直線矢印コネクタ 87">
            <a:extLst>
              <a:ext uri="{FF2B5EF4-FFF2-40B4-BE49-F238E27FC236}">
                <a16:creationId xmlns:a16="http://schemas.microsoft.com/office/drawing/2014/main" id="{E999AA26-17A6-45F4-8925-2E9C6730ED12}"/>
              </a:ext>
            </a:extLst>
          </p:cNvPr>
          <p:cNvCxnSpPr/>
          <p:nvPr/>
        </p:nvCxnSpPr>
        <p:spPr>
          <a:xfrm>
            <a:off x="1291398" y="2154533"/>
            <a:ext cx="0" cy="2053016"/>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8B4BCDAA-7041-4BB2-B27B-DD79C81CAC4E}"/>
              </a:ext>
            </a:extLst>
          </p:cNvPr>
          <p:cNvCxnSpPr>
            <a:cxnSpLocks/>
            <a:stCxn id="91" idx="2"/>
          </p:cNvCxnSpPr>
          <p:nvPr/>
        </p:nvCxnSpPr>
        <p:spPr>
          <a:xfrm>
            <a:off x="2568949" y="1466860"/>
            <a:ext cx="0" cy="671202"/>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90" name="正方形/長方形 89">
            <a:extLst>
              <a:ext uri="{FF2B5EF4-FFF2-40B4-BE49-F238E27FC236}">
                <a16:creationId xmlns:a16="http://schemas.microsoft.com/office/drawing/2014/main" id="{A5CFE552-B2AA-43E1-921C-094B5E5B722C}"/>
              </a:ext>
            </a:extLst>
          </p:cNvPr>
          <p:cNvSpPr/>
          <p:nvPr/>
        </p:nvSpPr>
        <p:spPr>
          <a:xfrm>
            <a:off x="880572" y="1590580"/>
            <a:ext cx="3376753" cy="307777"/>
          </a:xfrm>
          <a:prstGeom prst="rect">
            <a:avLst/>
          </a:prstGeom>
          <a:solidFill>
            <a:schemeClr val="accent1">
              <a:lumMod val="20000"/>
              <a:lumOff val="80000"/>
            </a:schemeClr>
          </a:solidFill>
          <a:ln>
            <a:solidFill>
              <a:schemeClr val="tx1"/>
            </a:solidFill>
          </a:ln>
        </p:spPr>
        <p:txBody>
          <a:bodyPr wrap="square" anchor="ctr">
            <a:spAutoFit/>
          </a:bodyPr>
          <a:lstStyle/>
          <a:p>
            <a:pPr algn="ctr">
              <a:defRPr/>
            </a:pPr>
            <a:r>
              <a:rPr lang="ja-JP" altLang="en-US" sz="1400" dirty="0">
                <a:solidFill>
                  <a:srgbClr val="000000"/>
                </a:solidFill>
                <a:latin typeface="HGP創英角ｺﾞｼｯｸUB" panose="020B0900000000000000" pitchFamily="50" charset="-128"/>
                <a:ea typeface="HGP創英角ｺﾞｼｯｸUB" panose="020B0900000000000000" pitchFamily="50" charset="-128"/>
              </a:rPr>
              <a:t>痛風関節炎または痛風結節</a:t>
            </a:r>
            <a:endParaRPr lang="en-US" altLang="ja-JP" sz="14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91" name="正方形/長方形 90">
            <a:extLst>
              <a:ext uri="{FF2B5EF4-FFF2-40B4-BE49-F238E27FC236}">
                <a16:creationId xmlns:a16="http://schemas.microsoft.com/office/drawing/2014/main" id="{8B48B9C3-47DC-4623-A543-35900C203D78}"/>
              </a:ext>
            </a:extLst>
          </p:cNvPr>
          <p:cNvSpPr/>
          <p:nvPr/>
        </p:nvSpPr>
        <p:spPr>
          <a:xfrm>
            <a:off x="880572" y="1159083"/>
            <a:ext cx="3376753" cy="307777"/>
          </a:xfrm>
          <a:prstGeom prst="rect">
            <a:avLst/>
          </a:prstGeom>
          <a:solidFill>
            <a:srgbClr val="0070C0"/>
          </a:solidFill>
          <a:ln>
            <a:solidFill>
              <a:schemeClr val="tx1"/>
            </a:solidFill>
          </a:ln>
        </p:spPr>
        <p:txBody>
          <a:bodyPr wrap="square" anchor="ctr">
            <a:spAutoFit/>
          </a:bodyPr>
          <a:lstStyle/>
          <a:p>
            <a:pPr algn="ctr">
              <a:defRPr/>
            </a:pP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高尿酸血症（血清尿酸値＞</a:t>
            </a:r>
            <a:r>
              <a:rPr lang="en-US" altLang="ja-JP" sz="1400" dirty="0">
                <a:solidFill>
                  <a:schemeClr val="bg1"/>
                </a:solidFill>
                <a:latin typeface="HGP創英角ｺﾞｼｯｸUB" panose="020B0900000000000000" pitchFamily="50" charset="-128"/>
                <a:ea typeface="HGP創英角ｺﾞｼｯｸUB" panose="020B0900000000000000" pitchFamily="50" charset="-128"/>
              </a:rPr>
              <a:t>7.0 mg/</a:t>
            </a:r>
            <a:r>
              <a:rPr lang="en-US" altLang="ja-JP" sz="1400" dirty="0" err="1">
                <a:solidFill>
                  <a:schemeClr val="bg1"/>
                </a:solidFill>
                <a:latin typeface="HGP創英角ｺﾞｼｯｸUB" panose="020B0900000000000000" pitchFamily="50" charset="-128"/>
                <a:ea typeface="HGP創英角ｺﾞｼｯｸUB" panose="020B0900000000000000" pitchFamily="50" charset="-128"/>
              </a:rPr>
              <a:t>dL</a:t>
            </a: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a:t>
            </a:r>
            <a:endParaRPr lang="en-US" altLang="ja-JP" sz="1400" dirty="0">
              <a:solidFill>
                <a:schemeClr val="bg1"/>
              </a:solidFill>
              <a:latin typeface="HGP創英角ｺﾞｼｯｸUB" panose="020B0900000000000000" pitchFamily="50" charset="-128"/>
              <a:ea typeface="HGP創英角ｺﾞｼｯｸUB" panose="020B0900000000000000" pitchFamily="50" charset="-128"/>
            </a:endParaRPr>
          </a:p>
        </p:txBody>
      </p:sp>
      <p:grpSp>
        <p:nvGrpSpPr>
          <p:cNvPr id="92" name="グループ化 91">
            <a:extLst>
              <a:ext uri="{FF2B5EF4-FFF2-40B4-BE49-F238E27FC236}">
                <a16:creationId xmlns:a16="http://schemas.microsoft.com/office/drawing/2014/main" id="{0F965535-3EBA-493F-B446-E47D6F5F4870}"/>
              </a:ext>
            </a:extLst>
          </p:cNvPr>
          <p:cNvGrpSpPr/>
          <p:nvPr/>
        </p:nvGrpSpPr>
        <p:grpSpPr>
          <a:xfrm>
            <a:off x="880572" y="1983082"/>
            <a:ext cx="3376357" cy="307777"/>
            <a:chOff x="880572" y="2237951"/>
            <a:chExt cx="3376357" cy="407535"/>
          </a:xfrm>
        </p:grpSpPr>
        <p:sp>
          <p:nvSpPr>
            <p:cNvPr id="93" name="テキスト ボックス 92">
              <a:extLst>
                <a:ext uri="{FF2B5EF4-FFF2-40B4-BE49-F238E27FC236}">
                  <a16:creationId xmlns:a16="http://schemas.microsoft.com/office/drawing/2014/main" id="{208F8119-BFE1-4906-96E4-D96E0B45F56D}"/>
                </a:ext>
              </a:extLst>
            </p:cNvPr>
            <p:cNvSpPr txBox="1"/>
            <p:nvPr/>
          </p:nvSpPr>
          <p:spPr>
            <a:xfrm>
              <a:off x="880572" y="2237951"/>
              <a:ext cx="805789" cy="407535"/>
            </a:xfrm>
            <a:prstGeom prst="rect">
              <a:avLst/>
            </a:prstGeom>
            <a:solidFill>
              <a:schemeClr val="accent6">
                <a:lumMod val="20000"/>
                <a:lumOff val="80000"/>
              </a:schemeClr>
            </a:solidFill>
            <a:ln>
              <a:solidFill>
                <a:schemeClr val="tx1"/>
              </a:solidFill>
            </a:ln>
          </p:spPr>
          <p:txBody>
            <a:bodyPr wrap="square"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あり</a:t>
              </a:r>
            </a:p>
          </p:txBody>
        </p:sp>
        <p:sp>
          <p:nvSpPr>
            <p:cNvPr id="94" name="テキスト ボックス 93">
              <a:extLst>
                <a:ext uri="{FF2B5EF4-FFF2-40B4-BE49-F238E27FC236}">
                  <a16:creationId xmlns:a16="http://schemas.microsoft.com/office/drawing/2014/main" id="{67088885-38AA-4601-A056-152420E84C91}"/>
                </a:ext>
              </a:extLst>
            </p:cNvPr>
            <p:cNvSpPr txBox="1"/>
            <p:nvPr/>
          </p:nvSpPr>
          <p:spPr>
            <a:xfrm>
              <a:off x="3451140" y="2237951"/>
              <a:ext cx="805789" cy="407535"/>
            </a:xfrm>
            <a:prstGeom prst="rect">
              <a:avLst/>
            </a:prstGeom>
            <a:solidFill>
              <a:schemeClr val="accent6">
                <a:lumMod val="20000"/>
                <a:lumOff val="80000"/>
              </a:schemeClr>
            </a:solidFill>
            <a:ln>
              <a:solidFill>
                <a:schemeClr val="tx1"/>
              </a:solidFill>
            </a:ln>
          </p:spPr>
          <p:txBody>
            <a:bodyPr wrap="square" rtlCol="0" anchor="ctr">
              <a:spAutoFit/>
            </a:bodyPr>
            <a:lstStyle/>
            <a:p>
              <a:pPr algn="ct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なし</a:t>
              </a:r>
            </a:p>
          </p:txBody>
        </p:sp>
      </p:grpSp>
      <p:cxnSp>
        <p:nvCxnSpPr>
          <p:cNvPr id="56" name="コネクタ: カギ線 55">
            <a:extLst>
              <a:ext uri="{FF2B5EF4-FFF2-40B4-BE49-F238E27FC236}">
                <a16:creationId xmlns:a16="http://schemas.microsoft.com/office/drawing/2014/main" id="{014B64C8-9A0B-418E-9F4A-56A359EA9E1D}"/>
              </a:ext>
            </a:extLst>
          </p:cNvPr>
          <p:cNvCxnSpPr>
            <a:stCxn id="68" idx="2"/>
            <a:endCxn id="18" idx="0"/>
          </p:cNvCxnSpPr>
          <p:nvPr/>
        </p:nvCxnSpPr>
        <p:spPr>
          <a:xfrm rot="5400000">
            <a:off x="933758" y="5025077"/>
            <a:ext cx="423480" cy="275955"/>
          </a:xfrm>
          <a:prstGeom prst="bentConnector3">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6" name="コネクタ: カギ線 95">
            <a:extLst>
              <a:ext uri="{FF2B5EF4-FFF2-40B4-BE49-F238E27FC236}">
                <a16:creationId xmlns:a16="http://schemas.microsoft.com/office/drawing/2014/main" id="{613906A4-75EF-44A5-8316-05593B2ABD27}"/>
              </a:ext>
            </a:extLst>
          </p:cNvPr>
          <p:cNvCxnSpPr>
            <a:stCxn id="68" idx="2"/>
            <a:endCxn id="20" idx="0"/>
          </p:cNvCxnSpPr>
          <p:nvPr/>
        </p:nvCxnSpPr>
        <p:spPr>
          <a:xfrm rot="16200000" flipH="1">
            <a:off x="1750658" y="4484131"/>
            <a:ext cx="423480" cy="1357846"/>
          </a:xfrm>
          <a:prstGeom prst="bentConnector3">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9" name="コネクタ: カギ線 98">
            <a:extLst>
              <a:ext uri="{FF2B5EF4-FFF2-40B4-BE49-F238E27FC236}">
                <a16:creationId xmlns:a16="http://schemas.microsoft.com/office/drawing/2014/main" id="{76F7C6AD-0F79-49CB-A7C1-4E19A9CD78BA}"/>
              </a:ext>
            </a:extLst>
          </p:cNvPr>
          <p:cNvCxnSpPr>
            <a:cxnSpLocks/>
            <a:stCxn id="69" idx="2"/>
            <a:endCxn id="21" idx="0"/>
          </p:cNvCxnSpPr>
          <p:nvPr/>
        </p:nvCxnSpPr>
        <p:spPr>
          <a:xfrm rot="5400000">
            <a:off x="3975637" y="5094198"/>
            <a:ext cx="691083" cy="405315"/>
          </a:xfrm>
          <a:prstGeom prst="bentConnector3">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4" name="コネクタ: カギ線 103">
            <a:extLst>
              <a:ext uri="{FF2B5EF4-FFF2-40B4-BE49-F238E27FC236}">
                <a16:creationId xmlns:a16="http://schemas.microsoft.com/office/drawing/2014/main" id="{46E36569-C175-4530-882C-D8430AA08744}"/>
              </a:ext>
            </a:extLst>
          </p:cNvPr>
          <p:cNvCxnSpPr>
            <a:stCxn id="69" idx="2"/>
            <a:endCxn id="22" idx="0"/>
          </p:cNvCxnSpPr>
          <p:nvPr/>
        </p:nvCxnSpPr>
        <p:spPr>
          <a:xfrm rot="16200000" flipH="1">
            <a:off x="4635936" y="4839212"/>
            <a:ext cx="691083" cy="915285"/>
          </a:xfrm>
          <a:prstGeom prst="bentConnector3">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6" name="コネクタ: カギ線 105">
            <a:extLst>
              <a:ext uri="{FF2B5EF4-FFF2-40B4-BE49-F238E27FC236}">
                <a16:creationId xmlns:a16="http://schemas.microsoft.com/office/drawing/2014/main" id="{46E1B3A6-2E97-4EEB-A85D-CB9357C7F6C4}"/>
              </a:ext>
            </a:extLst>
          </p:cNvPr>
          <p:cNvCxnSpPr>
            <a:stCxn id="69" idx="2"/>
            <a:endCxn id="23" idx="0"/>
          </p:cNvCxnSpPr>
          <p:nvPr/>
        </p:nvCxnSpPr>
        <p:spPr>
          <a:xfrm rot="16200000" flipH="1">
            <a:off x="5296236" y="4178913"/>
            <a:ext cx="691083" cy="2235884"/>
          </a:xfrm>
          <a:prstGeom prst="bentConnector3">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07431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C9516D-2F8B-490C-9E1F-2CCFA33931D2}"/>
              </a:ext>
            </a:extLst>
          </p:cNvPr>
          <p:cNvSpPr>
            <a:spLocks noGrp="1"/>
          </p:cNvSpPr>
          <p:nvPr>
            <p:ph type="title"/>
          </p:nvPr>
        </p:nvSpPr>
        <p:spPr/>
        <p:txBody>
          <a:bodyPr/>
          <a:lstStyle/>
          <a:p>
            <a:r>
              <a:rPr lang="en-US" altLang="ja-JP" dirty="0"/>
              <a:t>CQ6</a:t>
            </a:r>
            <a:r>
              <a:rPr lang="ja-JP" altLang="en-US" dirty="0"/>
              <a:t>とその推奨文</a:t>
            </a:r>
          </a:p>
        </p:txBody>
      </p:sp>
      <p:sp>
        <p:nvSpPr>
          <p:cNvPr id="7" name="テキスト ボックス 6">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16, 2018</a:t>
            </a:r>
          </a:p>
        </p:txBody>
      </p:sp>
      <p:graphicFrame>
        <p:nvGraphicFramePr>
          <p:cNvPr id="9" name="表 8"/>
          <p:cNvGraphicFramePr>
            <a:graphicFrameLocks noGrp="1"/>
          </p:cNvGraphicFramePr>
          <p:nvPr>
            <p:extLst>
              <p:ext uri="{D42A27DB-BD31-4B8C-83A1-F6EECF244321}">
                <p14:modId xmlns:p14="http://schemas.microsoft.com/office/powerpoint/2010/main" val="3064293398"/>
              </p:ext>
            </p:extLst>
          </p:nvPr>
        </p:nvGraphicFramePr>
        <p:xfrm>
          <a:off x="251520" y="1196752"/>
          <a:ext cx="8640000" cy="3384000"/>
        </p:xfrm>
        <a:graphic>
          <a:graphicData uri="http://schemas.openxmlformats.org/drawingml/2006/table">
            <a:tbl>
              <a:tblPr firstRow="1" bandRow="1">
                <a:tableStyleId>{5C22544A-7EE6-4342-B048-85BDC9FD1C3A}</a:tableStyleId>
              </a:tblPr>
              <a:tblGrid>
                <a:gridCol w="93610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gridCol w="1729195">
                  <a:extLst>
                    <a:ext uri="{9D8B030D-6E8A-4147-A177-3AD203B41FA5}">
                      <a16:colId xmlns:a16="http://schemas.microsoft.com/office/drawing/2014/main" val="20002"/>
                    </a:ext>
                  </a:extLst>
                </a:gridCol>
                <a:gridCol w="1438197">
                  <a:extLst>
                    <a:ext uri="{9D8B030D-6E8A-4147-A177-3AD203B41FA5}">
                      <a16:colId xmlns:a16="http://schemas.microsoft.com/office/drawing/2014/main" val="20003"/>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CQ6</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尿酸降下薬投与開始後の痛風患者に対して、痛風発作予防の</a:t>
                      </a:r>
                    </a:p>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ためのコルヒチン長期投与は短期投与に比して推奨できるか？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92000">
                <a:tc gridSpan="2">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440000">
                <a:tc gridSpan="2">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尿酸降下薬投与開始後の痛風患者に対して、</a:t>
                      </a:r>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痛風発作予防のためのコルヒチン長期投与は条件つきで推奨できる</a:t>
                      </a: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「実施する」ことを条件つきで推奨する。</a:t>
                      </a:r>
                      <a:endParaRPr lang="en-GB" altLang="ja-JP"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2200" b="0" dirty="0">
                          <a:solidFill>
                            <a:srgbClr val="0033CC"/>
                          </a:solidFill>
                          <a:latin typeface="HGP創英角ｺﾞｼｯｸUB" panose="020B0900000000000000" pitchFamily="50" charset="-128"/>
                          <a:ea typeface="HGP創英角ｺﾞｼｯｸUB" panose="020B0900000000000000" pitchFamily="50" charset="-128"/>
                        </a:rPr>
                        <a:t>C</a:t>
                      </a:r>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（弱）</a:t>
                      </a:r>
                      <a:endParaRPr lang="en-GB"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6" name="角丸四角形 5">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CQ6</a:t>
            </a:r>
          </a:p>
        </p:txBody>
      </p:sp>
    </p:spTree>
    <p:extLst>
      <p:ext uri="{BB962C8B-B14F-4D97-AF65-F5344CB8AC3E}">
        <p14:creationId xmlns:p14="http://schemas.microsoft.com/office/powerpoint/2010/main" val="27871265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07CA13-43F5-4DBA-AA69-E4102388CB8E}"/>
              </a:ext>
            </a:extLst>
          </p:cNvPr>
          <p:cNvSpPr>
            <a:spLocks noGrp="1"/>
          </p:cNvSpPr>
          <p:nvPr>
            <p:ph type="title"/>
          </p:nvPr>
        </p:nvSpPr>
        <p:spPr/>
        <p:txBody>
          <a:bodyPr/>
          <a:lstStyle/>
          <a:p>
            <a:r>
              <a:rPr lang="en-US" altLang="ja-JP" dirty="0"/>
              <a:t>CQ7</a:t>
            </a:r>
            <a:r>
              <a:rPr lang="ja-JP" altLang="en-US" dirty="0"/>
              <a:t>：</a:t>
            </a:r>
            <a:r>
              <a:rPr lang="en-US" altLang="ja-JP" dirty="0"/>
              <a:t>PICO</a:t>
            </a:r>
            <a:endParaRPr lang="ja-JP" altLang="en-US" dirty="0"/>
          </a:p>
        </p:txBody>
      </p:sp>
      <p:graphicFrame>
        <p:nvGraphicFramePr>
          <p:cNvPr id="3" name="表 2">
            <a:extLst>
              <a:ext uri="{FF2B5EF4-FFF2-40B4-BE49-F238E27FC236}">
                <a16:creationId xmlns:a16="http://schemas.microsoft.com/office/drawing/2014/main" id="{0D67E1EE-6DD4-4506-9053-DC6FB1930E11}"/>
              </a:ext>
            </a:extLst>
          </p:cNvPr>
          <p:cNvGraphicFramePr>
            <a:graphicFrameLocks noGrp="1"/>
          </p:cNvGraphicFramePr>
          <p:nvPr>
            <p:extLst>
              <p:ext uri="{D42A27DB-BD31-4B8C-83A1-F6EECF244321}">
                <p14:modId xmlns:p14="http://schemas.microsoft.com/office/powerpoint/2010/main" val="698323415"/>
              </p:ext>
            </p:extLst>
          </p:nvPr>
        </p:nvGraphicFramePr>
        <p:xfrm>
          <a:off x="252000" y="1196752"/>
          <a:ext cx="8640001" cy="3888000"/>
        </p:xfrm>
        <a:graphic>
          <a:graphicData uri="http://schemas.openxmlformats.org/drawingml/2006/table">
            <a:tbl>
              <a:tblPr firstRow="1" bandRow="1">
                <a:tableStyleId>{5C22544A-7EE6-4342-B048-85BDC9FD1C3A}</a:tableStyleId>
              </a:tblPr>
              <a:tblGrid>
                <a:gridCol w="935624">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6480241">
                  <a:extLst>
                    <a:ext uri="{9D8B030D-6E8A-4147-A177-3AD203B41FA5}">
                      <a16:colId xmlns:a16="http://schemas.microsoft.com/office/drawing/2014/main" val="20002"/>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a:t>
                      </a:r>
                      <a:r>
                        <a:rPr lang="en-US" altLang="ja-JP" sz="2200" b="0" dirty="0">
                          <a:solidFill>
                            <a:schemeClr val="bg1"/>
                          </a:solidFill>
                          <a:latin typeface="HGP創英角ｺﾞｼｯｸUB" panose="020B0900000000000000" pitchFamily="50" charset="-128"/>
                          <a:ea typeface="HGP創英角ｺﾞｼｯｸUB" panose="020B0900000000000000" pitchFamily="50" charset="-128"/>
                        </a:rPr>
                        <a:t>7</a:t>
                      </a:r>
                      <a:endParaRPr lang="en-US" sz="22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無症候性高尿酸血症の患者に対して、</a:t>
                      </a:r>
                      <a:endParaRPr lang="en-US" altLang="ja-JP" sz="2200" b="0" dirty="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食事指導は食事指導をしない場合に比して推奨できるか？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792000">
                <a:tc gridSpan="2">
                  <a:txBody>
                    <a:bodyPr/>
                    <a:lstStyle/>
                    <a:p>
                      <a:pPr algn="ctr"/>
                      <a: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　無症候性高尿酸血症の患者</a:t>
                      </a:r>
                    </a:p>
                    <a:p>
                      <a:pPr algn="l"/>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　（性別・年齢・地理的要素：指定なし）</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9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食事指導（アルコールを含める）</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食事指導をしない</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15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尿酸値を低下させる（益）：</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7.48</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点</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痛風の抑制（益）：</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7.10</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点</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a:t>
                      </a:r>
                      <a:r>
                        <a:rPr lang="zh-TW"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新規痛風発症増加（害）：</a:t>
                      </a:r>
                      <a:r>
                        <a:rPr lang="en-US" altLang="zh-TW"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5.69</a:t>
                      </a:r>
                      <a:r>
                        <a:rPr lang="zh-TW"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点</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66, 2018</a:t>
            </a:r>
          </a:p>
        </p:txBody>
      </p:sp>
      <p:sp>
        <p:nvSpPr>
          <p:cNvPr id="6" name="角丸四角形 5">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CQ7</a:t>
            </a:r>
          </a:p>
        </p:txBody>
      </p:sp>
    </p:spTree>
    <p:extLst>
      <p:ext uri="{BB962C8B-B14F-4D97-AF65-F5344CB8AC3E}">
        <p14:creationId xmlns:p14="http://schemas.microsoft.com/office/powerpoint/2010/main" val="21595680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911804-C2EB-4701-8BC7-42ECF23568CF}"/>
              </a:ext>
            </a:extLst>
          </p:cNvPr>
          <p:cNvSpPr>
            <a:spLocks noGrp="1"/>
          </p:cNvSpPr>
          <p:nvPr>
            <p:ph type="title"/>
          </p:nvPr>
        </p:nvSpPr>
        <p:spPr/>
        <p:txBody>
          <a:bodyPr/>
          <a:lstStyle/>
          <a:p>
            <a:r>
              <a:rPr lang="ja-JP" altLang="en-US" dirty="0"/>
              <a:t>検索結果の概要　</a:t>
            </a:r>
          </a:p>
        </p:txBody>
      </p:sp>
      <p:sp>
        <p:nvSpPr>
          <p:cNvPr id="4" name="正方形/長方形 3">
            <a:extLst>
              <a:ext uri="{FF2B5EF4-FFF2-40B4-BE49-F238E27FC236}">
                <a16:creationId xmlns:a16="http://schemas.microsoft.com/office/drawing/2014/main" id="{9866EE23-582C-44F7-8E21-3DD25CBEA321}"/>
              </a:ext>
            </a:extLst>
          </p:cNvPr>
          <p:cNvSpPr/>
          <p:nvPr/>
        </p:nvSpPr>
        <p:spPr>
          <a:xfrm>
            <a:off x="252000" y="1196752"/>
            <a:ext cx="8640000" cy="1323439"/>
          </a:xfrm>
          <a:prstGeom prst="rect">
            <a:avLst/>
          </a:prstGeom>
          <a:solidFill>
            <a:srgbClr val="E1F4FF"/>
          </a:solidFill>
          <a:ln>
            <a:solidFill>
              <a:sysClr val="windowText" lastClr="000000"/>
            </a:solidFill>
          </a:ln>
        </p:spPr>
        <p:txBody>
          <a:bodyPr wrap="square">
            <a:spAutoFit/>
          </a:bodyPr>
          <a:lstStyle/>
          <a:p>
            <a:pPr>
              <a:defRPr/>
            </a:pPr>
            <a:r>
              <a:rPr kumimoji="0" lang="ja-JP" altLang="ja-JP" sz="2000" kern="0" dirty="0">
                <a:solidFill>
                  <a:prstClr val="black"/>
                </a:solidFill>
                <a:latin typeface="HGP創英角ｺﾞｼｯｸUB" panose="020B0900000000000000" pitchFamily="50" charset="-128"/>
                <a:ea typeface="HGP創英角ｺﾞｼｯｸUB" panose="020B0900000000000000" pitchFamily="50" charset="-128"/>
              </a:rPr>
              <a:t>無症候性高尿酸血症の患者を対象に、</a:t>
            </a:r>
            <a:endParaRPr kumimoji="0" lang="en-US" altLang="ja-JP" sz="2000" kern="0" dirty="0">
              <a:solidFill>
                <a:prstClr val="black"/>
              </a:solidFill>
              <a:latin typeface="HGP創英角ｺﾞｼｯｸUB" panose="020B0900000000000000" pitchFamily="50" charset="-128"/>
              <a:ea typeface="HGP創英角ｺﾞｼｯｸUB" panose="020B0900000000000000" pitchFamily="50" charset="-128"/>
            </a:endParaRPr>
          </a:p>
          <a:p>
            <a:pPr>
              <a:defRPr/>
            </a:pPr>
            <a:r>
              <a:rPr kumimoji="0" lang="ja-JP" altLang="ja-JP" sz="2000" kern="0" dirty="0">
                <a:solidFill>
                  <a:srgbClr val="C00000"/>
                </a:solidFill>
                <a:latin typeface="HGP創英角ｺﾞｼｯｸUB" panose="020B0900000000000000" pitchFamily="50" charset="-128"/>
                <a:ea typeface="HGP創英角ｺﾞｼｯｸUB" panose="020B0900000000000000" pitchFamily="50" charset="-128"/>
              </a:rPr>
              <a:t>食事指導（飲酒習慣を含める）を行う場合と食事指導を行わない場合</a:t>
            </a:r>
            <a:r>
              <a:rPr kumimoji="0" lang="ja-JP" altLang="ja-JP" sz="2000" kern="0" dirty="0">
                <a:solidFill>
                  <a:prstClr val="black"/>
                </a:solidFill>
                <a:latin typeface="HGP創英角ｺﾞｼｯｸUB" panose="020B0900000000000000" pitchFamily="50" charset="-128"/>
                <a:ea typeface="HGP創英角ｺﾞｼｯｸUB" panose="020B0900000000000000" pitchFamily="50" charset="-128"/>
              </a:rPr>
              <a:t>とを比較し、</a:t>
            </a:r>
            <a:endParaRPr kumimoji="0" lang="en-US" altLang="ja-JP" sz="2000" kern="0" dirty="0">
              <a:solidFill>
                <a:prstClr val="black"/>
              </a:solidFill>
              <a:latin typeface="HGP創英角ｺﾞｼｯｸUB" panose="020B0900000000000000" pitchFamily="50" charset="-128"/>
              <a:ea typeface="HGP創英角ｺﾞｼｯｸUB" panose="020B0900000000000000" pitchFamily="50" charset="-128"/>
            </a:endParaRPr>
          </a:p>
          <a:p>
            <a:pPr>
              <a:defRPr/>
            </a:pPr>
            <a:r>
              <a:rPr kumimoji="0" lang="ja-JP" altLang="ja-JP" sz="2000" kern="0" dirty="0">
                <a:solidFill>
                  <a:prstClr val="black"/>
                </a:solidFill>
                <a:latin typeface="HGP創英角ｺﾞｼｯｸUB" panose="020B0900000000000000" pitchFamily="50" charset="-128"/>
                <a:ea typeface="HGP創英角ｺﾞｼｯｸUB" panose="020B0900000000000000" pitchFamily="50" charset="-128"/>
              </a:rPr>
              <a:t>「尿酸値を低下させる」、「痛風の抑制」、「新規痛風発症増加」をアウトカムとして、</a:t>
            </a:r>
            <a:endParaRPr kumimoji="0" lang="en-US" altLang="ja-JP" sz="2000" kern="0" dirty="0">
              <a:solidFill>
                <a:prstClr val="black"/>
              </a:solidFill>
              <a:latin typeface="HGP創英角ｺﾞｼｯｸUB" panose="020B0900000000000000" pitchFamily="50" charset="-128"/>
              <a:ea typeface="HGP創英角ｺﾞｼｯｸUB" panose="020B0900000000000000" pitchFamily="50" charset="-128"/>
            </a:endParaRPr>
          </a:p>
          <a:p>
            <a:pPr>
              <a:defRPr/>
            </a:pPr>
            <a:r>
              <a:rPr kumimoji="0" lang="ja-JP" altLang="ja-JP" sz="2000" kern="0" dirty="0">
                <a:solidFill>
                  <a:prstClr val="black"/>
                </a:solidFill>
                <a:latin typeface="HGP創英角ｺﾞｼｯｸUB" panose="020B0900000000000000" pitchFamily="50" charset="-128"/>
                <a:ea typeface="HGP創英角ｺﾞｼｯｸUB" panose="020B0900000000000000" pitchFamily="50" charset="-128"/>
              </a:rPr>
              <a:t>エビデンスの収集を試みたが、</a:t>
            </a:r>
            <a:r>
              <a:rPr kumimoji="0" lang="ja-JP" altLang="ja-JP" sz="2000" kern="0" dirty="0">
                <a:solidFill>
                  <a:srgbClr val="C00000"/>
                </a:solidFill>
                <a:latin typeface="HGP創英角ｺﾞｼｯｸUB" panose="020B0900000000000000" pitchFamily="50" charset="-128"/>
                <a:ea typeface="HGP創英角ｺﾞｼｯｸUB" panose="020B0900000000000000" pitchFamily="50" charset="-128"/>
              </a:rPr>
              <a:t>エビデンスは収集されなかった</a:t>
            </a:r>
            <a:r>
              <a:rPr kumimoji="0" lang="ja-JP" altLang="ja-JP" sz="2000" kern="0" dirty="0">
                <a:solidFill>
                  <a:prstClr val="black"/>
                </a:solidFill>
                <a:latin typeface="HGP創英角ｺﾞｼｯｸUB" panose="020B0900000000000000" pitchFamily="50" charset="-128"/>
                <a:ea typeface="HGP創英角ｺﾞｼｯｸUB" panose="020B0900000000000000" pitchFamily="50" charset="-128"/>
              </a:rPr>
              <a:t>。</a:t>
            </a:r>
          </a:p>
        </p:txBody>
      </p:sp>
      <p:sp>
        <p:nvSpPr>
          <p:cNvPr id="3" name="四角形: 角を丸くする 8">
            <a:extLst>
              <a:ext uri="{FF2B5EF4-FFF2-40B4-BE49-F238E27FC236}">
                <a16:creationId xmlns:a16="http://schemas.microsoft.com/office/drawing/2014/main" id="{EF147962-7BD4-413C-8D88-A1C104DFBF74}"/>
              </a:ext>
            </a:extLst>
          </p:cNvPr>
          <p:cNvSpPr/>
          <p:nvPr/>
        </p:nvSpPr>
        <p:spPr>
          <a:xfrm>
            <a:off x="251520" y="2636912"/>
            <a:ext cx="3312000" cy="1639995"/>
          </a:xfrm>
          <a:prstGeom prst="roundRect">
            <a:avLst>
              <a:gd name="adj" fmla="val 9233"/>
            </a:avLst>
          </a:prstGeom>
          <a:solidFill>
            <a:schemeClr val="accent4">
              <a:lumMod val="20000"/>
              <a:lumOff val="80000"/>
            </a:schemeClr>
          </a:solidFill>
          <a:ln w="12700" cap="flat" cmpd="sng" algn="ctr">
            <a:solidFill>
              <a:sysClr val="windowText" lastClr="000000"/>
            </a:solidFill>
            <a:prstDash val="solid"/>
            <a:miter lim="800000"/>
          </a:ln>
          <a:effectLst/>
        </p:spPr>
        <p:txBody>
          <a:bodyPr rtlCol="0" anchor="ctr"/>
          <a:lstStyle/>
          <a:p>
            <a:pPr algn="ctr">
              <a:defRPr/>
            </a:pPr>
            <a:endParaRPr kumimoji="0" lang="ja-JP" altLang="en-US" sz="1600" kern="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5" name="正方形/長方形 4">
            <a:extLst>
              <a:ext uri="{FF2B5EF4-FFF2-40B4-BE49-F238E27FC236}">
                <a16:creationId xmlns:a16="http://schemas.microsoft.com/office/drawing/2014/main" id="{09525646-F353-4746-9583-1CB169575FFF}"/>
              </a:ext>
            </a:extLst>
          </p:cNvPr>
          <p:cNvSpPr/>
          <p:nvPr/>
        </p:nvSpPr>
        <p:spPr>
          <a:xfrm>
            <a:off x="3649411" y="2852355"/>
            <a:ext cx="5242109" cy="1200329"/>
          </a:xfrm>
          <a:prstGeom prst="rect">
            <a:avLst/>
          </a:prstGeom>
          <a:solidFill>
            <a:schemeClr val="bg1">
              <a:lumMod val="95000"/>
            </a:schemeClr>
          </a:solidFill>
        </p:spPr>
        <p:txBody>
          <a:bodyPr wrap="square" anchor="ctr">
            <a:spAutoFit/>
          </a:bodyPr>
          <a:lstStyle/>
          <a:p>
            <a:pPr>
              <a:defRPr/>
            </a:pPr>
            <a:r>
              <a:rPr kumimoji="0" lang="ja-JP" altLang="ja-JP" kern="0" dirty="0">
                <a:solidFill>
                  <a:srgbClr val="C00000"/>
                </a:solidFill>
                <a:latin typeface="HGP創英角ｺﾞｼｯｸUB" panose="020B0900000000000000" pitchFamily="50" charset="-128"/>
                <a:ea typeface="HGP創英角ｺﾞｼｯｸUB" panose="020B0900000000000000" pitchFamily="50" charset="-128"/>
              </a:rPr>
              <a:t>食事指導をそれぞれの食事内容</a:t>
            </a:r>
            <a:r>
              <a:rPr kumimoji="0" lang="ja-JP" altLang="ja-JP" kern="0" dirty="0">
                <a:solidFill>
                  <a:prstClr val="black"/>
                </a:solidFill>
                <a:latin typeface="HGP創英角ｺﾞｼｯｸUB" panose="020B0900000000000000" pitchFamily="50" charset="-128"/>
                <a:ea typeface="HGP創英角ｺﾞｼｯｸUB" panose="020B0900000000000000" pitchFamily="50" charset="-128"/>
              </a:rPr>
              <a:t>としてとらえ、「尿酸値を低下させる」、「痛風の抑制」、「新規痛風発症増加」をアウトカムとして、網羅的な文献検索を行ったところ</a:t>
            </a:r>
            <a:r>
              <a:rPr kumimoji="0" lang="en-US" altLang="ja-JP" kern="0" dirty="0">
                <a:solidFill>
                  <a:prstClr val="black"/>
                </a:solidFill>
                <a:latin typeface="HGP創英角ｺﾞｼｯｸUB" panose="020B0900000000000000" pitchFamily="50" charset="-128"/>
                <a:ea typeface="HGP創英角ｺﾞｼｯｸUB" panose="020B0900000000000000" pitchFamily="50" charset="-128"/>
              </a:rPr>
              <a:t>1,308</a:t>
            </a:r>
            <a:r>
              <a:rPr kumimoji="0" lang="ja-JP" altLang="ja-JP" kern="0" dirty="0">
                <a:solidFill>
                  <a:prstClr val="black"/>
                </a:solidFill>
                <a:latin typeface="HGP創英角ｺﾞｼｯｸUB" panose="020B0900000000000000" pitchFamily="50" charset="-128"/>
                <a:ea typeface="HGP創英角ｺﾞｼｯｸUB" panose="020B0900000000000000" pitchFamily="50" charset="-128"/>
              </a:rPr>
              <a:t>文献が収集された</a:t>
            </a:r>
            <a:r>
              <a:rPr kumimoji="0" lang="ja-JP" altLang="en-US" kern="0" dirty="0">
                <a:solidFill>
                  <a:prstClr val="black"/>
                </a:solidFill>
                <a:latin typeface="HGP創英角ｺﾞｼｯｸUB" panose="020B0900000000000000" pitchFamily="50" charset="-128"/>
                <a:ea typeface="HGP創英角ｺﾞｼｯｸUB" panose="020B0900000000000000" pitchFamily="50" charset="-128"/>
              </a:rPr>
              <a:t>（</a:t>
            </a:r>
            <a:r>
              <a:rPr kumimoji="0" lang="en-US" altLang="ja-JP" kern="0" dirty="0">
                <a:solidFill>
                  <a:prstClr val="black"/>
                </a:solidFill>
                <a:latin typeface="HGP創英角ｺﾞｼｯｸUB" panose="020B0900000000000000" pitchFamily="50" charset="-128"/>
                <a:ea typeface="HGP創英角ｺﾞｼｯｸUB" panose="020B0900000000000000" pitchFamily="50" charset="-128"/>
              </a:rPr>
              <a:t>2017</a:t>
            </a:r>
            <a:r>
              <a:rPr kumimoji="0" lang="ja-JP" altLang="en-US" kern="0" dirty="0">
                <a:solidFill>
                  <a:prstClr val="black"/>
                </a:solidFill>
                <a:latin typeface="HGP創英角ｺﾞｼｯｸUB" panose="020B0900000000000000" pitchFamily="50" charset="-128"/>
                <a:ea typeface="HGP創英角ｺﾞｼｯｸUB" panose="020B0900000000000000" pitchFamily="50" charset="-128"/>
              </a:rPr>
              <a:t>年</a:t>
            </a:r>
            <a:r>
              <a:rPr kumimoji="0" lang="en-US" altLang="ja-JP" kern="0" dirty="0">
                <a:solidFill>
                  <a:prstClr val="black"/>
                </a:solidFill>
                <a:latin typeface="HGP創英角ｺﾞｼｯｸUB" panose="020B0900000000000000" pitchFamily="50" charset="-128"/>
                <a:ea typeface="HGP創英角ｺﾞｼｯｸUB" panose="020B0900000000000000" pitchFamily="50" charset="-128"/>
              </a:rPr>
              <a:t>3</a:t>
            </a:r>
            <a:r>
              <a:rPr kumimoji="0" lang="ja-JP" altLang="en-US" kern="0" dirty="0">
                <a:solidFill>
                  <a:prstClr val="black"/>
                </a:solidFill>
                <a:latin typeface="HGP創英角ｺﾞｼｯｸUB" panose="020B0900000000000000" pitchFamily="50" charset="-128"/>
                <a:ea typeface="HGP創英角ｺﾞｼｯｸUB" panose="020B0900000000000000" pitchFamily="50" charset="-128"/>
              </a:rPr>
              <a:t>月）</a:t>
            </a:r>
            <a:r>
              <a:rPr kumimoji="0" lang="ja-JP" altLang="ja-JP" kern="0" dirty="0">
                <a:solidFill>
                  <a:prstClr val="black"/>
                </a:solidFill>
                <a:latin typeface="HGP創英角ｺﾞｼｯｸUB" panose="020B0900000000000000" pitchFamily="50" charset="-128"/>
                <a:ea typeface="HGP創英角ｺﾞｼｯｸUB" panose="020B0900000000000000" pitchFamily="50" charset="-128"/>
              </a:rPr>
              <a:t>。</a:t>
            </a:r>
            <a:endParaRPr kumimoji="0" lang="en-US" altLang="ja-JP" kern="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6" name="テキスト ボックス 5">
            <a:extLst>
              <a:ext uri="{FF2B5EF4-FFF2-40B4-BE49-F238E27FC236}">
                <a16:creationId xmlns:a16="http://schemas.microsoft.com/office/drawing/2014/main" id="{E966AAEF-E7B0-4033-BD9D-7CBA47BCE9CE}"/>
              </a:ext>
            </a:extLst>
          </p:cNvPr>
          <p:cNvSpPr txBox="1"/>
          <p:nvPr/>
        </p:nvSpPr>
        <p:spPr>
          <a:xfrm>
            <a:off x="568316" y="3076578"/>
            <a:ext cx="2678408" cy="1015663"/>
          </a:xfrm>
          <a:prstGeom prst="rect">
            <a:avLst/>
          </a:prstGeom>
          <a:noFill/>
        </p:spPr>
        <p:txBody>
          <a:bodyPr wrap="square" rtlCol="0">
            <a:spAutoFit/>
          </a:bodyPr>
          <a:lstStyle/>
          <a:p>
            <a:r>
              <a:rPr lang="en-US" altLang="ja-JP" sz="2000" dirty="0" err="1">
                <a:solidFill>
                  <a:prstClr val="black"/>
                </a:solidFill>
                <a:latin typeface="HGP創英角ｺﾞｼｯｸUB" panose="020B0900000000000000" pitchFamily="50" charset="-128"/>
                <a:ea typeface="HGP創英角ｺﾞｼｯｸUB" panose="020B0900000000000000" pitchFamily="50" charset="-128"/>
              </a:rPr>
              <a:t>Pubmed</a:t>
            </a:r>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2000" dirty="0">
                <a:solidFill>
                  <a:prstClr val="black"/>
                </a:solidFill>
                <a:latin typeface="HGP創英角ｺﾞｼｯｸUB" panose="020B0900000000000000" pitchFamily="50" charset="-128"/>
                <a:ea typeface="HGP創英角ｺﾞｼｯｸUB" panose="020B0900000000000000" pitchFamily="50" charset="-128"/>
              </a:rPr>
              <a:t>1,059</a:t>
            </a:r>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文献</a:t>
            </a:r>
            <a:endParaRPr lang="en-US" altLang="ja-JP" sz="2000" dirty="0">
              <a:solidFill>
                <a:prstClr val="black"/>
              </a:solidFill>
              <a:latin typeface="HGP創英角ｺﾞｼｯｸUB" panose="020B0900000000000000" pitchFamily="50" charset="-128"/>
              <a:ea typeface="HGP創英角ｺﾞｼｯｸUB" panose="020B0900000000000000" pitchFamily="50" charset="-128"/>
            </a:endParaRPr>
          </a:p>
          <a:p>
            <a:r>
              <a:rPr lang="en-US" altLang="ja-JP" sz="2000" dirty="0">
                <a:solidFill>
                  <a:prstClr val="black"/>
                </a:solidFill>
                <a:latin typeface="HGP創英角ｺﾞｼｯｸUB" panose="020B0900000000000000" pitchFamily="50" charset="-128"/>
                <a:ea typeface="HGP創英角ｺﾞｼｯｸUB" panose="020B0900000000000000" pitchFamily="50" charset="-128"/>
              </a:rPr>
              <a:t>Cochrane</a:t>
            </a:r>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2000" dirty="0">
                <a:solidFill>
                  <a:prstClr val="black"/>
                </a:solidFill>
                <a:latin typeface="HGP創英角ｺﾞｼｯｸUB" panose="020B0900000000000000" pitchFamily="50" charset="-128"/>
                <a:ea typeface="HGP創英角ｺﾞｼｯｸUB" panose="020B0900000000000000" pitchFamily="50" charset="-128"/>
              </a:rPr>
              <a:t>18</a:t>
            </a:r>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文献</a:t>
            </a:r>
            <a:endParaRPr lang="en-US" altLang="ja-JP" sz="2000" dirty="0">
              <a:solidFill>
                <a:prstClr val="black"/>
              </a:solidFill>
              <a:latin typeface="HGP創英角ｺﾞｼｯｸUB" panose="020B0900000000000000" pitchFamily="50" charset="-128"/>
              <a:ea typeface="HGP創英角ｺﾞｼｯｸUB" panose="020B0900000000000000" pitchFamily="50" charset="-128"/>
            </a:endParaRPr>
          </a:p>
          <a:p>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医中誌　 ：</a:t>
            </a:r>
            <a:r>
              <a:rPr lang="en-US" altLang="ja-JP" sz="2000" dirty="0">
                <a:solidFill>
                  <a:prstClr val="black"/>
                </a:solidFill>
                <a:latin typeface="HGP創英角ｺﾞｼｯｸUB" panose="020B0900000000000000" pitchFamily="50" charset="-128"/>
                <a:ea typeface="HGP創英角ｺﾞｼｯｸUB" panose="020B0900000000000000" pitchFamily="50" charset="-128"/>
              </a:rPr>
              <a:t>231</a:t>
            </a:r>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文献</a:t>
            </a:r>
          </a:p>
        </p:txBody>
      </p:sp>
      <p:sp>
        <p:nvSpPr>
          <p:cNvPr id="7" name="テキスト ボックス 6">
            <a:extLst>
              <a:ext uri="{FF2B5EF4-FFF2-40B4-BE49-F238E27FC236}">
                <a16:creationId xmlns:a16="http://schemas.microsoft.com/office/drawing/2014/main" id="{DE5B28C6-DDB2-4F6E-BB94-56A92BBB983A}"/>
              </a:ext>
            </a:extLst>
          </p:cNvPr>
          <p:cNvSpPr txBox="1"/>
          <p:nvPr/>
        </p:nvSpPr>
        <p:spPr>
          <a:xfrm>
            <a:off x="251520" y="2651281"/>
            <a:ext cx="3311158" cy="400110"/>
          </a:xfrm>
          <a:prstGeom prst="rect">
            <a:avLst/>
          </a:prstGeom>
          <a:noFill/>
          <a:ln>
            <a:noFill/>
          </a:ln>
        </p:spPr>
        <p:txBody>
          <a:bodyPr wrap="square" rtlCol="0">
            <a:spAutoFit/>
          </a:bodyPr>
          <a:lstStyle/>
          <a:p>
            <a:pPr algn="ctr">
              <a:defRPr/>
            </a:pPr>
            <a:r>
              <a:rPr kumimoji="0" lang="ja-JP" altLang="en-US" sz="2000" kern="0" dirty="0">
                <a:solidFill>
                  <a:prstClr val="black"/>
                </a:solidFill>
                <a:latin typeface="HGP創英角ｺﾞｼｯｸUB" panose="020B0900000000000000" pitchFamily="50" charset="-128"/>
                <a:ea typeface="HGP創英角ｺﾞｼｯｸUB" panose="020B0900000000000000" pitchFamily="50" charset="-128"/>
              </a:rPr>
              <a:t>網羅的文献検索：</a:t>
            </a:r>
            <a:r>
              <a:rPr kumimoji="0" lang="en-US" altLang="ja-JP" sz="2000" kern="0" dirty="0">
                <a:solidFill>
                  <a:srgbClr val="C00000"/>
                </a:solidFill>
                <a:latin typeface="HGP創英角ｺﾞｼｯｸUB" panose="020B0900000000000000" pitchFamily="50" charset="-128"/>
                <a:ea typeface="HGP創英角ｺﾞｼｯｸUB" panose="020B0900000000000000" pitchFamily="50" charset="-128"/>
              </a:rPr>
              <a:t>1,308</a:t>
            </a:r>
            <a:r>
              <a:rPr kumimoji="0" lang="ja-JP" altLang="en-US" sz="2000" kern="0" dirty="0">
                <a:solidFill>
                  <a:prstClr val="black"/>
                </a:solidFill>
                <a:latin typeface="HGP創英角ｺﾞｼｯｸUB" panose="020B0900000000000000" pitchFamily="50" charset="-128"/>
                <a:ea typeface="HGP創英角ｺﾞｼｯｸUB" panose="020B0900000000000000" pitchFamily="50" charset="-128"/>
              </a:rPr>
              <a:t>文献</a:t>
            </a:r>
          </a:p>
        </p:txBody>
      </p:sp>
      <p:sp>
        <p:nvSpPr>
          <p:cNvPr id="8" name="四角形: 角を丸くする 9">
            <a:extLst>
              <a:ext uri="{FF2B5EF4-FFF2-40B4-BE49-F238E27FC236}">
                <a16:creationId xmlns:a16="http://schemas.microsoft.com/office/drawing/2014/main" id="{1129D3EF-0789-4510-91F2-24AD09FA25D4}"/>
              </a:ext>
            </a:extLst>
          </p:cNvPr>
          <p:cNvSpPr/>
          <p:nvPr/>
        </p:nvSpPr>
        <p:spPr>
          <a:xfrm>
            <a:off x="251520" y="4969129"/>
            <a:ext cx="1512000" cy="468000"/>
          </a:xfrm>
          <a:prstGeom prst="roundRect">
            <a:avLst/>
          </a:prstGeom>
          <a:solidFill>
            <a:schemeClr val="accent4">
              <a:lumMod val="20000"/>
              <a:lumOff val="80000"/>
            </a:schemeClr>
          </a:solidFill>
          <a:ln w="12700" cap="flat" cmpd="sng" algn="ctr">
            <a:solidFill>
              <a:sysClr val="windowText" lastClr="000000"/>
            </a:solidFill>
            <a:prstDash val="solid"/>
            <a:miter lim="800000"/>
          </a:ln>
          <a:effectLst/>
        </p:spPr>
        <p:txBody>
          <a:bodyPr rtlCol="0" anchor="ctr"/>
          <a:lstStyle/>
          <a:p>
            <a:pPr algn="ctr"/>
            <a:r>
              <a:rPr lang="en-US" altLang="ja-JP" sz="2000" dirty="0">
                <a:solidFill>
                  <a:srgbClr val="C00000"/>
                </a:solidFill>
                <a:latin typeface="HGP創英角ｺﾞｼｯｸUB" panose="020B0900000000000000" pitchFamily="50" charset="-128"/>
                <a:ea typeface="HGP創英角ｺﾞｼｯｸUB" panose="020B0900000000000000" pitchFamily="50" charset="-128"/>
              </a:rPr>
              <a:t>105</a:t>
            </a:r>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文献</a:t>
            </a:r>
          </a:p>
        </p:txBody>
      </p:sp>
      <p:sp>
        <p:nvSpPr>
          <p:cNvPr id="9" name="四角形: 角を丸くする 10">
            <a:extLst>
              <a:ext uri="{FF2B5EF4-FFF2-40B4-BE49-F238E27FC236}">
                <a16:creationId xmlns:a16="http://schemas.microsoft.com/office/drawing/2014/main" id="{96E38CB9-7751-46A0-9D18-02BF7A0E5F77}"/>
              </a:ext>
            </a:extLst>
          </p:cNvPr>
          <p:cNvSpPr/>
          <p:nvPr/>
        </p:nvSpPr>
        <p:spPr>
          <a:xfrm>
            <a:off x="251520" y="6129352"/>
            <a:ext cx="1512000" cy="468000"/>
          </a:xfrm>
          <a:prstGeom prst="roundRect">
            <a:avLst/>
          </a:prstGeom>
          <a:solidFill>
            <a:srgbClr val="FFFF99"/>
          </a:solidFill>
          <a:ln w="12700" cap="flat" cmpd="sng" algn="ctr">
            <a:solidFill>
              <a:sysClr val="windowText" lastClr="000000"/>
            </a:solidFill>
            <a:prstDash val="solid"/>
            <a:miter lim="800000"/>
          </a:ln>
          <a:effectLst/>
        </p:spPr>
        <p:txBody>
          <a:bodyPr rtlCol="0" anchor="ctr"/>
          <a:lstStyle/>
          <a:p>
            <a:pPr algn="ctr"/>
            <a:r>
              <a:rPr lang="en-US" altLang="ja-JP" sz="2000" dirty="0">
                <a:solidFill>
                  <a:srgbClr val="C00000"/>
                </a:solidFill>
                <a:latin typeface="HGP創英角ｺﾞｼｯｸUB" panose="020B0900000000000000" pitchFamily="50" charset="-128"/>
                <a:ea typeface="HGP創英角ｺﾞｼｯｸUB" panose="020B0900000000000000" pitchFamily="50" charset="-128"/>
              </a:rPr>
              <a:t>13</a:t>
            </a:r>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文献</a:t>
            </a:r>
          </a:p>
        </p:txBody>
      </p:sp>
      <p:sp>
        <p:nvSpPr>
          <p:cNvPr id="10" name="テキスト ボックス 9">
            <a:extLst>
              <a:ext uri="{FF2B5EF4-FFF2-40B4-BE49-F238E27FC236}">
                <a16:creationId xmlns:a16="http://schemas.microsoft.com/office/drawing/2014/main" id="{B76FFB5E-147C-4BFA-8F43-E19CCB796076}"/>
              </a:ext>
            </a:extLst>
          </p:cNvPr>
          <p:cNvSpPr txBox="1"/>
          <p:nvPr/>
        </p:nvSpPr>
        <p:spPr>
          <a:xfrm>
            <a:off x="1115616" y="4422963"/>
            <a:ext cx="2292659" cy="400110"/>
          </a:xfrm>
          <a:prstGeom prst="rect">
            <a:avLst/>
          </a:prstGeom>
          <a:noFill/>
        </p:spPr>
        <p:txBody>
          <a:bodyPr wrap="square" rtlCol="0">
            <a:spAutoFit/>
          </a:bodyPr>
          <a:lstStyle/>
          <a:p>
            <a:r>
              <a:rPr lang="en-US" altLang="ja-JP" sz="2000" dirty="0">
                <a:solidFill>
                  <a:prstClr val="black"/>
                </a:solidFill>
                <a:latin typeface="HGP創英角ｺﾞｼｯｸUB" panose="020B0900000000000000" pitchFamily="50" charset="-128"/>
                <a:ea typeface="HGP創英角ｺﾞｼｯｸUB" panose="020B0900000000000000" pitchFamily="50" charset="-128"/>
              </a:rPr>
              <a:t>1</a:t>
            </a:r>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次スクリーニング</a:t>
            </a:r>
          </a:p>
        </p:txBody>
      </p:sp>
      <p:sp>
        <p:nvSpPr>
          <p:cNvPr id="11" name="テキスト ボックス 10">
            <a:extLst>
              <a:ext uri="{FF2B5EF4-FFF2-40B4-BE49-F238E27FC236}">
                <a16:creationId xmlns:a16="http://schemas.microsoft.com/office/drawing/2014/main" id="{7FDA6248-F1FD-477F-AFD6-8BB976FEB454}"/>
              </a:ext>
            </a:extLst>
          </p:cNvPr>
          <p:cNvSpPr txBox="1"/>
          <p:nvPr/>
        </p:nvSpPr>
        <p:spPr>
          <a:xfrm>
            <a:off x="1115616" y="5583186"/>
            <a:ext cx="2292659" cy="400110"/>
          </a:xfrm>
          <a:prstGeom prst="rect">
            <a:avLst/>
          </a:prstGeom>
          <a:noFill/>
        </p:spPr>
        <p:txBody>
          <a:bodyPr wrap="square" rtlCol="0">
            <a:spAutoFit/>
          </a:bodyPr>
          <a:lstStyle/>
          <a:p>
            <a:r>
              <a:rPr lang="en-US" altLang="ja-JP" sz="2000" dirty="0">
                <a:solidFill>
                  <a:prstClr val="black"/>
                </a:solidFill>
                <a:latin typeface="HGP創英角ｺﾞｼｯｸUB" panose="020B0900000000000000" pitchFamily="50" charset="-128"/>
                <a:ea typeface="HGP創英角ｺﾞｼｯｸUB" panose="020B0900000000000000" pitchFamily="50" charset="-128"/>
              </a:rPr>
              <a:t>2</a:t>
            </a:r>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次スクリーニング</a:t>
            </a:r>
          </a:p>
        </p:txBody>
      </p:sp>
      <p:cxnSp>
        <p:nvCxnSpPr>
          <p:cNvPr id="12" name="直線矢印コネクタ 11">
            <a:extLst>
              <a:ext uri="{FF2B5EF4-FFF2-40B4-BE49-F238E27FC236}">
                <a16:creationId xmlns:a16="http://schemas.microsoft.com/office/drawing/2014/main" id="{396ACBD7-19E1-4739-B4CD-38167C0724D0}"/>
              </a:ext>
            </a:extLst>
          </p:cNvPr>
          <p:cNvCxnSpPr/>
          <p:nvPr/>
        </p:nvCxnSpPr>
        <p:spPr>
          <a:xfrm>
            <a:off x="1016300" y="4353018"/>
            <a:ext cx="0" cy="540000"/>
          </a:xfrm>
          <a:prstGeom prst="straightConnector1">
            <a:avLst/>
          </a:prstGeom>
          <a:noFill/>
          <a:ln w="38100" cap="flat" cmpd="sng" algn="ctr">
            <a:solidFill>
              <a:sysClr val="windowText" lastClr="000000"/>
            </a:solidFill>
            <a:prstDash val="solid"/>
            <a:miter lim="800000"/>
            <a:tailEnd type="triangle"/>
          </a:ln>
          <a:effectLst/>
        </p:spPr>
      </p:cxnSp>
      <p:cxnSp>
        <p:nvCxnSpPr>
          <p:cNvPr id="13" name="直線矢印コネクタ 12">
            <a:extLst>
              <a:ext uri="{FF2B5EF4-FFF2-40B4-BE49-F238E27FC236}">
                <a16:creationId xmlns:a16="http://schemas.microsoft.com/office/drawing/2014/main" id="{89899457-AD21-46CC-B344-F6837F2A5F5D}"/>
              </a:ext>
            </a:extLst>
          </p:cNvPr>
          <p:cNvCxnSpPr/>
          <p:nvPr/>
        </p:nvCxnSpPr>
        <p:spPr>
          <a:xfrm>
            <a:off x="1016300" y="5513240"/>
            <a:ext cx="0" cy="540000"/>
          </a:xfrm>
          <a:prstGeom prst="straightConnector1">
            <a:avLst/>
          </a:prstGeom>
          <a:noFill/>
          <a:ln w="38100" cap="flat" cmpd="sng" algn="ctr">
            <a:solidFill>
              <a:sysClr val="windowText" lastClr="000000"/>
            </a:solidFill>
            <a:prstDash val="solid"/>
            <a:miter lim="800000"/>
            <a:tailEnd type="triangle"/>
          </a:ln>
          <a:effectLst/>
        </p:spPr>
      </p:cxnSp>
      <p:sp>
        <p:nvSpPr>
          <p:cNvPr id="14" name="正方形/長方形 13">
            <a:extLst>
              <a:ext uri="{FF2B5EF4-FFF2-40B4-BE49-F238E27FC236}">
                <a16:creationId xmlns:a16="http://schemas.microsoft.com/office/drawing/2014/main" id="{6BE72C62-D4A4-4BB7-88D5-C5E0E564196A}"/>
              </a:ext>
            </a:extLst>
          </p:cNvPr>
          <p:cNvSpPr/>
          <p:nvPr/>
        </p:nvSpPr>
        <p:spPr>
          <a:xfrm>
            <a:off x="3360223" y="5183076"/>
            <a:ext cx="5531297" cy="1200329"/>
          </a:xfrm>
          <a:prstGeom prst="rect">
            <a:avLst/>
          </a:prstGeom>
          <a:solidFill>
            <a:schemeClr val="bg1">
              <a:lumMod val="95000"/>
            </a:schemeClr>
          </a:solidFill>
          <a:ln>
            <a:noFill/>
          </a:ln>
        </p:spPr>
        <p:txBody>
          <a:bodyPr wrap="square" anchor="ctr">
            <a:spAutoFit/>
          </a:bodyPr>
          <a:lstStyle/>
          <a:p>
            <a:pPr>
              <a:defRPr/>
            </a:pPr>
            <a:r>
              <a:rPr kumimoji="0" lang="en-US" altLang="ja-JP" kern="0" dirty="0">
                <a:solidFill>
                  <a:prstClr val="black"/>
                </a:solidFill>
                <a:latin typeface="HGP創英角ｺﾞｼｯｸUB" panose="020B0900000000000000" pitchFamily="50" charset="-128"/>
                <a:ea typeface="HGP創英角ｺﾞｼｯｸUB" panose="020B0900000000000000" pitchFamily="50" charset="-128"/>
              </a:rPr>
              <a:t>2</a:t>
            </a:r>
            <a:r>
              <a:rPr kumimoji="0" lang="ja-JP" altLang="ja-JP" kern="0" dirty="0">
                <a:solidFill>
                  <a:prstClr val="black"/>
                </a:solidFill>
                <a:latin typeface="HGP創英角ｺﾞｼｯｸUB" panose="020B0900000000000000" pitchFamily="50" charset="-128"/>
                <a:ea typeface="HGP創英角ｺﾞｼｯｸUB" panose="020B0900000000000000" pitchFamily="50" charset="-128"/>
              </a:rPr>
              <a:t>次スクリーニングにおける採用基準は、</a:t>
            </a:r>
            <a:endParaRPr kumimoji="0" lang="en-US" altLang="ja-JP" kern="0" dirty="0">
              <a:solidFill>
                <a:prstClr val="black"/>
              </a:solidFill>
              <a:latin typeface="HGP創英角ｺﾞｼｯｸUB" panose="020B0900000000000000" pitchFamily="50" charset="-128"/>
              <a:ea typeface="HGP創英角ｺﾞｼｯｸUB" panose="020B0900000000000000" pitchFamily="50" charset="-128"/>
            </a:endParaRPr>
          </a:p>
          <a:p>
            <a:pPr>
              <a:defRPr/>
            </a:pPr>
            <a:r>
              <a:rPr kumimoji="0" lang="ja-JP" altLang="ja-JP" u="sng" kern="0" dirty="0">
                <a:solidFill>
                  <a:srgbClr val="C00000"/>
                </a:solidFill>
                <a:latin typeface="HGP創英角ｺﾞｼｯｸUB" panose="020B0900000000000000" pitchFamily="50" charset="-128"/>
                <a:ea typeface="HGP創英角ｺﾞｼｯｸUB" panose="020B0900000000000000" pitchFamily="50" charset="-128"/>
              </a:rPr>
              <a:t>介入研究ではおおむね</a:t>
            </a:r>
            <a:r>
              <a:rPr kumimoji="0" lang="en-US" altLang="ja-JP" u="sng" kern="0" dirty="0">
                <a:solidFill>
                  <a:srgbClr val="C00000"/>
                </a:solidFill>
                <a:latin typeface="HGP創英角ｺﾞｼｯｸUB" panose="020B0900000000000000" pitchFamily="50" charset="-128"/>
                <a:ea typeface="HGP創英角ｺﾞｼｯｸUB" panose="020B0900000000000000" pitchFamily="50" charset="-128"/>
              </a:rPr>
              <a:t>30</a:t>
            </a:r>
            <a:r>
              <a:rPr kumimoji="0" lang="ja-JP" altLang="ja-JP" u="sng" kern="0" dirty="0">
                <a:solidFill>
                  <a:srgbClr val="C00000"/>
                </a:solidFill>
                <a:latin typeface="HGP創英角ｺﾞｼｯｸUB" panose="020B0900000000000000" pitchFamily="50" charset="-128"/>
                <a:ea typeface="HGP創英角ｺﾞｼｯｸUB" panose="020B0900000000000000" pitchFamily="50" charset="-128"/>
              </a:rPr>
              <a:t>日以上の介入期間</a:t>
            </a:r>
            <a:r>
              <a:rPr kumimoji="0" lang="ja-JP" altLang="ja-JP" kern="0" dirty="0">
                <a:solidFill>
                  <a:prstClr val="black"/>
                </a:solidFill>
                <a:latin typeface="HGP創英角ｺﾞｼｯｸUB" panose="020B0900000000000000" pitchFamily="50" charset="-128"/>
                <a:ea typeface="HGP創英角ｺﾞｼｯｸUB" panose="020B0900000000000000" pitchFamily="50" charset="-128"/>
              </a:rPr>
              <a:t>を有するもの、</a:t>
            </a:r>
            <a:r>
              <a:rPr kumimoji="0" lang="ja-JP" altLang="ja-JP" u="sng" kern="0" dirty="0">
                <a:solidFill>
                  <a:srgbClr val="C00000"/>
                </a:solidFill>
                <a:latin typeface="HGP創英角ｺﾞｼｯｸUB" panose="020B0900000000000000" pitchFamily="50" charset="-128"/>
                <a:ea typeface="HGP創英角ｺﾞｼｯｸUB" panose="020B0900000000000000" pitchFamily="50" charset="-128"/>
              </a:rPr>
              <a:t>観察研究ではおおむね</a:t>
            </a:r>
            <a:r>
              <a:rPr kumimoji="0" lang="en-US" altLang="ja-JP" u="sng" kern="0" dirty="0">
                <a:solidFill>
                  <a:srgbClr val="C00000"/>
                </a:solidFill>
                <a:latin typeface="HGP創英角ｺﾞｼｯｸUB" panose="020B0900000000000000" pitchFamily="50" charset="-128"/>
                <a:ea typeface="HGP創英角ｺﾞｼｯｸUB" panose="020B0900000000000000" pitchFamily="50" charset="-128"/>
              </a:rPr>
              <a:t>1,000</a:t>
            </a:r>
            <a:r>
              <a:rPr kumimoji="0" lang="ja-JP" altLang="ja-JP" u="sng" kern="0" dirty="0">
                <a:solidFill>
                  <a:srgbClr val="C00000"/>
                </a:solidFill>
                <a:latin typeface="HGP創英角ｺﾞｼｯｸUB" panose="020B0900000000000000" pitchFamily="50" charset="-128"/>
                <a:ea typeface="HGP創英角ｺﾞｼｯｸUB" panose="020B0900000000000000" pitchFamily="50" charset="-128"/>
              </a:rPr>
              <a:t>人以上の対象者を有し、</a:t>
            </a:r>
            <a:r>
              <a:rPr kumimoji="0" lang="en-US" altLang="ja-JP" u="sng" kern="0" dirty="0">
                <a:solidFill>
                  <a:srgbClr val="C00000"/>
                </a:solidFill>
                <a:latin typeface="HGP創英角ｺﾞｼｯｸUB" panose="020B0900000000000000" pitchFamily="50" charset="-128"/>
                <a:ea typeface="HGP創英角ｺﾞｼｯｸUB" panose="020B0900000000000000" pitchFamily="50" charset="-128"/>
              </a:rPr>
              <a:t>3</a:t>
            </a:r>
            <a:r>
              <a:rPr kumimoji="0" lang="ja-JP" altLang="ja-JP" u="sng" kern="0" dirty="0">
                <a:solidFill>
                  <a:srgbClr val="C00000"/>
                </a:solidFill>
                <a:latin typeface="HGP創英角ｺﾞｼｯｸUB" panose="020B0900000000000000" pitchFamily="50" charset="-128"/>
                <a:ea typeface="HGP創英角ｺﾞｼｯｸUB" panose="020B0900000000000000" pitchFamily="50" charset="-128"/>
              </a:rPr>
              <a:t>年以上の観察期間</a:t>
            </a:r>
            <a:r>
              <a:rPr kumimoji="0" lang="ja-JP" altLang="ja-JP" kern="0" dirty="0">
                <a:solidFill>
                  <a:prstClr val="black"/>
                </a:solidFill>
                <a:latin typeface="HGP創英角ｺﾞｼｯｸUB" panose="020B0900000000000000" pitchFamily="50" charset="-128"/>
                <a:ea typeface="HGP創英角ｺﾞｼｯｸUB" panose="020B0900000000000000" pitchFamily="50" charset="-128"/>
              </a:rPr>
              <a:t>を有するものとした。</a:t>
            </a:r>
            <a:endParaRPr kumimoji="0" lang="en-US" altLang="ja-JP" kern="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16" name="角丸四角形 15">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CQ7</a:t>
            </a:r>
          </a:p>
        </p:txBody>
      </p:sp>
    </p:spTree>
    <p:extLst>
      <p:ext uri="{BB962C8B-B14F-4D97-AF65-F5344CB8AC3E}">
        <p14:creationId xmlns:p14="http://schemas.microsoft.com/office/powerpoint/2010/main" val="698217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p:bldP spid="7" grpId="0"/>
      <p:bldP spid="8" grpId="0" animBg="1"/>
      <p:bldP spid="9" grpId="0" animBg="1"/>
      <p:bldP spid="10" grpId="0"/>
      <p:bldP spid="11" grpId="0"/>
      <p:bldP spid="1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F6A4F3-AC97-44F7-8430-0C8DDF0640E4}"/>
              </a:ext>
            </a:extLst>
          </p:cNvPr>
          <p:cNvSpPr>
            <a:spLocks noGrp="1"/>
          </p:cNvSpPr>
          <p:nvPr>
            <p:ph type="title"/>
          </p:nvPr>
        </p:nvSpPr>
        <p:spPr/>
        <p:txBody>
          <a:bodyPr>
            <a:noAutofit/>
          </a:bodyPr>
          <a:lstStyle/>
          <a:p>
            <a:r>
              <a:rPr lang="ja-JP" altLang="en-US" sz="2600" dirty="0"/>
              <a:t>無症候性高尿酸血症の患者に対して、</a:t>
            </a:r>
            <a:br>
              <a:rPr lang="en-US" altLang="ja-JP" sz="2600" dirty="0"/>
            </a:br>
            <a:r>
              <a:rPr lang="ja-JP" altLang="en-US" sz="2600" dirty="0"/>
              <a:t>食事指導は食事指導をしない場合に比して推奨できるか？</a:t>
            </a:r>
          </a:p>
        </p:txBody>
      </p:sp>
      <p:graphicFrame>
        <p:nvGraphicFramePr>
          <p:cNvPr id="4" name="表 3">
            <a:extLst>
              <a:ext uri="{FF2B5EF4-FFF2-40B4-BE49-F238E27FC236}">
                <a16:creationId xmlns:a16="http://schemas.microsoft.com/office/drawing/2014/main" id="{89A61C41-58E8-4394-AA9B-CEBEAAB3686D}"/>
              </a:ext>
            </a:extLst>
          </p:cNvPr>
          <p:cNvGraphicFramePr>
            <a:graphicFrameLocks noGrp="1"/>
          </p:cNvGraphicFramePr>
          <p:nvPr>
            <p:extLst>
              <p:ext uri="{D42A27DB-BD31-4B8C-83A1-F6EECF244321}">
                <p14:modId xmlns:p14="http://schemas.microsoft.com/office/powerpoint/2010/main" val="4174197893"/>
              </p:ext>
            </p:extLst>
          </p:nvPr>
        </p:nvGraphicFramePr>
        <p:xfrm>
          <a:off x="251520" y="1609765"/>
          <a:ext cx="8640000" cy="1828800"/>
        </p:xfrm>
        <a:graphic>
          <a:graphicData uri="http://schemas.openxmlformats.org/drawingml/2006/table">
            <a:tbl>
              <a:tblPr firstRow="1" bandRow="1"/>
              <a:tblGrid>
                <a:gridCol w="3024000">
                  <a:extLst>
                    <a:ext uri="{9D8B030D-6E8A-4147-A177-3AD203B41FA5}">
                      <a16:colId xmlns:a16="http://schemas.microsoft.com/office/drawing/2014/main" val="486800859"/>
                    </a:ext>
                  </a:extLst>
                </a:gridCol>
                <a:gridCol w="1944000">
                  <a:extLst>
                    <a:ext uri="{9D8B030D-6E8A-4147-A177-3AD203B41FA5}">
                      <a16:colId xmlns:a16="http://schemas.microsoft.com/office/drawing/2014/main" val="3983042686"/>
                    </a:ext>
                  </a:extLst>
                </a:gridCol>
                <a:gridCol w="3672000">
                  <a:extLst>
                    <a:ext uri="{9D8B030D-6E8A-4147-A177-3AD203B41FA5}">
                      <a16:colId xmlns:a16="http://schemas.microsoft.com/office/drawing/2014/main" val="623265005"/>
                    </a:ext>
                  </a:extLst>
                </a:gridCol>
              </a:tblGrid>
              <a:tr h="235050">
                <a:tc rowSpan="2">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endPar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gridSpan="2">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エビデンスの強さ</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hMerge="1">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endParaRPr kumimoji="1" lang="ja-JP" altLang="en-US" sz="2000" b="0" dirty="0">
                        <a:solidFill>
                          <a:schemeClr val="bg1"/>
                        </a:solidFill>
                        <a:latin typeface="HGP創英角ｺﾞｼｯｸUB" panose="020B0900000000000000" pitchFamily="50" charset="-128"/>
                        <a:ea typeface="HGP創英角ｺﾞｼｯｸUB" panose="020B0900000000000000" pitchFamily="50"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3981954937"/>
                  </a:ext>
                </a:extLst>
              </a:tr>
              <a:tr h="235050">
                <a:tc vMerge="1">
                  <a:txBody>
                    <a:bodyPr/>
                    <a:lstStyle/>
                    <a:p>
                      <a:endParaRPr kumimoji="1" lang="ja-JP" altLang="en-US"/>
                    </a:p>
                  </a:txBody>
                  <a:tcPr/>
                </a:tc>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中（</a:t>
                      </a:r>
                      <a:r>
                        <a:rPr kumimoji="1" lang="en-US" altLang="ja-JP" sz="1800" b="0" dirty="0">
                          <a:solidFill>
                            <a:schemeClr val="bg1"/>
                          </a:solidFill>
                          <a:latin typeface="HGP創英角ｺﾞｼｯｸUB" panose="020B0900000000000000" pitchFamily="50" charset="-128"/>
                          <a:ea typeface="HGP創英角ｺﾞｼｯｸUB" panose="020B0900000000000000" pitchFamily="50" charset="-128"/>
                        </a:rPr>
                        <a:t>B</a:t>
                      </a: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a:t>
                      </a:r>
                      <a:endParaRPr kumimoji="1" lang="en-US" altLang="ja-JP" sz="1800" b="0" dirty="0">
                        <a:solidFill>
                          <a:schemeClr val="bg1"/>
                        </a:solidFill>
                        <a:latin typeface="HGP創英角ｺﾞｼｯｸUB" panose="020B0900000000000000" pitchFamily="50" charset="-128"/>
                        <a:ea typeface="HGP創英角ｺﾞｼｯｸUB" panose="020B09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弱（</a:t>
                      </a:r>
                      <a:r>
                        <a:rPr kumimoji="1" lang="en-US" altLang="ja-JP" sz="1800" b="0" dirty="0">
                          <a:solidFill>
                            <a:schemeClr val="bg1"/>
                          </a:solidFill>
                          <a:latin typeface="HGP創英角ｺﾞｼｯｸUB" panose="020B0900000000000000" pitchFamily="50" charset="-128"/>
                          <a:ea typeface="HGP創英角ｺﾞｼｯｸUB" panose="020B0900000000000000" pitchFamily="50" charset="-128"/>
                        </a:rPr>
                        <a:t>C</a:t>
                      </a: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2366579289"/>
                  </a:ext>
                </a:extLst>
              </a:tr>
              <a:tr h="235050">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尿酸値を下げる</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4FF"/>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ビタミン</a:t>
                      </a:r>
                      <a:r>
                        <a:rPr kumimoji="1" lang="en-US" altLang="ja-JP" sz="1800" b="0" dirty="0">
                          <a:solidFill>
                            <a:schemeClr val="tx1"/>
                          </a:solidFill>
                          <a:latin typeface="HGP創英角ｺﾞｼｯｸUB" panose="020B0900000000000000" pitchFamily="50" charset="-128"/>
                          <a:ea typeface="HGP創英角ｺﾞｼｯｸUB" panose="020B0900000000000000" pitchFamily="50" charset="-128"/>
                        </a:rPr>
                        <a:t>C</a:t>
                      </a:r>
                      <a:endPar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4FF"/>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en-US" altLang="ja-JP" sz="1800" b="0" dirty="0">
                          <a:solidFill>
                            <a:schemeClr val="tx1"/>
                          </a:solidFill>
                          <a:latin typeface="HGP創英角ｺﾞｼｯｸUB" panose="020B0900000000000000" pitchFamily="50" charset="-128"/>
                          <a:ea typeface="HGP創英角ｺﾞｼｯｸUB" panose="020B0900000000000000" pitchFamily="50" charset="-128"/>
                        </a:rPr>
                        <a:t>DASH</a:t>
                      </a: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食、地中海食、果物・大豆食</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4FF"/>
                    </a:solidFill>
                  </a:tcPr>
                </a:tc>
                <a:extLst>
                  <a:ext uri="{0D108BD9-81ED-4DB2-BD59-A6C34878D82A}">
                    <a16:rowId xmlns:a16="http://schemas.microsoft.com/office/drawing/2014/main" val="403297012"/>
                  </a:ext>
                </a:extLst>
              </a:tr>
              <a:tr h="235050">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尿酸値を上げる</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アルコール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糖質</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891987288"/>
                  </a:ext>
                </a:extLst>
              </a:tr>
              <a:tr h="235050">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尿酸値に影響を与えない</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コーヒー、茶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02277"/>
                  </a:ext>
                </a:extLst>
              </a:tr>
            </a:tbl>
          </a:graphicData>
        </a:graphic>
      </p:graphicFrame>
      <p:graphicFrame>
        <p:nvGraphicFramePr>
          <p:cNvPr id="6" name="表 5">
            <a:extLst>
              <a:ext uri="{FF2B5EF4-FFF2-40B4-BE49-F238E27FC236}">
                <a16:creationId xmlns:a16="http://schemas.microsoft.com/office/drawing/2014/main" id="{095F1BCA-2FBA-4557-AD0E-88920372C5C5}"/>
              </a:ext>
            </a:extLst>
          </p:cNvPr>
          <p:cNvGraphicFramePr>
            <a:graphicFrameLocks noGrp="1"/>
          </p:cNvGraphicFramePr>
          <p:nvPr>
            <p:extLst>
              <p:ext uri="{D42A27DB-BD31-4B8C-83A1-F6EECF244321}">
                <p14:modId xmlns:p14="http://schemas.microsoft.com/office/powerpoint/2010/main" val="2050447819"/>
              </p:ext>
            </p:extLst>
          </p:nvPr>
        </p:nvGraphicFramePr>
        <p:xfrm>
          <a:off x="251520" y="3935679"/>
          <a:ext cx="8640000" cy="1249680"/>
        </p:xfrm>
        <a:graphic>
          <a:graphicData uri="http://schemas.openxmlformats.org/drawingml/2006/table">
            <a:tbl>
              <a:tblPr firstRow="1" bandRow="1"/>
              <a:tblGrid>
                <a:gridCol w="3024000">
                  <a:extLst>
                    <a:ext uri="{9D8B030D-6E8A-4147-A177-3AD203B41FA5}">
                      <a16:colId xmlns:a16="http://schemas.microsoft.com/office/drawing/2014/main" val="486800859"/>
                    </a:ext>
                  </a:extLst>
                </a:gridCol>
                <a:gridCol w="5616000">
                  <a:extLst>
                    <a:ext uri="{9D8B030D-6E8A-4147-A177-3AD203B41FA5}">
                      <a16:colId xmlns:a16="http://schemas.microsoft.com/office/drawing/2014/main" val="1080564367"/>
                    </a:ext>
                  </a:extLst>
                </a:gridCol>
              </a:tblGrid>
              <a:tr h="262570">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endPar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エビデンスの強さ</a:t>
                      </a:r>
                      <a:endPar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中（</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B</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endPar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719708632"/>
                  </a:ext>
                </a:extLst>
              </a:tr>
              <a:tr h="150040">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痛風の発症を抑制する</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4FF"/>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乳製品、コーヒー</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4FF"/>
                    </a:solidFill>
                  </a:tcPr>
                </a:tc>
                <a:extLst>
                  <a:ext uri="{0D108BD9-81ED-4DB2-BD59-A6C34878D82A}">
                    <a16:rowId xmlns:a16="http://schemas.microsoft.com/office/drawing/2014/main" val="205293092"/>
                  </a:ext>
                </a:extLst>
              </a:tr>
              <a:tr h="150040">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痛風の発症に影響を与えない</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茶</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467583"/>
                  </a:ext>
                </a:extLst>
              </a:tr>
            </a:tbl>
          </a:graphicData>
        </a:graphic>
      </p:graphicFrame>
      <p:sp>
        <p:nvSpPr>
          <p:cNvPr id="3" name="テキスト ボックス 2">
            <a:extLst>
              <a:ext uri="{FF2B5EF4-FFF2-40B4-BE49-F238E27FC236}">
                <a16:creationId xmlns:a16="http://schemas.microsoft.com/office/drawing/2014/main" id="{10BE5B32-09A1-423B-AD17-22951FB8D330}"/>
              </a:ext>
            </a:extLst>
          </p:cNvPr>
          <p:cNvSpPr txBox="1"/>
          <p:nvPr/>
        </p:nvSpPr>
        <p:spPr>
          <a:xfrm>
            <a:off x="252000" y="1196752"/>
            <a:ext cx="8640000" cy="400110"/>
          </a:xfrm>
          <a:prstGeom prst="rect">
            <a:avLst/>
          </a:prstGeom>
          <a:noFill/>
        </p:spPr>
        <p:txBody>
          <a:bodyPr wrap="square" rtlCol="0">
            <a:spAutoFit/>
          </a:bodyPr>
          <a:lstStyle/>
          <a:p>
            <a:pPr>
              <a:defRPr/>
            </a:pPr>
            <a:r>
              <a:rPr lang="ja-JP" altLang="ja-JP" sz="2000" dirty="0">
                <a:solidFill>
                  <a:srgbClr val="C00000"/>
                </a:solidFill>
                <a:latin typeface="HGP創英角ｺﾞｼｯｸUB"/>
                <a:ea typeface="HGP創英角ｺﾞｼｯｸUB"/>
              </a:rPr>
              <a:t>アウトカム</a:t>
            </a:r>
            <a:r>
              <a:rPr lang="en-US" altLang="ja-JP" sz="2000" dirty="0">
                <a:solidFill>
                  <a:srgbClr val="C00000"/>
                </a:solidFill>
                <a:latin typeface="HGP創英角ｺﾞｼｯｸUB"/>
                <a:ea typeface="HGP創英角ｺﾞｼｯｸUB"/>
              </a:rPr>
              <a:t>1</a:t>
            </a:r>
            <a:r>
              <a:rPr lang="ja-JP" altLang="ja-JP" sz="2000" dirty="0">
                <a:solidFill>
                  <a:srgbClr val="C00000"/>
                </a:solidFill>
                <a:latin typeface="HGP創英角ｺﾞｼｯｸUB"/>
                <a:ea typeface="HGP創英角ｺﾞｼｯｸUB"/>
              </a:rPr>
              <a:t>：尿酸値を低下させる</a:t>
            </a:r>
            <a:endParaRPr lang="ja-JP" altLang="en-US" sz="2000" dirty="0">
              <a:solidFill>
                <a:srgbClr val="C00000"/>
              </a:solidFill>
              <a:latin typeface="HGP創英角ｺﾞｼｯｸUB"/>
              <a:ea typeface="HGP創英角ｺﾞｼｯｸUB"/>
            </a:endParaRPr>
          </a:p>
        </p:txBody>
      </p:sp>
      <p:sp>
        <p:nvSpPr>
          <p:cNvPr id="7" name="テキスト ボックス 6">
            <a:extLst>
              <a:ext uri="{FF2B5EF4-FFF2-40B4-BE49-F238E27FC236}">
                <a16:creationId xmlns:a16="http://schemas.microsoft.com/office/drawing/2014/main" id="{5D2E4680-01B2-4E97-B2B6-C6D3DB9D991F}"/>
              </a:ext>
            </a:extLst>
          </p:cNvPr>
          <p:cNvSpPr txBox="1"/>
          <p:nvPr/>
        </p:nvSpPr>
        <p:spPr>
          <a:xfrm>
            <a:off x="252000" y="5269939"/>
            <a:ext cx="8640000" cy="400110"/>
          </a:xfrm>
          <a:prstGeom prst="rect">
            <a:avLst/>
          </a:prstGeom>
          <a:noFill/>
        </p:spPr>
        <p:txBody>
          <a:bodyPr wrap="square" rtlCol="0">
            <a:spAutoFit/>
          </a:bodyPr>
          <a:lstStyle/>
          <a:p>
            <a:pPr>
              <a:defRPr/>
            </a:pPr>
            <a:r>
              <a:rPr lang="ja-JP" altLang="en-US" sz="2000" dirty="0">
                <a:solidFill>
                  <a:srgbClr val="C00000"/>
                </a:solidFill>
                <a:latin typeface="HGP創英角ｺﾞｼｯｸUB"/>
                <a:ea typeface="HGP創英角ｺﾞｼｯｸUB"/>
              </a:rPr>
              <a:t>アウトカム</a:t>
            </a:r>
            <a:r>
              <a:rPr lang="en-US" altLang="ja-JP" sz="2000" dirty="0">
                <a:solidFill>
                  <a:srgbClr val="C00000"/>
                </a:solidFill>
                <a:latin typeface="HGP創英角ｺﾞｼｯｸUB"/>
                <a:ea typeface="HGP創英角ｺﾞｼｯｸUB"/>
              </a:rPr>
              <a:t>3</a:t>
            </a:r>
            <a:r>
              <a:rPr lang="ja-JP" altLang="en-US" sz="2000" dirty="0">
                <a:solidFill>
                  <a:srgbClr val="C00000"/>
                </a:solidFill>
                <a:latin typeface="HGP創英角ｺﾞｼｯｸUB"/>
                <a:ea typeface="HGP創英角ｺﾞｼｯｸUB"/>
              </a:rPr>
              <a:t>：新規痛風発症増加</a:t>
            </a:r>
          </a:p>
        </p:txBody>
      </p:sp>
      <p:graphicFrame>
        <p:nvGraphicFramePr>
          <p:cNvPr id="8" name="表 7">
            <a:extLst>
              <a:ext uri="{FF2B5EF4-FFF2-40B4-BE49-F238E27FC236}">
                <a16:creationId xmlns:a16="http://schemas.microsoft.com/office/drawing/2014/main" id="{9D3E2770-5731-4113-A40A-A4BB08C6890F}"/>
              </a:ext>
            </a:extLst>
          </p:cNvPr>
          <p:cNvGraphicFramePr>
            <a:graphicFrameLocks noGrp="1"/>
          </p:cNvGraphicFramePr>
          <p:nvPr>
            <p:extLst>
              <p:ext uri="{D42A27DB-BD31-4B8C-83A1-F6EECF244321}">
                <p14:modId xmlns:p14="http://schemas.microsoft.com/office/powerpoint/2010/main" val="2706351027"/>
              </p:ext>
            </p:extLst>
          </p:nvPr>
        </p:nvGraphicFramePr>
        <p:xfrm>
          <a:off x="251520" y="5682952"/>
          <a:ext cx="8640000" cy="914400"/>
        </p:xfrm>
        <a:graphic>
          <a:graphicData uri="http://schemas.openxmlformats.org/drawingml/2006/table">
            <a:tbl>
              <a:tblPr firstRow="1" bandRow="1"/>
              <a:tblGrid>
                <a:gridCol w="3024000">
                  <a:extLst>
                    <a:ext uri="{9D8B030D-6E8A-4147-A177-3AD203B41FA5}">
                      <a16:colId xmlns:a16="http://schemas.microsoft.com/office/drawing/2014/main" val="486800859"/>
                    </a:ext>
                  </a:extLst>
                </a:gridCol>
                <a:gridCol w="5616000">
                  <a:extLst>
                    <a:ext uri="{9D8B030D-6E8A-4147-A177-3AD203B41FA5}">
                      <a16:colId xmlns:a16="http://schemas.microsoft.com/office/drawing/2014/main" val="3983042686"/>
                    </a:ext>
                  </a:extLst>
                </a:gridCol>
              </a:tblGrid>
              <a:tr h="173212">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endParaRPr kumimoji="1" lang="ja-JP" altLang="en-US" sz="1600" b="0" dirty="0">
                        <a:solidFill>
                          <a:schemeClr val="bg1"/>
                        </a:solidFill>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r>
                        <a:rPr kumimoji="1" lang="ja-JP" altLang="en-US" sz="1600" b="0" dirty="0">
                          <a:solidFill>
                            <a:schemeClr val="bg1"/>
                          </a:solidFill>
                        </a:rPr>
                        <a:t>エビデンスの強さ</a:t>
                      </a:r>
                      <a:endParaRPr kumimoji="1" lang="en-US" altLang="ja-JP" sz="1600" b="0" dirty="0">
                        <a:solidFill>
                          <a:schemeClr val="bg1"/>
                        </a:solidFill>
                      </a:endParaRPr>
                    </a:p>
                    <a:p>
                      <a:pPr algn="ctr"/>
                      <a:r>
                        <a:rPr kumimoji="1" lang="ja-JP" altLang="en-US" sz="1600" b="0" dirty="0">
                          <a:solidFill>
                            <a:schemeClr val="bg1"/>
                          </a:solidFill>
                        </a:rPr>
                        <a:t>中（</a:t>
                      </a:r>
                      <a:r>
                        <a:rPr kumimoji="1" lang="en-US" altLang="ja-JP" sz="1600" b="0" dirty="0">
                          <a:solidFill>
                            <a:schemeClr val="bg1"/>
                          </a:solidFill>
                        </a:rPr>
                        <a:t>B</a:t>
                      </a:r>
                      <a:r>
                        <a:rPr kumimoji="1" lang="ja-JP" altLang="en-US" sz="1600" b="0" dirty="0">
                          <a:solidFill>
                            <a:schemeClr val="bg1"/>
                          </a:solidFill>
                        </a:rPr>
                        <a:t>）</a:t>
                      </a:r>
                      <a:endParaRPr kumimoji="1" lang="en-US" altLang="ja-JP" sz="1600" b="0" dirty="0">
                        <a:solidFill>
                          <a:schemeClr val="bg1"/>
                        </a:solidFill>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719708632"/>
                  </a:ext>
                </a:extLst>
              </a:tr>
              <a:tr h="146653">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r>
                        <a:rPr kumimoji="1" lang="ja-JP" altLang="en-US" sz="1600" b="0" dirty="0">
                          <a:solidFill>
                            <a:schemeClr val="tx1"/>
                          </a:solidFill>
                        </a:rPr>
                        <a:t>痛風の発症を増加させる</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ja-JP" altLang="en-US" sz="1600" dirty="0">
                          <a:solidFill>
                            <a:schemeClr val="tx1"/>
                          </a:solidFill>
                        </a:rPr>
                        <a:t>アルコール、肉類、魚介類、糖質</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80638393"/>
                  </a:ext>
                </a:extLst>
              </a:tr>
            </a:tbl>
          </a:graphicData>
        </a:graphic>
      </p:graphicFrame>
      <p:sp>
        <p:nvSpPr>
          <p:cNvPr id="9" name="テキスト ボックス 8">
            <a:extLst>
              <a:ext uri="{FF2B5EF4-FFF2-40B4-BE49-F238E27FC236}">
                <a16:creationId xmlns:a16="http://schemas.microsoft.com/office/drawing/2014/main" id="{B8D5DDA4-FCAF-41DF-8513-EC6070DF92B8}"/>
              </a:ext>
            </a:extLst>
          </p:cNvPr>
          <p:cNvSpPr txBox="1"/>
          <p:nvPr/>
        </p:nvSpPr>
        <p:spPr>
          <a:xfrm>
            <a:off x="2745797" y="6627168"/>
            <a:ext cx="6398203"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66-69, 2018</a:t>
            </a:r>
          </a:p>
        </p:txBody>
      </p:sp>
      <p:sp>
        <p:nvSpPr>
          <p:cNvPr id="5" name="テキスト ボックス 4">
            <a:extLst>
              <a:ext uri="{FF2B5EF4-FFF2-40B4-BE49-F238E27FC236}">
                <a16:creationId xmlns:a16="http://schemas.microsoft.com/office/drawing/2014/main" id="{60497CF0-F412-4E0B-9A83-334DA1FE6FF7}"/>
              </a:ext>
            </a:extLst>
          </p:cNvPr>
          <p:cNvSpPr txBox="1"/>
          <p:nvPr/>
        </p:nvSpPr>
        <p:spPr>
          <a:xfrm>
            <a:off x="252000" y="3523146"/>
            <a:ext cx="8640000" cy="400110"/>
          </a:xfrm>
          <a:prstGeom prst="rect">
            <a:avLst/>
          </a:prstGeom>
          <a:noFill/>
        </p:spPr>
        <p:txBody>
          <a:bodyPr wrap="square" rtlCol="0">
            <a:spAutoFit/>
          </a:bodyPr>
          <a:lstStyle/>
          <a:p>
            <a:pPr>
              <a:defRPr/>
            </a:pPr>
            <a:r>
              <a:rPr lang="ja-JP" altLang="ja-JP" sz="2000" dirty="0">
                <a:solidFill>
                  <a:srgbClr val="C00000"/>
                </a:solidFill>
                <a:latin typeface="HGP創英角ｺﾞｼｯｸUB"/>
                <a:ea typeface="HGP創英角ｺﾞｼｯｸUB"/>
              </a:rPr>
              <a:t>アウトカム</a:t>
            </a:r>
            <a:r>
              <a:rPr lang="en-US" altLang="ja-JP" sz="2000" dirty="0">
                <a:solidFill>
                  <a:srgbClr val="C00000"/>
                </a:solidFill>
                <a:latin typeface="HGP創英角ｺﾞｼｯｸUB"/>
                <a:ea typeface="HGP創英角ｺﾞｼｯｸUB"/>
              </a:rPr>
              <a:t>2</a:t>
            </a:r>
            <a:r>
              <a:rPr lang="ja-JP" altLang="ja-JP" sz="2000" dirty="0">
                <a:solidFill>
                  <a:srgbClr val="C00000"/>
                </a:solidFill>
                <a:latin typeface="HGP創英角ｺﾞｼｯｸUB"/>
                <a:ea typeface="HGP創英角ｺﾞｼｯｸUB"/>
              </a:rPr>
              <a:t>：痛風の抑制</a:t>
            </a:r>
            <a:endParaRPr lang="en-US" altLang="ja-JP" sz="2000" dirty="0">
              <a:solidFill>
                <a:srgbClr val="C00000"/>
              </a:solidFill>
              <a:latin typeface="HGP創英角ｺﾞｼｯｸUB"/>
              <a:ea typeface="HGP創英角ｺﾞｼｯｸUB"/>
            </a:endParaRPr>
          </a:p>
        </p:txBody>
      </p:sp>
      <p:sp>
        <p:nvSpPr>
          <p:cNvPr id="11" name="角丸四角形 10">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CQ7</a:t>
            </a:r>
          </a:p>
        </p:txBody>
      </p:sp>
    </p:spTree>
    <p:extLst>
      <p:ext uri="{BB962C8B-B14F-4D97-AF65-F5344CB8AC3E}">
        <p14:creationId xmlns:p14="http://schemas.microsoft.com/office/powerpoint/2010/main" val="26375340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F4BCEC-49B9-4F3F-9120-AF25AC4510D6}"/>
              </a:ext>
            </a:extLst>
          </p:cNvPr>
          <p:cNvSpPr>
            <a:spLocks noGrp="1"/>
          </p:cNvSpPr>
          <p:nvPr>
            <p:ph type="title"/>
          </p:nvPr>
        </p:nvSpPr>
        <p:spPr/>
        <p:txBody>
          <a:bodyPr/>
          <a:lstStyle/>
          <a:p>
            <a:r>
              <a:rPr lang="en-US" altLang="ja-JP" dirty="0"/>
              <a:t>CQ7</a:t>
            </a:r>
            <a:r>
              <a:rPr lang="ja-JP" altLang="en-US" dirty="0"/>
              <a:t>とその推奨文</a:t>
            </a:r>
          </a:p>
        </p:txBody>
      </p:sp>
      <p:sp>
        <p:nvSpPr>
          <p:cNvPr id="5" name="テキスト ボックス 4">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16, 2018</a:t>
            </a:r>
          </a:p>
        </p:txBody>
      </p:sp>
      <p:graphicFrame>
        <p:nvGraphicFramePr>
          <p:cNvPr id="6" name="表 5"/>
          <p:cNvGraphicFramePr>
            <a:graphicFrameLocks noGrp="1"/>
          </p:cNvGraphicFramePr>
          <p:nvPr>
            <p:extLst>
              <p:ext uri="{D42A27DB-BD31-4B8C-83A1-F6EECF244321}">
                <p14:modId xmlns:p14="http://schemas.microsoft.com/office/powerpoint/2010/main" val="3609763666"/>
              </p:ext>
            </p:extLst>
          </p:nvPr>
        </p:nvGraphicFramePr>
        <p:xfrm>
          <a:off x="252000" y="1196752"/>
          <a:ext cx="8640000" cy="3096000"/>
        </p:xfrm>
        <a:graphic>
          <a:graphicData uri="http://schemas.openxmlformats.org/drawingml/2006/table">
            <a:tbl>
              <a:tblPr firstRow="1" bandRow="1">
                <a:tableStyleId>{5C22544A-7EE6-4342-B048-85BDC9FD1C3A}</a:tableStyleId>
              </a:tblPr>
              <a:tblGrid>
                <a:gridCol w="93562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gridCol w="1729675">
                  <a:extLst>
                    <a:ext uri="{9D8B030D-6E8A-4147-A177-3AD203B41FA5}">
                      <a16:colId xmlns:a16="http://schemas.microsoft.com/office/drawing/2014/main" val="20002"/>
                    </a:ext>
                  </a:extLst>
                </a:gridCol>
                <a:gridCol w="1438197">
                  <a:extLst>
                    <a:ext uri="{9D8B030D-6E8A-4147-A177-3AD203B41FA5}">
                      <a16:colId xmlns:a16="http://schemas.microsoft.com/office/drawing/2014/main" val="20003"/>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CQ7</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無症候性高尿酸血症の患者に対して、</a:t>
                      </a:r>
                    </a:p>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食事指導は食事指導をしない場合に比して推奨できるか？</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92000">
                <a:tc gridSpan="2">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152000">
                <a:tc gridSpan="2">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無症候性高尿酸血症の患者に対して、</a:t>
                      </a:r>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食事指導は食事指導をしない場合に比して推奨</a:t>
                      </a:r>
                      <a:br>
                        <a:rPr lang="en-US" altLang="ja-JP" sz="2200" b="0" dirty="0">
                          <a:solidFill>
                            <a:srgbClr val="C00000"/>
                          </a:solidFill>
                          <a:latin typeface="HGP創英角ｺﾞｼｯｸUB" panose="020B0900000000000000" pitchFamily="50" charset="-128"/>
                          <a:ea typeface="HGP創英角ｺﾞｼｯｸUB" panose="020B0900000000000000" pitchFamily="50" charset="-128"/>
                        </a:rPr>
                      </a:br>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できる</a:t>
                      </a: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「実施する」ことを推奨する。</a:t>
                      </a:r>
                      <a:endParaRPr lang="en-GB" altLang="ja-JP"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2200" b="0" dirty="0">
                          <a:solidFill>
                            <a:srgbClr val="0033CC"/>
                          </a:solidFill>
                          <a:latin typeface="HGP創英角ｺﾞｼｯｸUB" panose="020B0900000000000000" pitchFamily="50" charset="-128"/>
                          <a:ea typeface="HGP創英角ｺﾞｼｯｸUB" panose="020B0900000000000000" pitchFamily="50" charset="-128"/>
                        </a:rPr>
                        <a:t>C</a:t>
                      </a:r>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（弱）</a:t>
                      </a:r>
                      <a:endParaRPr lang="en-GB"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8" name="角丸四角形 7">
            <a:extLst>
              <a:ext uri="{FF2B5EF4-FFF2-40B4-BE49-F238E27FC236}">
                <a16:creationId xmlns:a16="http://schemas.microsoft.com/office/drawing/2014/main" id="{03E6CF27-FEFE-4C51-B48C-A1883F6B59EF}"/>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CQ7</a:t>
            </a:r>
          </a:p>
        </p:txBody>
      </p:sp>
    </p:spTree>
    <p:extLst>
      <p:ext uri="{BB962C8B-B14F-4D97-AF65-F5344CB8AC3E}">
        <p14:creationId xmlns:p14="http://schemas.microsoft.com/office/powerpoint/2010/main" val="1993069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0FC991-FF91-4429-B84C-C8230BD6A1ED}"/>
              </a:ext>
            </a:extLst>
          </p:cNvPr>
          <p:cNvSpPr>
            <a:spLocks noGrp="1"/>
          </p:cNvSpPr>
          <p:nvPr>
            <p:ph type="title"/>
          </p:nvPr>
        </p:nvSpPr>
        <p:spPr/>
        <p:txBody>
          <a:bodyPr/>
          <a:lstStyle/>
          <a:p>
            <a:r>
              <a:rPr lang="en-US" altLang="ja-JP" dirty="0"/>
              <a:t>CQ1</a:t>
            </a:r>
            <a:r>
              <a:rPr lang="ja-JP" altLang="en-US" dirty="0"/>
              <a:t>：</a:t>
            </a:r>
            <a:r>
              <a:rPr lang="en-US" altLang="ja-JP" dirty="0"/>
              <a:t>PICO</a:t>
            </a:r>
            <a:endParaRPr lang="ja-JP" altLang="en-US" dirty="0"/>
          </a:p>
        </p:txBody>
      </p:sp>
      <p:graphicFrame>
        <p:nvGraphicFramePr>
          <p:cNvPr id="3" name="表 2">
            <a:extLst>
              <a:ext uri="{FF2B5EF4-FFF2-40B4-BE49-F238E27FC236}">
                <a16:creationId xmlns:a16="http://schemas.microsoft.com/office/drawing/2014/main" id="{FC97D140-91C3-4C69-A1C1-E660F5D6116C}"/>
              </a:ext>
            </a:extLst>
          </p:cNvPr>
          <p:cNvGraphicFramePr>
            <a:graphicFrameLocks noGrp="1"/>
          </p:cNvGraphicFramePr>
          <p:nvPr>
            <p:extLst>
              <p:ext uri="{D42A27DB-BD31-4B8C-83A1-F6EECF244321}">
                <p14:modId xmlns:p14="http://schemas.microsoft.com/office/powerpoint/2010/main" val="3853085724"/>
              </p:ext>
            </p:extLst>
          </p:nvPr>
        </p:nvGraphicFramePr>
        <p:xfrm>
          <a:off x="252000" y="1196753"/>
          <a:ext cx="8640000" cy="3888000"/>
        </p:xfrm>
        <a:graphic>
          <a:graphicData uri="http://schemas.openxmlformats.org/drawingml/2006/table">
            <a:tbl>
              <a:tblPr firstRow="1" bandRow="1">
                <a:tableStyleId>{5C22544A-7EE6-4342-B048-85BDC9FD1C3A}</a:tableStyleId>
              </a:tblPr>
              <a:tblGrid>
                <a:gridCol w="934242">
                  <a:extLst>
                    <a:ext uri="{9D8B030D-6E8A-4147-A177-3AD203B41FA5}">
                      <a16:colId xmlns:a16="http://schemas.microsoft.com/office/drawing/2014/main" val="20000"/>
                    </a:ext>
                  </a:extLst>
                </a:gridCol>
                <a:gridCol w="1225518">
                  <a:extLst>
                    <a:ext uri="{9D8B030D-6E8A-4147-A177-3AD203B41FA5}">
                      <a16:colId xmlns:a16="http://schemas.microsoft.com/office/drawing/2014/main" val="20001"/>
                    </a:ext>
                  </a:extLst>
                </a:gridCol>
                <a:gridCol w="6480240">
                  <a:extLst>
                    <a:ext uri="{9D8B030D-6E8A-4147-A177-3AD203B41FA5}">
                      <a16:colId xmlns:a16="http://schemas.microsoft.com/office/drawing/2014/main" val="20002"/>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CQ1</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急性痛風関節炎（痛風発作）を起こしている患者において、</a:t>
                      </a:r>
                      <a:b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br>
                      <a: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t>NSAID</a:t>
                      </a: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・グルココルチコイド・コルヒチンは非投薬に比して推奨</a:t>
                      </a:r>
                      <a:b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b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できるか？</a:t>
                      </a:r>
                      <a:endParaRPr lang="en-GB" altLang="ja-JP"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792000">
                <a:tc gridSpan="2">
                  <a:txBody>
                    <a:bodyPr/>
                    <a:lstStyle/>
                    <a:p>
                      <a:pPr algn="ctr"/>
                      <a: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200" b="0" dirty="0">
                          <a:solidFill>
                            <a:srgbClr val="C00000"/>
                          </a:solidFill>
                          <a:latin typeface="HGP創英角ｺﾞｼｯｸUB" panose="020B0900000000000000" pitchFamily="50" charset="-128"/>
                          <a:ea typeface="HGP創英角ｺﾞｼｯｸUB" panose="020B0900000000000000" pitchFamily="50" charset="-128"/>
                        </a:rPr>
                        <a:t>　急性痛風関節炎の発作を起こしている患者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9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ステロイド・</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NSAID</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・コルヒチン</a:t>
                      </a:r>
                      <a:r>
                        <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対照</a:t>
                      </a:r>
                      <a:endParaRPr kumimoji="1" lang="ja-JP" altLang="en-US" sz="2200" b="0" dirty="0">
                        <a:solidFill>
                          <a:srgbClr val="C00000"/>
                        </a:solidFill>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152000">
                <a:tc gridSpan="2">
                  <a:txBody>
                    <a:bodyPr/>
                    <a:lstStyle/>
                    <a:p>
                      <a:pPr algn="ctr"/>
                      <a:r>
                        <a:rPr lang="en-GB" altLang="ja-JP" sz="22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痛風関節炎が改善する（益）</a:t>
                      </a:r>
                      <a:endParaRPr lang="en-US"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有害事象が増える（害）</a:t>
                      </a:r>
                      <a:endParaRPr lang="ja-JP"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急性期炎症反応物質が減少する（益）</a:t>
                      </a:r>
                      <a:endParaRPr lang="ja-JP" altLang="ja-JP" sz="22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a:t>
            </a:r>
            <a:r>
              <a:rPr lang="ja-JP" altLang="en-US"/>
              <a:t>委員会 編</a:t>
            </a:r>
            <a:r>
              <a:rPr lang="en-US" altLang="ja-JP" dirty="0"/>
              <a:t>: </a:t>
            </a:r>
            <a:r>
              <a:rPr lang="ja-JP" altLang="en-US" dirty="0"/>
              <a:t>高尿酸血症・痛風の治療</a:t>
            </a:r>
            <a:r>
              <a:rPr lang="ja-JP" altLang="en-US"/>
              <a:t>ガイドライン 第</a:t>
            </a:r>
            <a:r>
              <a:rPr lang="en-US" altLang="ja-JP" dirty="0"/>
              <a:t>3</a:t>
            </a:r>
            <a:r>
              <a:rPr lang="ja-JP" altLang="en-US" dirty="0"/>
              <a:t>版 診断と</a:t>
            </a:r>
            <a:r>
              <a:rPr lang="ja-JP" altLang="en-US"/>
              <a:t>治療社 </a:t>
            </a:r>
            <a:r>
              <a:rPr lang="en-US" altLang="ja-JP" dirty="0"/>
              <a:t>: 44, 2018</a:t>
            </a:r>
          </a:p>
        </p:txBody>
      </p:sp>
      <p:sp>
        <p:nvSpPr>
          <p:cNvPr id="8" name="角丸四角形 7"/>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CQ1</a:t>
            </a:r>
            <a:endParaRPr lang="ja-JP" altLang="en-US" sz="2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721544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08DB20-DF3B-4296-B0DA-6E9F4DE54C99}"/>
              </a:ext>
            </a:extLst>
          </p:cNvPr>
          <p:cNvSpPr>
            <a:spLocks noGrp="1"/>
          </p:cNvSpPr>
          <p:nvPr>
            <p:ph type="title"/>
          </p:nvPr>
        </p:nvSpPr>
        <p:spPr/>
        <p:txBody>
          <a:bodyPr>
            <a:normAutofit/>
          </a:bodyPr>
          <a:lstStyle/>
          <a:p>
            <a:r>
              <a:rPr lang="en-US" altLang="ja-JP" dirty="0"/>
              <a:t>NSAID</a:t>
            </a:r>
            <a:r>
              <a:rPr lang="ja-JP" altLang="en-US" dirty="0"/>
              <a:t>は</a:t>
            </a:r>
            <a:r>
              <a:rPr lang="en-US" altLang="ja-JP" dirty="0"/>
              <a:t>placebo</a:t>
            </a:r>
            <a:r>
              <a:rPr lang="ja-JP" altLang="en-US" dirty="0"/>
              <a:t>（非投薬）</a:t>
            </a:r>
            <a:br>
              <a:rPr lang="en-US" altLang="ja-JP" dirty="0"/>
            </a:br>
            <a:r>
              <a:rPr lang="ja-JP" altLang="en-US" dirty="0"/>
              <a:t>と比べて有効であることを示唆する報告</a:t>
            </a:r>
          </a:p>
        </p:txBody>
      </p:sp>
      <p:graphicFrame>
        <p:nvGraphicFramePr>
          <p:cNvPr id="3" name="2D縦棒グラフ">
            <a:extLst>
              <a:ext uri="{FF2B5EF4-FFF2-40B4-BE49-F238E27FC236}">
                <a16:creationId xmlns:a16="http://schemas.microsoft.com/office/drawing/2014/main" id="{C73A70BF-A186-4482-9B5E-D4E8DAECC59E}"/>
              </a:ext>
            </a:extLst>
          </p:cNvPr>
          <p:cNvGraphicFramePr/>
          <p:nvPr>
            <p:extLst>
              <p:ext uri="{D42A27DB-BD31-4B8C-83A1-F6EECF244321}">
                <p14:modId xmlns:p14="http://schemas.microsoft.com/office/powerpoint/2010/main" val="539859554"/>
              </p:ext>
            </p:extLst>
          </p:nvPr>
        </p:nvGraphicFramePr>
        <p:xfrm>
          <a:off x="666942" y="1550502"/>
          <a:ext cx="6953270" cy="2965804"/>
        </p:xfrm>
        <a:graphic>
          <a:graphicData uri="http://schemas.openxmlformats.org/drawingml/2006/chart">
            <c:chart xmlns:c="http://schemas.openxmlformats.org/drawingml/2006/chart" xmlns:r="http://schemas.openxmlformats.org/officeDocument/2006/relationships" r:id="rId3"/>
          </a:graphicData>
        </a:graphic>
      </p:graphicFrame>
      <p:sp>
        <p:nvSpPr>
          <p:cNvPr id="4" name="Schumacher HR. J Rheumatol 2012;39:1859.">
            <a:extLst>
              <a:ext uri="{FF2B5EF4-FFF2-40B4-BE49-F238E27FC236}">
                <a16:creationId xmlns:a16="http://schemas.microsoft.com/office/drawing/2014/main" id="{FC564B96-08E4-491E-AE17-66AC3AAAE142}"/>
              </a:ext>
            </a:extLst>
          </p:cNvPr>
          <p:cNvSpPr txBox="1"/>
          <p:nvPr/>
        </p:nvSpPr>
        <p:spPr>
          <a:xfrm>
            <a:off x="6230725" y="6627168"/>
            <a:ext cx="2913275" cy="230832"/>
          </a:xfrm>
          <a:prstGeom prst="rect">
            <a:avLst/>
          </a:prstGeom>
          <a:noFill/>
          <a:extLst>
            <a:ext uri="{C572A759-6A51-4108-AA02-DFA0A04FC94B}">
              <ma14:wrappingTextBoxFlag xmlns:ma14="http://schemas.microsoft.com/office/mac/drawingml/2011/main" xmlns="" val="1"/>
            </a:ext>
          </a:extLst>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t>Schumacher</a:t>
            </a:r>
            <a:r>
              <a:rPr lang="en-US" altLang="ja-JP"/>
              <a:t>,</a:t>
            </a:r>
            <a:r>
              <a:t> H</a:t>
            </a:r>
            <a:r>
              <a:rPr lang="en-US" altLang="ja-JP"/>
              <a:t>.</a:t>
            </a:r>
            <a:r>
              <a:t>R</a:t>
            </a:r>
            <a:r>
              <a:rPr lang="en-US" altLang="ja-JP"/>
              <a:t>.</a:t>
            </a:r>
            <a:r>
              <a:rPr lang="en-US" dirty="0"/>
              <a:t> et al</a:t>
            </a:r>
            <a:r>
              <a:rPr lang="en-US"/>
              <a:t>.: </a:t>
            </a:r>
            <a:r>
              <a:rPr lang="fi-FI" dirty="0"/>
              <a:t>J Rheumatot 39: 1859, 2012</a:t>
            </a:r>
            <a:endParaRPr dirty="0"/>
          </a:p>
        </p:txBody>
      </p:sp>
      <p:sp>
        <p:nvSpPr>
          <p:cNvPr id="6" name="正方形/長方形 5">
            <a:extLst>
              <a:ext uri="{FF2B5EF4-FFF2-40B4-BE49-F238E27FC236}">
                <a16:creationId xmlns:a16="http://schemas.microsoft.com/office/drawing/2014/main" id="{4D25497D-C875-4E8D-97CC-B108EB4C7EAD}"/>
              </a:ext>
            </a:extLst>
          </p:cNvPr>
          <p:cNvSpPr/>
          <p:nvPr/>
        </p:nvSpPr>
        <p:spPr>
          <a:xfrm>
            <a:off x="1258888" y="4190837"/>
            <a:ext cx="6193432" cy="292755"/>
          </a:xfrm>
          <a:prstGeom prst="rect">
            <a:avLst/>
          </a:prstGeom>
          <a:solidFill>
            <a:srgbClr val="FFFFFF"/>
          </a:solidFill>
          <a:ln w="12700" cap="flat">
            <a:noFill/>
            <a:miter lim="400000"/>
          </a:ln>
          <a:effectLst/>
          <a:sp3d/>
        </p:spPr>
        <p:txBody>
          <a:bodyPr rot="0" spcFirstLastPara="1" vertOverflow="overflow" horzOverflow="overflow" vert="horz" wrap="square" lIns="50800" tIns="50800" rIns="50800" bIns="50800" numCol="1" spcCol="38100" rtlCol="0" anchor="ctr">
            <a:noAutofit/>
          </a:bodyPr>
          <a:lstStyle/>
          <a:p>
            <a:pPr algn="ctr" defTabSz="584200" hangingPunct="0">
              <a:defRPr/>
            </a:pPr>
            <a:endParaRPr kumimoji="0" lang="ja-JP" altLang="en-US" sz="2200" kern="0">
              <a:solidFill>
                <a:srgbClr val="FFFFFF"/>
              </a:solidFill>
              <a:latin typeface="ヒラギノ角ゴ ProN W3"/>
              <a:sym typeface="ヒラギノ角ゴ ProN W3"/>
            </a:endParaRPr>
          </a:p>
        </p:txBody>
      </p:sp>
      <p:sp>
        <p:nvSpPr>
          <p:cNvPr id="7" name="テキスト ボックス 6">
            <a:extLst>
              <a:ext uri="{FF2B5EF4-FFF2-40B4-BE49-F238E27FC236}">
                <a16:creationId xmlns:a16="http://schemas.microsoft.com/office/drawing/2014/main" id="{62E5176B-49C8-4D21-8D06-33AD26E9C514}"/>
              </a:ext>
            </a:extLst>
          </p:cNvPr>
          <p:cNvSpPr txBox="1"/>
          <p:nvPr/>
        </p:nvSpPr>
        <p:spPr>
          <a:xfrm>
            <a:off x="1563539" y="4149139"/>
            <a:ext cx="955390" cy="348813"/>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algn="ctr" defTabSz="584200" hangingPunct="0">
              <a:defRPr/>
            </a:pPr>
            <a:r>
              <a:rPr kumimoji="0" lang="en-US" altLang="ja-JP" sz="1600" kern="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100mg</a:t>
            </a:r>
            <a:r>
              <a:rPr kumimoji="0" lang="ja-JP" altLang="en-US" sz="1600" kern="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群</a:t>
            </a:r>
          </a:p>
        </p:txBody>
      </p:sp>
      <p:sp>
        <p:nvSpPr>
          <p:cNvPr id="8" name="テキスト ボックス 7">
            <a:extLst>
              <a:ext uri="{FF2B5EF4-FFF2-40B4-BE49-F238E27FC236}">
                <a16:creationId xmlns:a16="http://schemas.microsoft.com/office/drawing/2014/main" id="{B43639FB-999C-463C-8221-321BFAEA0A15}"/>
              </a:ext>
            </a:extLst>
          </p:cNvPr>
          <p:cNvSpPr txBox="1"/>
          <p:nvPr/>
        </p:nvSpPr>
        <p:spPr>
          <a:xfrm>
            <a:off x="3112554" y="4149139"/>
            <a:ext cx="955390" cy="348813"/>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algn="ctr" defTabSz="584200" hangingPunct="0">
              <a:defRPr/>
            </a:pPr>
            <a:r>
              <a:rPr kumimoji="0" lang="en-US" altLang="ja-JP" sz="1600" kern="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400mg</a:t>
            </a:r>
            <a:r>
              <a:rPr kumimoji="0" lang="ja-JP" altLang="en-US" sz="1600" kern="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群</a:t>
            </a:r>
          </a:p>
        </p:txBody>
      </p:sp>
      <p:sp>
        <p:nvSpPr>
          <p:cNvPr id="9" name="テキスト ボックス 8">
            <a:extLst>
              <a:ext uri="{FF2B5EF4-FFF2-40B4-BE49-F238E27FC236}">
                <a16:creationId xmlns:a16="http://schemas.microsoft.com/office/drawing/2014/main" id="{15C9C931-4BB9-4C6D-87EB-32B4381EB7A0}"/>
              </a:ext>
            </a:extLst>
          </p:cNvPr>
          <p:cNvSpPr txBox="1"/>
          <p:nvPr/>
        </p:nvSpPr>
        <p:spPr>
          <a:xfrm>
            <a:off x="4653533" y="4149139"/>
            <a:ext cx="955390" cy="348813"/>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algn="ctr" defTabSz="584200" hangingPunct="0">
              <a:defRPr/>
            </a:pPr>
            <a:r>
              <a:rPr kumimoji="0" lang="en-US" altLang="ja-JP" sz="1600" kern="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800mg</a:t>
            </a:r>
            <a:r>
              <a:rPr kumimoji="0" lang="ja-JP" altLang="en-US" sz="1600" kern="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群</a:t>
            </a:r>
          </a:p>
        </p:txBody>
      </p:sp>
      <p:cxnSp>
        <p:nvCxnSpPr>
          <p:cNvPr id="10" name="直線コネクタ 9">
            <a:extLst>
              <a:ext uri="{FF2B5EF4-FFF2-40B4-BE49-F238E27FC236}">
                <a16:creationId xmlns:a16="http://schemas.microsoft.com/office/drawing/2014/main" id="{8C83A1D8-5B05-4B55-BE92-E0E64C4F42A9}"/>
              </a:ext>
            </a:extLst>
          </p:cNvPr>
          <p:cNvCxnSpPr>
            <a:cxnSpLocks/>
          </p:cNvCxnSpPr>
          <p:nvPr/>
        </p:nvCxnSpPr>
        <p:spPr>
          <a:xfrm>
            <a:off x="1562100" y="4510960"/>
            <a:ext cx="4063027" cy="0"/>
          </a:xfrm>
          <a:prstGeom prst="line">
            <a:avLst/>
          </a:prstGeom>
          <a:noFill/>
          <a:ln w="19050" cap="flat">
            <a:solidFill>
              <a:srgbClr val="000000"/>
            </a:solidFill>
            <a:prstDash val="solid"/>
            <a:miter lim="400000"/>
          </a:ln>
          <a:effectLst/>
          <a:sp3d/>
        </p:spPr>
      </p:cxnSp>
      <p:sp>
        <p:nvSpPr>
          <p:cNvPr id="11" name="テキスト ボックス 10">
            <a:extLst>
              <a:ext uri="{FF2B5EF4-FFF2-40B4-BE49-F238E27FC236}">
                <a16:creationId xmlns:a16="http://schemas.microsoft.com/office/drawing/2014/main" id="{0250D937-871A-4FD9-9FE9-5565736956E1}"/>
              </a:ext>
            </a:extLst>
          </p:cNvPr>
          <p:cNvSpPr txBox="1"/>
          <p:nvPr/>
        </p:nvSpPr>
        <p:spPr>
          <a:xfrm>
            <a:off x="3013326" y="4504606"/>
            <a:ext cx="1160574" cy="348813"/>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algn="ctr" defTabSz="584200" hangingPunct="0">
              <a:defRPr/>
            </a:pPr>
            <a:r>
              <a:rPr kumimoji="0" lang="ja-JP" altLang="en-US" sz="1600" kern="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セレコキシブ</a:t>
            </a:r>
          </a:p>
        </p:txBody>
      </p:sp>
      <p:grpSp>
        <p:nvGrpSpPr>
          <p:cNvPr id="30" name="グループ化 29">
            <a:extLst>
              <a:ext uri="{FF2B5EF4-FFF2-40B4-BE49-F238E27FC236}">
                <a16:creationId xmlns:a16="http://schemas.microsoft.com/office/drawing/2014/main" id="{A2C16E5D-7301-4FA4-BAB8-107442DA4C85}"/>
              </a:ext>
            </a:extLst>
          </p:cNvPr>
          <p:cNvGrpSpPr/>
          <p:nvPr/>
        </p:nvGrpSpPr>
        <p:grpSpPr>
          <a:xfrm>
            <a:off x="7596336" y="1713384"/>
            <a:ext cx="1112033" cy="659327"/>
            <a:chOff x="9433475" y="1575541"/>
            <a:chExt cx="1112033" cy="659327"/>
          </a:xfrm>
        </p:grpSpPr>
        <p:sp>
          <p:nvSpPr>
            <p:cNvPr id="13" name="正方形/長方形 12">
              <a:extLst>
                <a:ext uri="{FF2B5EF4-FFF2-40B4-BE49-F238E27FC236}">
                  <a16:creationId xmlns:a16="http://schemas.microsoft.com/office/drawing/2014/main" id="{AD8F2FBD-B96D-4D6D-A79D-C00871ADBB8E}"/>
                </a:ext>
              </a:extLst>
            </p:cNvPr>
            <p:cNvSpPr/>
            <p:nvPr/>
          </p:nvSpPr>
          <p:spPr>
            <a:xfrm>
              <a:off x="9433475" y="1644559"/>
              <a:ext cx="179085" cy="180000"/>
            </a:xfrm>
            <a:prstGeom prst="rect">
              <a:avLst/>
            </a:prstGeom>
            <a:solidFill>
              <a:srgbClr val="00A2FF">
                <a:lumMod val="40000"/>
                <a:lumOff val="60000"/>
              </a:srgbClr>
            </a:solidFill>
            <a:ln w="12700" cap="flat">
              <a:noFill/>
              <a:miter lim="400000"/>
            </a:ln>
            <a:effectLst/>
            <a:sp3d/>
          </p:spPr>
          <p:txBody>
            <a:bodyPr rot="0" spcFirstLastPara="1" vertOverflow="overflow" horzOverflow="overflow" vert="horz" wrap="square" lIns="50800" tIns="50800" rIns="50800" bIns="50800" numCol="1" spcCol="38100" rtlCol="0" anchor="ctr">
              <a:noAutofit/>
            </a:bodyPr>
            <a:lstStyle/>
            <a:p>
              <a:pPr defTabSz="584200" hangingPunct="0">
                <a:defRPr/>
              </a:pPr>
              <a:endParaRPr kumimoji="0" lang="ja-JP" altLang="en-US" sz="1400" kern="0">
                <a:solidFill>
                  <a:srgbClr val="FFFFFF"/>
                </a:solidFill>
                <a:sym typeface="ヒラギノ角ゴ ProN W3"/>
              </a:endParaRPr>
            </a:p>
          </p:txBody>
        </p:sp>
        <p:sp>
          <p:nvSpPr>
            <p:cNvPr id="14" name="正方形/長方形 13">
              <a:extLst>
                <a:ext uri="{FF2B5EF4-FFF2-40B4-BE49-F238E27FC236}">
                  <a16:creationId xmlns:a16="http://schemas.microsoft.com/office/drawing/2014/main" id="{08F91AF1-EA74-459C-B90C-1B9AE8AA2B22}"/>
                </a:ext>
              </a:extLst>
            </p:cNvPr>
            <p:cNvSpPr/>
            <p:nvPr/>
          </p:nvSpPr>
          <p:spPr>
            <a:xfrm>
              <a:off x="9433475" y="1985850"/>
              <a:ext cx="179085" cy="180000"/>
            </a:xfrm>
            <a:prstGeom prst="rect">
              <a:avLst/>
            </a:prstGeom>
            <a:solidFill>
              <a:srgbClr val="00A2FF">
                <a:lumMod val="75000"/>
              </a:srgbClr>
            </a:solidFill>
            <a:ln w="12700" cap="flat">
              <a:noFill/>
              <a:miter lim="400000"/>
            </a:ln>
            <a:effectLst/>
            <a:sp3d/>
          </p:spPr>
          <p:txBody>
            <a:bodyPr rot="0" spcFirstLastPara="1" vertOverflow="overflow" horzOverflow="overflow" vert="horz" wrap="square" lIns="50800" tIns="50800" rIns="50800" bIns="50800" numCol="1" spcCol="38100" rtlCol="0" anchor="ctr">
              <a:noAutofit/>
            </a:bodyPr>
            <a:lstStyle/>
            <a:p>
              <a:pPr defTabSz="584200" hangingPunct="0">
                <a:defRPr/>
              </a:pPr>
              <a:endParaRPr kumimoji="0" lang="ja-JP" altLang="en-US" sz="1400" kern="0">
                <a:solidFill>
                  <a:srgbClr val="FFFFFF"/>
                </a:solidFill>
                <a:sym typeface="ヒラギノ角ゴ ProN W3"/>
              </a:endParaRPr>
            </a:p>
          </p:txBody>
        </p:sp>
        <p:sp>
          <p:nvSpPr>
            <p:cNvPr id="15" name="テキスト ボックス 14">
              <a:extLst>
                <a:ext uri="{FF2B5EF4-FFF2-40B4-BE49-F238E27FC236}">
                  <a16:creationId xmlns:a16="http://schemas.microsoft.com/office/drawing/2014/main" id="{4D4A8569-CF7B-44EB-A529-C58CCAB3EC3B}"/>
                </a:ext>
              </a:extLst>
            </p:cNvPr>
            <p:cNvSpPr txBox="1"/>
            <p:nvPr/>
          </p:nvSpPr>
          <p:spPr>
            <a:xfrm>
              <a:off x="9612560" y="1575541"/>
              <a:ext cx="641201" cy="318036"/>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defTabSz="584200" hangingPunct="0">
                <a:defRPr/>
              </a:pPr>
              <a:r>
                <a:rPr kumimoji="0" lang="ja-JP" altLang="en-US" sz="1400" kern="0" dirty="0">
                  <a:solidFill>
                    <a:srgbClr val="000000"/>
                  </a:solidFill>
                  <a:cs typeface="ヒラギノ角ゴ ProN W6"/>
                  <a:sym typeface="ヒラギノ角ゴ ProN W6"/>
                </a:rPr>
                <a:t>治療前</a:t>
              </a:r>
            </a:p>
          </p:txBody>
        </p:sp>
        <p:sp>
          <p:nvSpPr>
            <p:cNvPr id="16" name="テキスト ボックス 15">
              <a:extLst>
                <a:ext uri="{FF2B5EF4-FFF2-40B4-BE49-F238E27FC236}">
                  <a16:creationId xmlns:a16="http://schemas.microsoft.com/office/drawing/2014/main" id="{083570CD-3B8A-43F5-A7BD-3809E9B9EE1E}"/>
                </a:ext>
              </a:extLst>
            </p:cNvPr>
            <p:cNvSpPr txBox="1"/>
            <p:nvPr/>
          </p:nvSpPr>
          <p:spPr>
            <a:xfrm>
              <a:off x="9612560" y="1916832"/>
              <a:ext cx="932948" cy="318036"/>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defTabSz="584200" hangingPunct="0">
                <a:defRPr/>
              </a:pPr>
              <a:r>
                <a:rPr kumimoji="0" lang="ja-JP" altLang="en-US" sz="1400" kern="0" dirty="0">
                  <a:solidFill>
                    <a:srgbClr val="000000"/>
                  </a:solidFill>
                  <a:cs typeface="ヒラギノ角ゴ ProN W6"/>
                  <a:sym typeface="ヒラギノ角ゴ ProN W6"/>
                </a:rPr>
                <a:t>治療</a:t>
              </a:r>
              <a:r>
                <a:rPr kumimoji="0" lang="en-US" altLang="ja-JP" sz="1400" kern="0" dirty="0">
                  <a:solidFill>
                    <a:srgbClr val="000000"/>
                  </a:solidFill>
                  <a:cs typeface="ヒラギノ角ゴ ProN W6"/>
                  <a:sym typeface="ヒラギノ角ゴ ProN W6"/>
                </a:rPr>
                <a:t>2</a:t>
              </a:r>
              <a:r>
                <a:rPr kumimoji="0" lang="ja-JP" altLang="en-US" sz="1400" kern="0" dirty="0">
                  <a:solidFill>
                    <a:srgbClr val="000000"/>
                  </a:solidFill>
                  <a:cs typeface="ヒラギノ角ゴ ProN W6"/>
                  <a:sym typeface="ヒラギノ角ゴ ProN W6"/>
                </a:rPr>
                <a:t>日後</a:t>
              </a:r>
            </a:p>
          </p:txBody>
        </p:sp>
      </p:grpSp>
      <p:sp>
        <p:nvSpPr>
          <p:cNvPr id="17" name="セレコキシブは容量依存的に有効である。…">
            <a:extLst>
              <a:ext uri="{FF2B5EF4-FFF2-40B4-BE49-F238E27FC236}">
                <a16:creationId xmlns:a16="http://schemas.microsoft.com/office/drawing/2014/main" id="{BA379A95-8BAA-4DF6-BD46-7B4AC22743D4}"/>
              </a:ext>
            </a:extLst>
          </p:cNvPr>
          <p:cNvSpPr txBox="1">
            <a:spLocks/>
          </p:cNvSpPr>
          <p:nvPr/>
        </p:nvSpPr>
        <p:spPr>
          <a:xfrm>
            <a:off x="1258888" y="5015111"/>
            <a:ext cx="6193432" cy="718145"/>
          </a:xfrm>
          <a:prstGeom prst="rect">
            <a:avLst/>
          </a:prstGeom>
          <a:solidFill>
            <a:srgbClr val="FFFF99"/>
          </a:solidFill>
          <a:ln w="19050">
            <a:solidFill>
              <a:schemeClr val="accent2">
                <a:lumMod val="75000"/>
              </a:schemeClr>
            </a:solidFill>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lvl1pPr marL="31252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1pPr>
            <a:lvl2pPr marL="62505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2pPr>
            <a:lvl3pPr marL="93758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3pPr>
            <a:lvl4pPr marL="125011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4pPr>
            <a:lvl5pPr marL="1562640"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5pPr>
            <a:lvl6pPr marL="187516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6pPr>
            <a:lvl7pPr marL="218769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7pPr>
            <a:lvl8pPr marL="250022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8pPr>
            <a:lvl9pPr marL="281275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9pPr>
          </a:lstStyle>
          <a:p>
            <a:pPr marL="0" indent="0">
              <a:spcBef>
                <a:spcPts val="0"/>
              </a:spcBef>
              <a:buNone/>
              <a:defRPr/>
            </a:pPr>
            <a:r>
              <a:rPr kumimoji="0" lang="ja-JP" altLang="en-US" sz="2000" kern="0" dirty="0">
                <a:latin typeface="HGP創英角ｺﾞｼｯｸUB" panose="020B0900000000000000" pitchFamily="50" charset="-128"/>
                <a:ea typeface="HGP創英角ｺﾞｼｯｸUB" panose="020B0900000000000000" pitchFamily="50" charset="-128"/>
              </a:rPr>
              <a:t>　セレコキシブは用量依存的に有効である</a:t>
            </a:r>
          </a:p>
          <a:p>
            <a:pPr marL="0" indent="0">
              <a:spcBef>
                <a:spcPts val="0"/>
              </a:spcBef>
              <a:buNone/>
              <a:defRPr/>
            </a:pPr>
            <a:r>
              <a:rPr kumimoji="0" lang="ja-JP" altLang="en-US" sz="2000" kern="0" dirty="0">
                <a:latin typeface="HGP創英角ｺﾞｼｯｸUB" panose="020B0900000000000000" pitchFamily="50" charset="-128"/>
                <a:ea typeface="HGP創英角ｺﾞｼｯｸUB" panose="020B0900000000000000" pitchFamily="50" charset="-128"/>
              </a:rPr>
              <a:t>　セレコキシブはインドメタシンと同等の有効性がある</a:t>
            </a:r>
          </a:p>
        </p:txBody>
      </p:sp>
      <p:sp>
        <p:nvSpPr>
          <p:cNvPr id="18" name="正方形/長方形 17">
            <a:extLst>
              <a:ext uri="{FF2B5EF4-FFF2-40B4-BE49-F238E27FC236}">
                <a16:creationId xmlns:a16="http://schemas.microsoft.com/office/drawing/2014/main" id="{740F8B4E-3DC9-4763-ADAD-E22B7060814B}"/>
              </a:ext>
            </a:extLst>
          </p:cNvPr>
          <p:cNvSpPr/>
          <p:nvPr/>
        </p:nvSpPr>
        <p:spPr>
          <a:xfrm>
            <a:off x="275562" y="1758950"/>
            <a:ext cx="430887" cy="23939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nchor="ctr">
            <a:spAutoFit/>
          </a:bodyPr>
          <a:lstStyle/>
          <a:p>
            <a:pPr algn="ct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疼痛スコア</a:t>
            </a:r>
          </a:p>
        </p:txBody>
      </p:sp>
      <p:sp>
        <p:nvSpPr>
          <p:cNvPr id="19" name="正方形/長方形 18">
            <a:extLst>
              <a:ext uri="{FF2B5EF4-FFF2-40B4-BE49-F238E27FC236}">
                <a16:creationId xmlns:a16="http://schemas.microsoft.com/office/drawing/2014/main" id="{37F78C46-DB24-4F00-8EB1-A7255FFCB055}"/>
              </a:ext>
            </a:extLst>
          </p:cNvPr>
          <p:cNvSpPr/>
          <p:nvPr/>
        </p:nvSpPr>
        <p:spPr>
          <a:xfrm>
            <a:off x="882587" y="1196752"/>
            <a:ext cx="7378826" cy="400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t">
            <a:spAutoFit/>
          </a:bodyPr>
          <a:lstStyle/>
          <a:p>
            <a:pPr algn="ctr"/>
            <a:r>
              <a:rPr lang="en-US" altLang="ja-JP" sz="2000" dirty="0">
                <a:solidFill>
                  <a:schemeClr val="tx1"/>
                </a:solidFill>
                <a:latin typeface="HGP創英角ｺﾞｼｯｸUB" panose="020B0900000000000000" pitchFamily="50" charset="-128"/>
                <a:ea typeface="HGP創英角ｺﾞｼｯｸUB" panose="020B0900000000000000" pitchFamily="50" charset="-128"/>
              </a:rPr>
              <a:t>NSAID</a:t>
            </a:r>
            <a:r>
              <a:rPr lang="ja-JP" altLang="en-US" sz="2000" dirty="0">
                <a:solidFill>
                  <a:schemeClr val="tx1"/>
                </a:solidFill>
                <a:latin typeface="HGP創英角ｺﾞｼｯｸUB" panose="020B0900000000000000" pitchFamily="50" charset="-128"/>
                <a:ea typeface="HGP創英角ｺﾞｼｯｸUB" panose="020B0900000000000000" pitchFamily="50" charset="-128"/>
              </a:rPr>
              <a:t>投与前後の疼痛スコア</a:t>
            </a:r>
          </a:p>
        </p:txBody>
      </p:sp>
      <p:sp>
        <p:nvSpPr>
          <p:cNvPr id="20" name="正方形/長方形 19">
            <a:extLst>
              <a:ext uri="{FF2B5EF4-FFF2-40B4-BE49-F238E27FC236}">
                <a16:creationId xmlns:a16="http://schemas.microsoft.com/office/drawing/2014/main" id="{CB1E9ED8-BD5A-4381-A98F-AD518057F3E4}"/>
              </a:ext>
            </a:extLst>
          </p:cNvPr>
          <p:cNvSpPr/>
          <p:nvPr/>
        </p:nvSpPr>
        <p:spPr>
          <a:xfrm>
            <a:off x="1616805" y="3912969"/>
            <a:ext cx="405560" cy="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b">
            <a:spAutoFit/>
          </a:bodyPr>
          <a:lstStyle/>
          <a:p>
            <a:pPr algn="ct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100" dirty="0">
                <a:solidFill>
                  <a:schemeClr val="tx1"/>
                </a:solidFill>
                <a:latin typeface="HGP創英角ｺﾞｼｯｸUB" panose="020B0900000000000000" pitchFamily="50" charset="-128"/>
                <a:ea typeface="HGP創英角ｺﾞｼｯｸUB" panose="020B0900000000000000" pitchFamily="50" charset="-128"/>
              </a:rPr>
              <a:t>100</a:t>
            </a: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a:t>
            </a:r>
          </a:p>
        </p:txBody>
      </p:sp>
      <p:sp>
        <p:nvSpPr>
          <p:cNvPr id="21" name="正方形/長方形 20">
            <a:extLst>
              <a:ext uri="{FF2B5EF4-FFF2-40B4-BE49-F238E27FC236}">
                <a16:creationId xmlns:a16="http://schemas.microsoft.com/office/drawing/2014/main" id="{92BC2B39-26E5-4FD0-ABCC-C7749B9DF1AB}"/>
              </a:ext>
            </a:extLst>
          </p:cNvPr>
          <p:cNvSpPr/>
          <p:nvPr/>
        </p:nvSpPr>
        <p:spPr>
          <a:xfrm>
            <a:off x="2102095" y="3912969"/>
            <a:ext cx="317396" cy="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b">
            <a:spAutoFit/>
          </a:bodyPr>
          <a:lstStyle/>
          <a:p>
            <a:pPr algn="ctr"/>
            <a:r>
              <a:rPr lang="ja-JP" altLang="en-US" sz="1100" dirty="0">
                <a:solidFill>
                  <a:schemeClr val="bg1"/>
                </a:solidFill>
                <a:latin typeface="HGP創英角ｺﾞｼｯｸUB" panose="020B0900000000000000" pitchFamily="50" charset="-128"/>
                <a:ea typeface="HGP創英角ｺﾞｼｯｸUB" panose="020B0900000000000000" pitchFamily="50" charset="-128"/>
              </a:rPr>
              <a:t>（</a:t>
            </a:r>
            <a:r>
              <a:rPr lang="en-US" altLang="ja-JP" sz="1100" dirty="0">
                <a:solidFill>
                  <a:schemeClr val="bg1"/>
                </a:solidFill>
                <a:latin typeface="HGP創英角ｺﾞｼｯｸUB" panose="020B0900000000000000" pitchFamily="50" charset="-128"/>
                <a:ea typeface="HGP創英角ｺﾞｼｯｸUB" panose="020B0900000000000000" pitchFamily="50" charset="-128"/>
              </a:rPr>
              <a:t>97</a:t>
            </a:r>
            <a:r>
              <a:rPr lang="ja-JP" altLang="en-US" sz="1100" dirty="0">
                <a:solidFill>
                  <a:schemeClr val="bg1"/>
                </a:solidFill>
                <a:latin typeface="HGP創英角ｺﾞｼｯｸUB" panose="020B0900000000000000" pitchFamily="50" charset="-128"/>
                <a:ea typeface="HGP創英角ｺﾞｼｯｸUB" panose="020B0900000000000000" pitchFamily="50" charset="-128"/>
              </a:rPr>
              <a:t>）</a:t>
            </a:r>
          </a:p>
        </p:txBody>
      </p:sp>
      <p:sp>
        <p:nvSpPr>
          <p:cNvPr id="22" name="正方形/長方形 21">
            <a:extLst>
              <a:ext uri="{FF2B5EF4-FFF2-40B4-BE49-F238E27FC236}">
                <a16:creationId xmlns:a16="http://schemas.microsoft.com/office/drawing/2014/main" id="{DBC98EE8-0396-4F4A-909F-1B4868C1F7D0}"/>
              </a:ext>
            </a:extLst>
          </p:cNvPr>
          <p:cNvSpPr/>
          <p:nvPr/>
        </p:nvSpPr>
        <p:spPr>
          <a:xfrm>
            <a:off x="3210413" y="3912969"/>
            <a:ext cx="317396" cy="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b">
            <a:spAutoFit/>
          </a:bodyPr>
          <a:lstStyle/>
          <a:p>
            <a:pPr algn="ct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100" dirty="0">
                <a:solidFill>
                  <a:schemeClr val="tx1"/>
                </a:solidFill>
                <a:latin typeface="HGP創英角ｺﾞｼｯｸUB" panose="020B0900000000000000" pitchFamily="50" charset="-128"/>
                <a:ea typeface="HGP創英角ｺﾞｼｯｸUB" panose="020B0900000000000000" pitchFamily="50" charset="-128"/>
              </a:rPr>
              <a:t>99</a:t>
            </a: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a:t>
            </a:r>
          </a:p>
        </p:txBody>
      </p:sp>
      <p:sp>
        <p:nvSpPr>
          <p:cNvPr id="23" name="正方形/長方形 22">
            <a:extLst>
              <a:ext uri="{FF2B5EF4-FFF2-40B4-BE49-F238E27FC236}">
                <a16:creationId xmlns:a16="http://schemas.microsoft.com/office/drawing/2014/main" id="{DEE0CE94-6E17-4B1C-876C-0D1EED5DFA12}"/>
              </a:ext>
            </a:extLst>
          </p:cNvPr>
          <p:cNvSpPr/>
          <p:nvPr/>
        </p:nvSpPr>
        <p:spPr>
          <a:xfrm>
            <a:off x="3650182" y="3912969"/>
            <a:ext cx="317396" cy="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b">
            <a:spAutoFit/>
          </a:bodyPr>
          <a:lstStyle/>
          <a:p>
            <a:pPr algn="ctr"/>
            <a:r>
              <a:rPr lang="ja-JP" altLang="en-US" sz="1100" dirty="0">
                <a:solidFill>
                  <a:schemeClr val="bg1"/>
                </a:solidFill>
                <a:latin typeface="HGP創英角ｺﾞｼｯｸUB" panose="020B0900000000000000" pitchFamily="50" charset="-128"/>
                <a:ea typeface="HGP創英角ｺﾞｼｯｸUB" panose="020B0900000000000000" pitchFamily="50" charset="-128"/>
              </a:rPr>
              <a:t>（</a:t>
            </a:r>
            <a:r>
              <a:rPr lang="en-US" altLang="ja-JP" sz="1100" dirty="0">
                <a:solidFill>
                  <a:schemeClr val="bg1"/>
                </a:solidFill>
                <a:latin typeface="HGP創英角ｺﾞｼｯｸUB" panose="020B0900000000000000" pitchFamily="50" charset="-128"/>
                <a:ea typeface="HGP創英角ｺﾞｼｯｸUB" panose="020B0900000000000000" pitchFamily="50" charset="-128"/>
              </a:rPr>
              <a:t>96</a:t>
            </a:r>
            <a:r>
              <a:rPr lang="ja-JP" altLang="en-US" sz="1100" dirty="0">
                <a:solidFill>
                  <a:schemeClr val="bg1"/>
                </a:solidFill>
                <a:latin typeface="HGP創英角ｺﾞｼｯｸUB" panose="020B0900000000000000" pitchFamily="50" charset="-128"/>
                <a:ea typeface="HGP創英角ｺﾞｼｯｸUB" panose="020B0900000000000000" pitchFamily="50" charset="-128"/>
              </a:rPr>
              <a:t>）</a:t>
            </a:r>
          </a:p>
        </p:txBody>
      </p:sp>
      <p:sp>
        <p:nvSpPr>
          <p:cNvPr id="24" name="正方形/長方形 23">
            <a:extLst>
              <a:ext uri="{FF2B5EF4-FFF2-40B4-BE49-F238E27FC236}">
                <a16:creationId xmlns:a16="http://schemas.microsoft.com/office/drawing/2014/main" id="{A0BBFDB3-48BB-4EBB-BCDF-67274265BB34}"/>
              </a:ext>
            </a:extLst>
          </p:cNvPr>
          <p:cNvSpPr/>
          <p:nvPr/>
        </p:nvSpPr>
        <p:spPr>
          <a:xfrm>
            <a:off x="4761041" y="3912969"/>
            <a:ext cx="317396" cy="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b">
            <a:spAutoFit/>
          </a:bodyPr>
          <a:lstStyle/>
          <a:p>
            <a:pPr algn="ct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100" dirty="0">
                <a:solidFill>
                  <a:schemeClr val="tx1"/>
                </a:solidFill>
                <a:latin typeface="HGP創英角ｺﾞｼｯｸUB" panose="020B0900000000000000" pitchFamily="50" charset="-128"/>
                <a:ea typeface="HGP創英角ｺﾞｼｯｸUB" panose="020B0900000000000000" pitchFamily="50" charset="-128"/>
              </a:rPr>
              <a:t>96</a:t>
            </a: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a:t>
            </a:r>
          </a:p>
        </p:txBody>
      </p:sp>
      <p:sp>
        <p:nvSpPr>
          <p:cNvPr id="25" name="正方形/長方形 24">
            <a:extLst>
              <a:ext uri="{FF2B5EF4-FFF2-40B4-BE49-F238E27FC236}">
                <a16:creationId xmlns:a16="http://schemas.microsoft.com/office/drawing/2014/main" id="{9308472A-677F-4CBA-BD0B-01EF069FD540}"/>
              </a:ext>
            </a:extLst>
          </p:cNvPr>
          <p:cNvSpPr/>
          <p:nvPr/>
        </p:nvSpPr>
        <p:spPr>
          <a:xfrm>
            <a:off x="5203405" y="3912969"/>
            <a:ext cx="317396" cy="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b">
            <a:spAutoFit/>
          </a:bodyPr>
          <a:lstStyle/>
          <a:p>
            <a:pPr algn="ctr"/>
            <a:r>
              <a:rPr lang="ja-JP" altLang="en-US" sz="1100" dirty="0">
                <a:solidFill>
                  <a:schemeClr val="bg1"/>
                </a:solidFill>
                <a:latin typeface="HGP創英角ｺﾞｼｯｸUB" panose="020B0900000000000000" pitchFamily="50" charset="-128"/>
                <a:ea typeface="HGP創英角ｺﾞｼｯｸUB" panose="020B0900000000000000" pitchFamily="50" charset="-128"/>
              </a:rPr>
              <a:t>（</a:t>
            </a:r>
            <a:r>
              <a:rPr lang="en-US" altLang="ja-JP" sz="1100" dirty="0">
                <a:solidFill>
                  <a:schemeClr val="bg1"/>
                </a:solidFill>
                <a:latin typeface="HGP創英角ｺﾞｼｯｸUB" panose="020B0900000000000000" pitchFamily="50" charset="-128"/>
                <a:ea typeface="HGP創英角ｺﾞｼｯｸUB" panose="020B0900000000000000" pitchFamily="50" charset="-128"/>
              </a:rPr>
              <a:t>94</a:t>
            </a:r>
            <a:r>
              <a:rPr lang="ja-JP" altLang="en-US" sz="1100" dirty="0">
                <a:solidFill>
                  <a:schemeClr val="bg1"/>
                </a:solidFill>
                <a:latin typeface="HGP創英角ｺﾞｼｯｸUB" panose="020B0900000000000000" pitchFamily="50" charset="-128"/>
                <a:ea typeface="HGP創英角ｺﾞｼｯｸUB" panose="020B0900000000000000" pitchFamily="50" charset="-128"/>
              </a:rPr>
              <a:t>）</a:t>
            </a:r>
          </a:p>
        </p:txBody>
      </p:sp>
      <p:sp>
        <p:nvSpPr>
          <p:cNvPr id="26" name="正方形/長方形 25">
            <a:extLst>
              <a:ext uri="{FF2B5EF4-FFF2-40B4-BE49-F238E27FC236}">
                <a16:creationId xmlns:a16="http://schemas.microsoft.com/office/drawing/2014/main" id="{6DA89818-453F-4188-A080-B0C362DFBDB4}"/>
              </a:ext>
            </a:extLst>
          </p:cNvPr>
          <p:cNvSpPr/>
          <p:nvPr/>
        </p:nvSpPr>
        <p:spPr>
          <a:xfrm>
            <a:off x="6258736" y="3912969"/>
            <a:ext cx="405560" cy="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b">
            <a:spAutoFit/>
          </a:bodyPr>
          <a:lstStyle/>
          <a:p>
            <a:pPr algn="ct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100" dirty="0">
                <a:solidFill>
                  <a:schemeClr val="tx1"/>
                </a:solidFill>
                <a:latin typeface="HGP創英角ｺﾞｼｯｸUB" panose="020B0900000000000000" pitchFamily="50" charset="-128"/>
                <a:ea typeface="HGP創英角ｺﾞｼｯｸUB" panose="020B0900000000000000" pitchFamily="50" charset="-128"/>
              </a:rPr>
              <a:t>102</a:t>
            </a: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a:t>
            </a:r>
          </a:p>
        </p:txBody>
      </p:sp>
      <p:sp>
        <p:nvSpPr>
          <p:cNvPr id="27" name="正方形/長方形 26">
            <a:extLst>
              <a:ext uri="{FF2B5EF4-FFF2-40B4-BE49-F238E27FC236}">
                <a16:creationId xmlns:a16="http://schemas.microsoft.com/office/drawing/2014/main" id="{EAB78CAA-CE14-429A-B9B0-3B109AEFFAC3}"/>
              </a:ext>
            </a:extLst>
          </p:cNvPr>
          <p:cNvSpPr/>
          <p:nvPr/>
        </p:nvSpPr>
        <p:spPr>
          <a:xfrm>
            <a:off x="6744145" y="3912969"/>
            <a:ext cx="317396" cy="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b">
            <a:spAutoFit/>
          </a:bodyPr>
          <a:lstStyle/>
          <a:p>
            <a:pPr algn="ctr"/>
            <a:r>
              <a:rPr lang="ja-JP" altLang="en-US" sz="1100" dirty="0">
                <a:solidFill>
                  <a:schemeClr val="bg1"/>
                </a:solidFill>
                <a:latin typeface="HGP創英角ｺﾞｼｯｸUB" panose="020B0900000000000000" pitchFamily="50" charset="-128"/>
                <a:ea typeface="HGP創英角ｺﾞｼｯｸUB" panose="020B0900000000000000" pitchFamily="50" charset="-128"/>
              </a:rPr>
              <a:t>（</a:t>
            </a:r>
            <a:r>
              <a:rPr lang="en-US" altLang="ja-JP" sz="1100" dirty="0">
                <a:solidFill>
                  <a:schemeClr val="bg1"/>
                </a:solidFill>
                <a:latin typeface="HGP創英角ｺﾞｼｯｸUB" panose="020B0900000000000000" pitchFamily="50" charset="-128"/>
                <a:ea typeface="HGP創英角ｺﾞｼｯｸUB" panose="020B0900000000000000" pitchFamily="50" charset="-128"/>
              </a:rPr>
              <a:t>98</a:t>
            </a:r>
            <a:r>
              <a:rPr lang="ja-JP" altLang="en-US" sz="1100" dirty="0">
                <a:solidFill>
                  <a:schemeClr val="bg1"/>
                </a:solidFill>
                <a:latin typeface="HGP創英角ｺﾞｼｯｸUB" panose="020B0900000000000000" pitchFamily="50" charset="-128"/>
                <a:ea typeface="HGP創英角ｺﾞｼｯｸUB" panose="020B0900000000000000" pitchFamily="50" charset="-128"/>
              </a:rPr>
              <a:t>）</a:t>
            </a:r>
          </a:p>
        </p:txBody>
      </p:sp>
      <p:sp>
        <p:nvSpPr>
          <p:cNvPr id="28" name="正方形/長方形 27">
            <a:extLst>
              <a:ext uri="{FF2B5EF4-FFF2-40B4-BE49-F238E27FC236}">
                <a16:creationId xmlns:a16="http://schemas.microsoft.com/office/drawing/2014/main" id="{CAB6916B-9418-4360-AC7F-6806CBA8EC38}"/>
              </a:ext>
            </a:extLst>
          </p:cNvPr>
          <p:cNvSpPr/>
          <p:nvPr/>
        </p:nvSpPr>
        <p:spPr>
          <a:xfrm>
            <a:off x="1330961" y="3912969"/>
            <a:ext cx="211596" cy="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b">
            <a:spAutoFit/>
          </a:bodyPr>
          <a:lstStyle/>
          <a:p>
            <a:pPr algn="ct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100" dirty="0">
                <a:solidFill>
                  <a:schemeClr val="tx1"/>
                </a:solidFill>
                <a:latin typeface="HGP創英角ｺﾞｼｯｸUB" panose="020B0900000000000000" pitchFamily="50" charset="-128"/>
                <a:ea typeface="HGP創英角ｺﾞｼｯｸUB" panose="020B0900000000000000" pitchFamily="50" charset="-128"/>
              </a:rPr>
              <a:t>n</a:t>
            </a:r>
            <a:r>
              <a:rPr lang="ja-JP" altLang="en-US" sz="1100" dirty="0">
                <a:solidFill>
                  <a:schemeClr val="tx1"/>
                </a:solidFill>
                <a:latin typeface="HGP創英角ｺﾞｼｯｸUB" panose="020B0900000000000000" pitchFamily="50" charset="-128"/>
                <a:ea typeface="HGP創英角ｺﾞｼｯｸUB" panose="020B0900000000000000" pitchFamily="50" charset="-128"/>
              </a:rPr>
              <a:t>）</a:t>
            </a:r>
          </a:p>
        </p:txBody>
      </p:sp>
      <p:sp>
        <p:nvSpPr>
          <p:cNvPr id="29" name="テキスト ボックス 28">
            <a:extLst>
              <a:ext uri="{FF2B5EF4-FFF2-40B4-BE49-F238E27FC236}">
                <a16:creationId xmlns:a16="http://schemas.microsoft.com/office/drawing/2014/main" id="{3A4D35A2-338A-43C8-871F-1DD716B7F60C}"/>
              </a:ext>
            </a:extLst>
          </p:cNvPr>
          <p:cNvSpPr txBox="1"/>
          <p:nvPr/>
        </p:nvSpPr>
        <p:spPr>
          <a:xfrm>
            <a:off x="251520" y="5735578"/>
            <a:ext cx="8640000" cy="861774"/>
          </a:xfrm>
          <a:prstGeom prst="rect">
            <a:avLst/>
          </a:prstGeom>
          <a:noFill/>
        </p:spPr>
        <p:txBody>
          <a:bodyPr wrap="square" lIns="0" rIns="0" rtlCol="0" anchor="b">
            <a:spAutoFit/>
          </a:bodyPr>
          <a:lstStyle/>
          <a:p>
            <a:pPr marL="400050" indent="-400050"/>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48</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時間以内に痛みを発症した</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18</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歳以上の急性痛風関節炎患者</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400</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endPar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400050" indent="-400050"/>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方　法：無作為化・二重盲検・実薬対照比較試験</a:t>
            </a:r>
            <a:b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b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対象患者をセレコキシブ</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100mg</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50mg×2</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400mg</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群（初日</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200mg</a:t>
            </a:r>
            <a:r>
              <a:rPr lang="ja-JP" altLang="en-US" sz="1000" dirty="0" err="1">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以後</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7</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日間</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200mg×2</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800mg</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群（初日</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400mg</a:t>
            </a:r>
            <a:r>
              <a:rPr lang="ja-JP" altLang="en-US" sz="1000" dirty="0" err="1">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以後</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7</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日間</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400mg×2</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日）、インドメタシン</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150mg</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50mg×3</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日）の</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群に無作為に割り付け、</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8</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日間薬剤を投与した。治療</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14</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日後に、疼痛の程度を</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5</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段階リッカート尺度（</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0</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点）を用いて評価した。</a:t>
            </a:r>
          </a:p>
        </p:txBody>
      </p:sp>
      <p:sp>
        <p:nvSpPr>
          <p:cNvPr id="34" name="角丸四角形 7">
            <a:extLst>
              <a:ext uri="{FF2B5EF4-FFF2-40B4-BE49-F238E27FC236}">
                <a16:creationId xmlns:a16="http://schemas.microsoft.com/office/drawing/2014/main" id="{8B166920-3D66-47EF-9E14-84CE97C99978}"/>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CQ1</a:t>
            </a:r>
            <a:endParaRPr lang="ja-JP" altLang="en-US" sz="2000" dirty="0">
              <a:latin typeface="HGP創英角ｺﾞｼｯｸUB" panose="020B0900000000000000" pitchFamily="50" charset="-128"/>
              <a:ea typeface="HGP創英角ｺﾞｼｯｸUB" panose="020B0900000000000000" pitchFamily="50" charset="-128"/>
            </a:endParaRPr>
          </a:p>
        </p:txBody>
      </p:sp>
      <p:sp>
        <p:nvSpPr>
          <p:cNvPr id="12" name="テキスト ボックス 11">
            <a:extLst>
              <a:ext uri="{FF2B5EF4-FFF2-40B4-BE49-F238E27FC236}">
                <a16:creationId xmlns:a16="http://schemas.microsoft.com/office/drawing/2014/main" id="{39472D20-CE7A-4A7B-93F9-09C9B640F358}"/>
              </a:ext>
            </a:extLst>
          </p:cNvPr>
          <p:cNvSpPr txBox="1"/>
          <p:nvPr/>
        </p:nvSpPr>
        <p:spPr>
          <a:xfrm>
            <a:off x="6055593" y="4149139"/>
            <a:ext cx="1259960" cy="595035"/>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algn="ctr" defTabSz="584200" hangingPunct="0">
              <a:defRPr/>
            </a:pPr>
            <a:r>
              <a:rPr kumimoji="0" lang="ja-JP" altLang="en-US" sz="1600" kern="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インドメタシン</a:t>
            </a:r>
            <a:endParaRPr kumimoji="0" lang="en-US" altLang="ja-JP" sz="1600" kern="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a:p>
            <a:pPr algn="ctr" defTabSz="584200" hangingPunct="0">
              <a:defRPr/>
            </a:pPr>
            <a:r>
              <a:rPr kumimoji="0" lang="en-US" altLang="ja-JP" sz="1600" kern="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150mg</a:t>
            </a:r>
            <a:r>
              <a:rPr kumimoji="0" lang="ja-JP" altLang="en-US" sz="1600" kern="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群</a:t>
            </a:r>
          </a:p>
        </p:txBody>
      </p:sp>
    </p:spTree>
    <p:extLst>
      <p:ext uri="{BB962C8B-B14F-4D97-AF65-F5344CB8AC3E}">
        <p14:creationId xmlns:p14="http://schemas.microsoft.com/office/powerpoint/2010/main" val="74624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88E886-E13C-488C-9383-A4E89BFF2064}"/>
              </a:ext>
            </a:extLst>
          </p:cNvPr>
          <p:cNvSpPr>
            <a:spLocks noGrp="1"/>
          </p:cNvSpPr>
          <p:nvPr>
            <p:ph type="title"/>
          </p:nvPr>
        </p:nvSpPr>
        <p:spPr>
          <a:xfrm>
            <a:off x="252000" y="44744"/>
            <a:ext cx="8640000" cy="1080000"/>
          </a:xfrm>
        </p:spPr>
        <p:txBody>
          <a:bodyPr>
            <a:normAutofit/>
          </a:bodyPr>
          <a:lstStyle/>
          <a:p>
            <a:r>
              <a:rPr lang="ja-JP" altLang="en-US" sz="3000" dirty="0"/>
              <a:t>プレドニゾロンとナプロキセンの</a:t>
            </a:r>
            <a:br>
              <a:rPr lang="en-US" altLang="ja-JP" sz="3000" dirty="0"/>
            </a:br>
            <a:r>
              <a:rPr lang="ja-JP" altLang="en-US" sz="3000" dirty="0"/>
              <a:t>効果比較（痛風関節炎）</a:t>
            </a:r>
          </a:p>
        </p:txBody>
      </p:sp>
      <p:grpSp>
        <p:nvGrpSpPr>
          <p:cNvPr id="13" name="グループ化 12">
            <a:extLst>
              <a:ext uri="{FF2B5EF4-FFF2-40B4-BE49-F238E27FC236}">
                <a16:creationId xmlns:a16="http://schemas.microsoft.com/office/drawing/2014/main" id="{905701A4-BFAA-4053-AB1A-0ECEDEC3D777}"/>
              </a:ext>
            </a:extLst>
          </p:cNvPr>
          <p:cNvGrpSpPr/>
          <p:nvPr/>
        </p:nvGrpSpPr>
        <p:grpSpPr>
          <a:xfrm>
            <a:off x="4813393" y="2970480"/>
            <a:ext cx="3309113" cy="612796"/>
            <a:chOff x="5202013" y="2856180"/>
            <a:chExt cx="3309113" cy="612796"/>
          </a:xfrm>
        </p:grpSpPr>
        <p:sp>
          <p:nvSpPr>
            <p:cNvPr id="6" name="テキスト ボックス 5">
              <a:extLst>
                <a:ext uri="{FF2B5EF4-FFF2-40B4-BE49-F238E27FC236}">
                  <a16:creationId xmlns:a16="http://schemas.microsoft.com/office/drawing/2014/main" id="{57181C37-6931-43FC-8CDC-6BF719E728B4}"/>
                </a:ext>
              </a:extLst>
            </p:cNvPr>
            <p:cNvSpPr txBox="1"/>
            <p:nvPr/>
          </p:nvSpPr>
          <p:spPr>
            <a:xfrm>
              <a:off x="5529219" y="2856180"/>
              <a:ext cx="2981907" cy="612796"/>
            </a:xfrm>
            <a:prstGeom prst="rect">
              <a:avLst/>
            </a:prstGeom>
            <a:noFill/>
          </p:spPr>
          <p:txBody>
            <a:bodyPr wrap="none" rtlCol="0" anchor="ctr">
              <a:spAutoFit/>
            </a:bodyPr>
            <a:lstStyle/>
            <a:p>
              <a:pPr>
                <a:lnSpc>
                  <a:spcPct val="130000"/>
                </a:lnSpc>
                <a:defRPr/>
              </a:pP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プレドニゾロン </a:t>
              </a:r>
              <a:r>
                <a:rPr lang="en-US" altLang="ja-JP" sz="1400" dirty="0">
                  <a:solidFill>
                    <a:prstClr val="black"/>
                  </a:solidFill>
                  <a:latin typeface="HGP創英角ｺﾞｼｯｸUB" panose="020B0900000000000000" pitchFamily="50" charset="-128"/>
                  <a:ea typeface="HGP創英角ｺﾞｼｯｸUB" panose="020B0900000000000000" pitchFamily="50" charset="-128"/>
                </a:rPr>
                <a:t>35mg/</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日群（</a:t>
              </a:r>
              <a:r>
                <a:rPr lang="en-US" altLang="ja-JP" sz="1400" dirty="0">
                  <a:solidFill>
                    <a:prstClr val="black"/>
                  </a:solidFill>
                  <a:latin typeface="HGP創英角ｺﾞｼｯｸUB" panose="020B0900000000000000" pitchFamily="50" charset="-128"/>
                  <a:ea typeface="HGP創英角ｺﾞｼｯｸUB" panose="020B0900000000000000" pitchFamily="50" charset="-128"/>
                </a:rPr>
                <a:t>n=60</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endParaRPr lang="en-US" altLang="ja-JP" sz="1400" dirty="0">
                <a:solidFill>
                  <a:prstClr val="black"/>
                </a:solidFill>
                <a:latin typeface="HGP創英角ｺﾞｼｯｸUB" panose="020B0900000000000000" pitchFamily="50" charset="-128"/>
                <a:ea typeface="HGP創英角ｺﾞｼｯｸUB" panose="020B0900000000000000" pitchFamily="50" charset="-128"/>
              </a:endParaRPr>
            </a:p>
            <a:p>
              <a:pPr lvl="0">
                <a:lnSpc>
                  <a:spcPct val="130000"/>
                </a:lnSpc>
                <a:defRPr/>
              </a:pP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ナプロキセン　</a:t>
              </a:r>
              <a:r>
                <a:rPr lang="en-US" altLang="ja-JP" sz="1400" dirty="0">
                  <a:solidFill>
                    <a:prstClr val="black"/>
                  </a:solidFill>
                  <a:latin typeface="HGP創英角ｺﾞｼｯｸUB" panose="020B0900000000000000" pitchFamily="50" charset="-128"/>
                  <a:ea typeface="HGP創英角ｺﾞｼｯｸUB" panose="020B0900000000000000" pitchFamily="50" charset="-128"/>
                </a:rPr>
                <a:t>1000mg/</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日群（</a:t>
              </a:r>
              <a:r>
                <a:rPr lang="en-US" altLang="ja-JP" sz="1400" dirty="0">
                  <a:solidFill>
                    <a:prstClr val="black"/>
                  </a:solidFill>
                  <a:latin typeface="HGP創英角ｺﾞｼｯｸUB" panose="020B0900000000000000" pitchFamily="50" charset="-128"/>
                  <a:ea typeface="HGP創英角ｺﾞｼｯｸUB" panose="020B0900000000000000" pitchFamily="50" charset="-128"/>
                </a:rPr>
                <a:t>n=60</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a:t>
              </a:r>
            </a:p>
          </p:txBody>
        </p:sp>
        <p:cxnSp>
          <p:nvCxnSpPr>
            <p:cNvPr id="106" name="直線コネクタ 105">
              <a:extLst>
                <a:ext uri="{FF2B5EF4-FFF2-40B4-BE49-F238E27FC236}">
                  <a16:creationId xmlns:a16="http://schemas.microsoft.com/office/drawing/2014/main" id="{3559F2DE-A3B8-41B6-A89B-0D16B1CBE8B4}"/>
                </a:ext>
              </a:extLst>
            </p:cNvPr>
            <p:cNvCxnSpPr/>
            <p:nvPr/>
          </p:nvCxnSpPr>
          <p:spPr>
            <a:xfrm>
              <a:off x="5202013" y="3031674"/>
              <a:ext cx="315619"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07" name="ひし形 106">
              <a:extLst>
                <a:ext uri="{FF2B5EF4-FFF2-40B4-BE49-F238E27FC236}">
                  <a16:creationId xmlns:a16="http://schemas.microsoft.com/office/drawing/2014/main" id="{22EB47BF-27E0-4FD2-A3AE-5C73B0968694}"/>
                </a:ext>
              </a:extLst>
            </p:cNvPr>
            <p:cNvSpPr/>
            <p:nvPr/>
          </p:nvSpPr>
          <p:spPr>
            <a:xfrm>
              <a:off x="5305822" y="2978807"/>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p>
          </p:txBody>
        </p:sp>
        <p:cxnSp>
          <p:nvCxnSpPr>
            <p:cNvPr id="108" name="直線コネクタ 107">
              <a:extLst>
                <a:ext uri="{FF2B5EF4-FFF2-40B4-BE49-F238E27FC236}">
                  <a16:creationId xmlns:a16="http://schemas.microsoft.com/office/drawing/2014/main" id="{D494D9D7-0DB9-4F5F-A8F0-406B1A7645BB}"/>
                </a:ext>
              </a:extLst>
            </p:cNvPr>
            <p:cNvCxnSpPr/>
            <p:nvPr/>
          </p:nvCxnSpPr>
          <p:spPr>
            <a:xfrm>
              <a:off x="5211767" y="3330790"/>
              <a:ext cx="315619"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109" name="円/楕円 182">
              <a:extLst>
                <a:ext uri="{FF2B5EF4-FFF2-40B4-BE49-F238E27FC236}">
                  <a16:creationId xmlns:a16="http://schemas.microsoft.com/office/drawing/2014/main" id="{19204652-0C7D-467C-9A2C-32875D5373CB}"/>
                </a:ext>
              </a:extLst>
            </p:cNvPr>
            <p:cNvSpPr/>
            <p:nvPr/>
          </p:nvSpPr>
          <p:spPr>
            <a:xfrm>
              <a:off x="5315575" y="3276790"/>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p>
          </p:txBody>
        </p:sp>
      </p:grpSp>
      <p:sp>
        <p:nvSpPr>
          <p:cNvPr id="149" name="Janssens HJEM. Lancet. 2008;371(9627):1854">
            <a:extLst>
              <a:ext uri="{FF2B5EF4-FFF2-40B4-BE49-F238E27FC236}">
                <a16:creationId xmlns:a16="http://schemas.microsoft.com/office/drawing/2014/main" id="{386587EB-42A8-40C3-8CFA-6AFF940E94B1}"/>
              </a:ext>
            </a:extLst>
          </p:cNvPr>
          <p:cNvSpPr txBox="1"/>
          <p:nvPr/>
        </p:nvSpPr>
        <p:spPr>
          <a:xfrm>
            <a:off x="6562546" y="6627168"/>
            <a:ext cx="2581454" cy="230832"/>
          </a:xfrm>
          <a:prstGeom prst="rect">
            <a:avLst/>
          </a:prstGeom>
          <a:noFill/>
          <a:extLst>
            <a:ext uri="{C572A759-6A51-4108-AA02-DFA0A04FC94B}">
              <ma14:wrappingTextBoxFlag xmlns:ma14="http://schemas.microsoft.com/office/mac/drawingml/2011/main" xmlns="" val="1"/>
            </a:ext>
          </a:extLst>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t>Janssens</a:t>
            </a:r>
            <a:r>
              <a:rPr lang="en-US"/>
              <a:t>,</a:t>
            </a:r>
            <a:r>
              <a:t> H</a:t>
            </a:r>
            <a:r>
              <a:rPr lang="en-US"/>
              <a:t>.</a:t>
            </a:r>
            <a:r>
              <a:t>J</a:t>
            </a:r>
            <a:r>
              <a:rPr lang="en-US" dirty="0"/>
              <a:t>. et </a:t>
            </a:r>
            <a:r>
              <a:rPr lang="en-US"/>
              <a:t>al.</a:t>
            </a:r>
            <a:r>
              <a:rPr lang="fi-FI" dirty="0"/>
              <a:t>: Lancet 371 : 1854, 2008</a:t>
            </a:r>
            <a:endParaRPr dirty="0"/>
          </a:p>
        </p:txBody>
      </p:sp>
      <p:sp>
        <p:nvSpPr>
          <p:cNvPr id="150" name="テキスト ボックス 149">
            <a:extLst>
              <a:ext uri="{FF2B5EF4-FFF2-40B4-BE49-F238E27FC236}">
                <a16:creationId xmlns:a16="http://schemas.microsoft.com/office/drawing/2014/main" id="{2C166457-D27F-45EE-8E50-5C98EA0087C1}"/>
              </a:ext>
            </a:extLst>
          </p:cNvPr>
          <p:cNvSpPr txBox="1"/>
          <p:nvPr/>
        </p:nvSpPr>
        <p:spPr>
          <a:xfrm>
            <a:off x="251520" y="6043354"/>
            <a:ext cx="8640480" cy="553998"/>
          </a:xfrm>
          <a:prstGeom prst="rect">
            <a:avLst/>
          </a:prstGeom>
          <a:noFill/>
        </p:spPr>
        <p:txBody>
          <a:bodyPr wrap="square" lIns="0" rIns="0" rtlCol="0" anchor="b">
            <a:spAutoFit/>
          </a:bodyPr>
          <a:lstStyle/>
          <a:p>
            <a:pPr marL="399600" indent="-399600"/>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象：尿酸ナトリウム塩結晶が確認された痛風関節炎患者</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120</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endPar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399600" indent="-399600"/>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方　法：対象患者をプレドニゾロン群（</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35mg×1</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日）とナプロキセン群（</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500mg×2</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日）に無作為に割り付け、</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5</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日間薬剤を投与し、疼痛の程度をビジュアルアナログスケール（</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VAS</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）を用いて評価した。</a:t>
            </a:r>
          </a:p>
        </p:txBody>
      </p:sp>
      <p:sp>
        <p:nvSpPr>
          <p:cNvPr id="3" name="Rectangle 51">
            <a:extLst>
              <a:ext uri="{FF2B5EF4-FFF2-40B4-BE49-F238E27FC236}">
                <a16:creationId xmlns:a16="http://schemas.microsoft.com/office/drawing/2014/main" id="{E1CFA7FE-A3C2-4BAF-ABD6-EB720695F3DC}"/>
              </a:ext>
            </a:extLst>
          </p:cNvPr>
          <p:cNvSpPr>
            <a:spLocks noChangeArrowheads="1"/>
          </p:cNvSpPr>
          <p:nvPr/>
        </p:nvSpPr>
        <p:spPr bwMode="auto">
          <a:xfrm>
            <a:off x="1381074" y="5696836"/>
            <a:ext cx="6819107" cy="343951"/>
          </a:xfrm>
          <a:prstGeom prst="rect">
            <a:avLst/>
          </a:prstGeom>
          <a:noFill/>
          <a:ln w="9525">
            <a:noFill/>
            <a:miter lim="800000"/>
            <a:headEnd/>
            <a:tailEnd/>
          </a:ln>
          <a:effectLst/>
        </p:spPr>
        <p:txBody>
          <a:bodyPr wrap="square">
            <a:prstTxWarp prst="textNoShape">
              <a:avLst/>
            </a:prstTxWarp>
            <a:spAutoFit/>
          </a:bodyPr>
          <a:lstStyle/>
          <a:p>
            <a:pPr algn="ctr">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観察期間</a:t>
            </a:r>
            <a:endPar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endParaRPr>
          </a:p>
        </p:txBody>
      </p:sp>
      <p:sp>
        <p:nvSpPr>
          <p:cNvPr id="5" name="テキスト ボックス 4">
            <a:extLst>
              <a:ext uri="{FF2B5EF4-FFF2-40B4-BE49-F238E27FC236}">
                <a16:creationId xmlns:a16="http://schemas.microsoft.com/office/drawing/2014/main" id="{C75F19EA-E2BB-4AD3-B52F-A629F983E0C2}"/>
              </a:ext>
            </a:extLst>
          </p:cNvPr>
          <p:cNvSpPr txBox="1"/>
          <p:nvPr/>
        </p:nvSpPr>
        <p:spPr>
          <a:xfrm>
            <a:off x="472758" y="2801193"/>
            <a:ext cx="430887" cy="1888824"/>
          </a:xfrm>
          <a:prstGeom prst="rect">
            <a:avLst/>
          </a:prstGeom>
          <a:noFill/>
        </p:spPr>
        <p:txBody>
          <a:bodyPr vert="eaVert" wrap="square" rtlCol="0" anchor="ctr">
            <a:spAutoFit/>
          </a:bodyPr>
          <a:lstStyle/>
          <a:p>
            <a:pPr algn="ctr">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疼痛スコア（ＶＡＳ）</a:t>
            </a:r>
          </a:p>
        </p:txBody>
      </p:sp>
      <p:sp>
        <p:nvSpPr>
          <p:cNvPr id="7" name="テキスト ボックス 6">
            <a:extLst>
              <a:ext uri="{FF2B5EF4-FFF2-40B4-BE49-F238E27FC236}">
                <a16:creationId xmlns:a16="http://schemas.microsoft.com/office/drawing/2014/main" id="{798F4B4A-45BF-4485-A632-40CC9C10CA8D}"/>
              </a:ext>
            </a:extLst>
          </p:cNvPr>
          <p:cNvSpPr txBox="1"/>
          <p:nvPr/>
        </p:nvSpPr>
        <p:spPr>
          <a:xfrm>
            <a:off x="1466492" y="1196752"/>
            <a:ext cx="6674346" cy="584775"/>
          </a:xfrm>
          <a:prstGeom prst="rect">
            <a:avLst/>
          </a:prstGeom>
          <a:solidFill>
            <a:schemeClr val="accent5">
              <a:lumMod val="20000"/>
              <a:lumOff val="80000"/>
            </a:schemeClr>
          </a:solidFill>
          <a:ln>
            <a:noFill/>
          </a:ln>
        </p:spPr>
        <p:txBody>
          <a:bodyPr wrap="square" rtlCol="0">
            <a:spAutoFit/>
          </a:bodyPr>
          <a:lstStyle/>
          <a:p>
            <a:pPr algn="ctr">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痛風患者</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120</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名を対象とした</a:t>
            </a:r>
            <a:r>
              <a:rPr lang="ja-JP" altLang="ja-JP" sz="1600" dirty="0">
                <a:solidFill>
                  <a:prstClr val="black"/>
                </a:solidFill>
                <a:latin typeface="HGP創英角ｺﾞｼｯｸUB" panose="020B0900000000000000" pitchFamily="50" charset="-128"/>
                <a:ea typeface="HGP創英角ｺﾞｼｯｸUB" panose="020B0900000000000000" pitchFamily="50" charset="-128"/>
              </a:rPr>
              <a:t>二重盲検無作為化試験</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 </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5</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日間）</a:t>
            </a:r>
            <a:endParaRPr lang="en-US" altLang="ja-JP" sz="1600" dirty="0">
              <a:solidFill>
                <a:prstClr val="black"/>
              </a:solidFill>
              <a:latin typeface="HGP創英角ｺﾞｼｯｸUB" panose="020B0900000000000000" pitchFamily="50" charset="-128"/>
              <a:ea typeface="HGP創英角ｺﾞｼｯｸUB" panose="020B0900000000000000" pitchFamily="50" charset="-128"/>
            </a:endParaRPr>
          </a:p>
          <a:p>
            <a:pPr algn="ctr">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プレドニゾロン群（</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35mg/</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日） </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vs </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ナプロキセン群（</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500mg×2</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回</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日）</a:t>
            </a:r>
          </a:p>
        </p:txBody>
      </p:sp>
      <p:sp>
        <p:nvSpPr>
          <p:cNvPr id="8" name="正方形/長方形 7">
            <a:extLst>
              <a:ext uri="{FF2B5EF4-FFF2-40B4-BE49-F238E27FC236}">
                <a16:creationId xmlns:a16="http://schemas.microsoft.com/office/drawing/2014/main" id="{AEE2F085-75AA-4FCE-B4B9-131C895B82D0}"/>
              </a:ext>
            </a:extLst>
          </p:cNvPr>
          <p:cNvSpPr/>
          <p:nvPr/>
        </p:nvSpPr>
        <p:spPr>
          <a:xfrm>
            <a:off x="1853583" y="2303299"/>
            <a:ext cx="6104508" cy="400110"/>
          </a:xfrm>
          <a:prstGeom prst="rect">
            <a:avLst/>
          </a:prstGeom>
          <a:solidFill>
            <a:srgbClr val="FFFF99"/>
          </a:solidFill>
          <a:ln w="19050">
            <a:solidFill>
              <a:schemeClr val="accent2">
                <a:lumMod val="75000"/>
              </a:schemeClr>
            </a:solidFill>
          </a:ln>
        </p:spPr>
        <p:txBody>
          <a:bodyPr wrap="square" anchor="ctr">
            <a:spAutoFit/>
          </a:bodyPr>
          <a:lstStyle/>
          <a:p>
            <a:pPr algn="ctr">
              <a:defRPr/>
            </a:pPr>
            <a:r>
              <a:rPr lang="ja-JP" altLang="en-US" sz="2000" dirty="0">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経口プレドニゾロンとナプロキセンの効果は同等</a:t>
            </a:r>
          </a:p>
        </p:txBody>
      </p:sp>
      <p:sp>
        <p:nvSpPr>
          <p:cNvPr id="9" name="テキスト ボックス 8">
            <a:extLst>
              <a:ext uri="{FF2B5EF4-FFF2-40B4-BE49-F238E27FC236}">
                <a16:creationId xmlns:a16="http://schemas.microsoft.com/office/drawing/2014/main" id="{51FD75E1-0AEA-4F3B-B7F1-83B1889BFA24}"/>
              </a:ext>
            </a:extLst>
          </p:cNvPr>
          <p:cNvSpPr txBox="1"/>
          <p:nvPr/>
        </p:nvSpPr>
        <p:spPr>
          <a:xfrm>
            <a:off x="978519" y="1854685"/>
            <a:ext cx="378309" cy="184666"/>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sz="1200">
                <a:sym typeface="ヒラギノ角ゴ ProN W6"/>
              </a:rPr>
              <a:t>（</a:t>
            </a:r>
            <a:r>
              <a:rPr lang="en-US" altLang="ja-JP" sz="1200" dirty="0">
                <a:sym typeface="ヒラギノ角ゴ ProN W6"/>
              </a:rPr>
              <a:t>mm</a:t>
            </a:r>
            <a:r>
              <a:rPr lang="ja-JP" altLang="en-US" sz="1200" dirty="0">
                <a:sym typeface="ヒラギノ角ゴ ProN W6"/>
              </a:rPr>
              <a:t>）</a:t>
            </a:r>
          </a:p>
        </p:txBody>
      </p:sp>
      <p:sp>
        <p:nvSpPr>
          <p:cNvPr id="10" name="テキスト ボックス 9">
            <a:extLst>
              <a:ext uri="{FF2B5EF4-FFF2-40B4-BE49-F238E27FC236}">
                <a16:creationId xmlns:a16="http://schemas.microsoft.com/office/drawing/2014/main" id="{6218873F-E164-4AA5-962D-AB0381E7607E}"/>
              </a:ext>
            </a:extLst>
          </p:cNvPr>
          <p:cNvSpPr txBox="1"/>
          <p:nvPr/>
        </p:nvSpPr>
        <p:spPr>
          <a:xfrm>
            <a:off x="8166358" y="5483779"/>
            <a:ext cx="331821" cy="21544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spAutoFit/>
          </a:bodyPr>
          <a:lstStyle/>
          <a:p>
            <a:pPr algn="ctr" defTabSz="584200" hangingPunct="0"/>
            <a:r>
              <a:rPr kumimoji="0" lang="ja-JP" altLang="en-US" sz="14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r>
              <a:rPr kumimoji="0" lang="en-US" altLang="ja-JP" sz="1400" dirty="0" err="1">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hr</a:t>
            </a:r>
            <a:r>
              <a:rPr kumimoji="0" lang="ja-JP" altLang="en-US" sz="14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p>
        </p:txBody>
      </p:sp>
      <p:sp>
        <p:nvSpPr>
          <p:cNvPr id="12" name="正方形/長方形 11">
            <a:extLst>
              <a:ext uri="{FF2B5EF4-FFF2-40B4-BE49-F238E27FC236}">
                <a16:creationId xmlns:a16="http://schemas.microsoft.com/office/drawing/2014/main" id="{17DBC6E7-A3A4-4322-96C4-A19A55220EF6}"/>
              </a:ext>
            </a:extLst>
          </p:cNvPr>
          <p:cNvSpPr/>
          <p:nvPr/>
        </p:nvSpPr>
        <p:spPr>
          <a:xfrm>
            <a:off x="1304349" y="1815221"/>
            <a:ext cx="6871751" cy="467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2000" dirty="0">
                <a:solidFill>
                  <a:schemeClr val="tx1"/>
                </a:solidFill>
                <a:latin typeface="HGP創英角ｺﾞｼｯｸUB" panose="020B0900000000000000" pitchFamily="50" charset="-128"/>
                <a:ea typeface="HGP創英角ｺﾞｼｯｸUB" panose="020B0900000000000000" pitchFamily="50" charset="-128"/>
              </a:rPr>
              <a:t>疼痛スコアの推移</a:t>
            </a:r>
          </a:p>
        </p:txBody>
      </p:sp>
      <p:cxnSp>
        <p:nvCxnSpPr>
          <p:cNvPr id="14" name="直線コネクタ 13">
            <a:extLst>
              <a:ext uri="{FF2B5EF4-FFF2-40B4-BE49-F238E27FC236}">
                <a16:creationId xmlns:a16="http://schemas.microsoft.com/office/drawing/2014/main" id="{9ADA2212-B5D0-4BD8-8295-D2943D58F826}"/>
              </a:ext>
            </a:extLst>
          </p:cNvPr>
          <p:cNvCxnSpPr/>
          <p:nvPr/>
        </p:nvCxnSpPr>
        <p:spPr>
          <a:xfrm>
            <a:off x="1398650" y="2102828"/>
            <a:ext cx="0" cy="32855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F4393407-D431-4C61-AB00-A1CC888AD152}"/>
              </a:ext>
            </a:extLst>
          </p:cNvPr>
          <p:cNvCxnSpPr/>
          <p:nvPr/>
        </p:nvCxnSpPr>
        <p:spPr>
          <a:xfrm flipH="1" flipV="1">
            <a:off x="1391553" y="5384837"/>
            <a:ext cx="660463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D1851D97-A568-4A17-BDE3-87204D442569}"/>
              </a:ext>
            </a:extLst>
          </p:cNvPr>
          <p:cNvCxnSpPr/>
          <p:nvPr/>
        </p:nvCxnSpPr>
        <p:spPr>
          <a:xfrm>
            <a:off x="7961787"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D2D44D71-C941-416D-ADD4-EDD2DD584085}"/>
              </a:ext>
            </a:extLst>
          </p:cNvPr>
          <p:cNvCxnSpPr/>
          <p:nvPr/>
        </p:nvCxnSpPr>
        <p:spPr>
          <a:xfrm>
            <a:off x="7529809"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8558CD5E-0ED3-4808-B7F4-70A5B7ECF32B}"/>
              </a:ext>
            </a:extLst>
          </p:cNvPr>
          <p:cNvCxnSpPr/>
          <p:nvPr/>
        </p:nvCxnSpPr>
        <p:spPr>
          <a:xfrm>
            <a:off x="7081041"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B2977473-3953-4E08-A54B-95618494A0C4}"/>
              </a:ext>
            </a:extLst>
          </p:cNvPr>
          <p:cNvCxnSpPr/>
          <p:nvPr/>
        </p:nvCxnSpPr>
        <p:spPr>
          <a:xfrm>
            <a:off x="6649057"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0AA0A339-CE2F-4C3B-95A7-013825187780}"/>
              </a:ext>
            </a:extLst>
          </p:cNvPr>
          <p:cNvCxnSpPr/>
          <p:nvPr/>
        </p:nvCxnSpPr>
        <p:spPr>
          <a:xfrm>
            <a:off x="5778106"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BBFC7460-CCC6-40D6-B2D9-1ACE9432CF74}"/>
              </a:ext>
            </a:extLst>
          </p:cNvPr>
          <p:cNvCxnSpPr/>
          <p:nvPr/>
        </p:nvCxnSpPr>
        <p:spPr>
          <a:xfrm>
            <a:off x="5334133"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5A01B4EB-7AE1-4CD2-B897-FDC08BAC9039}"/>
              </a:ext>
            </a:extLst>
          </p:cNvPr>
          <p:cNvCxnSpPr/>
          <p:nvPr/>
        </p:nvCxnSpPr>
        <p:spPr>
          <a:xfrm>
            <a:off x="4897359"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9CEEE05F-B359-46F5-B47F-E9BC605B5AD6}"/>
              </a:ext>
            </a:extLst>
          </p:cNvPr>
          <p:cNvCxnSpPr/>
          <p:nvPr/>
        </p:nvCxnSpPr>
        <p:spPr>
          <a:xfrm>
            <a:off x="4465383"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E460B25C-156F-4079-87B5-ECA492071DEC}"/>
              </a:ext>
            </a:extLst>
          </p:cNvPr>
          <p:cNvCxnSpPr/>
          <p:nvPr/>
        </p:nvCxnSpPr>
        <p:spPr>
          <a:xfrm>
            <a:off x="4028610"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ED8A197D-9F56-4F5E-ABFD-900EA443B90C}"/>
              </a:ext>
            </a:extLst>
          </p:cNvPr>
          <p:cNvCxnSpPr/>
          <p:nvPr/>
        </p:nvCxnSpPr>
        <p:spPr>
          <a:xfrm>
            <a:off x="3583996"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88441A66-A82B-401F-89A9-E0BAE2CDF012}"/>
              </a:ext>
            </a:extLst>
          </p:cNvPr>
          <p:cNvCxnSpPr/>
          <p:nvPr/>
        </p:nvCxnSpPr>
        <p:spPr>
          <a:xfrm>
            <a:off x="3148975"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EAF28AAC-25F4-40C2-BE7A-0029EDD796B2}"/>
              </a:ext>
            </a:extLst>
          </p:cNvPr>
          <p:cNvCxnSpPr/>
          <p:nvPr/>
        </p:nvCxnSpPr>
        <p:spPr>
          <a:xfrm>
            <a:off x="2281061"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EDF792A5-F18B-4D3E-915F-8B98115D43D6}"/>
              </a:ext>
            </a:extLst>
          </p:cNvPr>
          <p:cNvCxnSpPr/>
          <p:nvPr/>
        </p:nvCxnSpPr>
        <p:spPr>
          <a:xfrm>
            <a:off x="1836442"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8AB0BE6B-D8E5-4642-8CB6-68FC6BA4332C}"/>
              </a:ext>
            </a:extLst>
          </p:cNvPr>
          <p:cNvCxnSpPr/>
          <p:nvPr/>
        </p:nvCxnSpPr>
        <p:spPr>
          <a:xfrm rot="5400000">
            <a:off x="1362650" y="5351238"/>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596BDC8C-BB41-4491-B9A6-05696346F646}"/>
              </a:ext>
            </a:extLst>
          </p:cNvPr>
          <p:cNvCxnSpPr/>
          <p:nvPr/>
        </p:nvCxnSpPr>
        <p:spPr>
          <a:xfrm rot="5400000">
            <a:off x="1362650" y="4949365"/>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EA556317-CB1E-41AE-A8FD-380B43B6FF29}"/>
              </a:ext>
            </a:extLst>
          </p:cNvPr>
          <p:cNvCxnSpPr/>
          <p:nvPr/>
        </p:nvCxnSpPr>
        <p:spPr>
          <a:xfrm rot="5400000">
            <a:off x="1362650" y="4547493"/>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A20038B0-970C-4DD0-883E-DA6C816BEB81}"/>
              </a:ext>
            </a:extLst>
          </p:cNvPr>
          <p:cNvCxnSpPr/>
          <p:nvPr/>
        </p:nvCxnSpPr>
        <p:spPr>
          <a:xfrm rot="5400000">
            <a:off x="1362650" y="4145621"/>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1804C611-FD19-4CFC-B6CF-812022F888E5}"/>
              </a:ext>
            </a:extLst>
          </p:cNvPr>
          <p:cNvCxnSpPr/>
          <p:nvPr/>
        </p:nvCxnSpPr>
        <p:spPr>
          <a:xfrm rot="5400000">
            <a:off x="1362650" y="3743749"/>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4E875649-08A1-4A5C-BB65-F1AADA14A490}"/>
              </a:ext>
            </a:extLst>
          </p:cNvPr>
          <p:cNvCxnSpPr/>
          <p:nvPr/>
        </p:nvCxnSpPr>
        <p:spPr>
          <a:xfrm rot="5400000">
            <a:off x="1362650" y="334187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EB675282-2919-465F-9D6E-BF44F74DA4C4}"/>
              </a:ext>
            </a:extLst>
          </p:cNvPr>
          <p:cNvCxnSpPr/>
          <p:nvPr/>
        </p:nvCxnSpPr>
        <p:spPr>
          <a:xfrm rot="5400000">
            <a:off x="1362650" y="2940005"/>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4C12A84D-C5E1-4BFA-9753-B5F45AA6AD35}"/>
              </a:ext>
            </a:extLst>
          </p:cNvPr>
          <p:cNvCxnSpPr/>
          <p:nvPr/>
        </p:nvCxnSpPr>
        <p:spPr>
          <a:xfrm rot="5400000">
            <a:off x="1362650" y="2538133"/>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D686EE06-3B8E-4552-AF35-B7B663651781}"/>
              </a:ext>
            </a:extLst>
          </p:cNvPr>
          <p:cNvCxnSpPr/>
          <p:nvPr/>
        </p:nvCxnSpPr>
        <p:spPr>
          <a:xfrm rot="5400000">
            <a:off x="1362650" y="2136261"/>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10E00F3A-0526-4CBF-BCD0-D6A44D2A12E1}"/>
              </a:ext>
            </a:extLst>
          </p:cNvPr>
          <p:cNvCxnSpPr/>
          <p:nvPr/>
        </p:nvCxnSpPr>
        <p:spPr>
          <a:xfrm>
            <a:off x="1398385" y="53868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E49AAC1B-09DF-4BF0-9936-B6E57ECC7BBE}"/>
              </a:ext>
            </a:extLst>
          </p:cNvPr>
          <p:cNvCxnSpPr/>
          <p:nvPr/>
        </p:nvCxnSpPr>
        <p:spPr>
          <a:xfrm>
            <a:off x="2715637" y="5386833"/>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EF6CFE3F-8261-4494-96E8-35FA2552F787}"/>
              </a:ext>
            </a:extLst>
          </p:cNvPr>
          <p:cNvCxnSpPr/>
          <p:nvPr/>
        </p:nvCxnSpPr>
        <p:spPr>
          <a:xfrm>
            <a:off x="6212683" y="5386833"/>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1" name="グループ化 40">
            <a:extLst>
              <a:ext uri="{FF2B5EF4-FFF2-40B4-BE49-F238E27FC236}">
                <a16:creationId xmlns:a16="http://schemas.microsoft.com/office/drawing/2014/main" id="{5F9F7C56-844D-4BC7-925F-FCD20D5FF21C}"/>
              </a:ext>
            </a:extLst>
          </p:cNvPr>
          <p:cNvGrpSpPr/>
          <p:nvPr/>
        </p:nvGrpSpPr>
        <p:grpSpPr>
          <a:xfrm>
            <a:off x="1368775" y="2804689"/>
            <a:ext cx="6627181" cy="2167925"/>
            <a:chOff x="2780555" y="2504209"/>
            <a:chExt cx="7116209" cy="2327899"/>
          </a:xfrm>
        </p:grpSpPr>
        <p:grpSp>
          <p:nvGrpSpPr>
            <p:cNvPr id="42" name="グループ化 41">
              <a:extLst>
                <a:ext uri="{FF2B5EF4-FFF2-40B4-BE49-F238E27FC236}">
                  <a16:creationId xmlns:a16="http://schemas.microsoft.com/office/drawing/2014/main" id="{9A083CEE-6EA4-4E22-B330-EE16C8B6A8BE}"/>
                </a:ext>
              </a:extLst>
            </p:cNvPr>
            <p:cNvGrpSpPr/>
            <p:nvPr/>
          </p:nvGrpSpPr>
          <p:grpSpPr>
            <a:xfrm>
              <a:off x="2780555" y="2618934"/>
              <a:ext cx="70935" cy="239178"/>
              <a:chOff x="2865102" y="2992148"/>
              <a:chExt cx="54657" cy="290522"/>
            </a:xfrm>
          </p:grpSpPr>
          <p:cxnSp>
            <p:nvCxnSpPr>
              <p:cNvPr id="103" name="直線コネクタ 102">
                <a:extLst>
                  <a:ext uri="{FF2B5EF4-FFF2-40B4-BE49-F238E27FC236}">
                    <a16:creationId xmlns:a16="http://schemas.microsoft.com/office/drawing/2014/main" id="{AC14A34B-5876-46B4-8DA3-3CED1210D199}"/>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417F6F30-4869-4DBB-A5C4-720D4ECFC499}"/>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a:extLst>
                  <a:ext uri="{FF2B5EF4-FFF2-40B4-BE49-F238E27FC236}">
                    <a16:creationId xmlns:a16="http://schemas.microsoft.com/office/drawing/2014/main" id="{E5492F2A-F0F6-494A-ABC5-F1E711F7687C}"/>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3" name="グループ化 42">
              <a:extLst>
                <a:ext uri="{FF2B5EF4-FFF2-40B4-BE49-F238E27FC236}">
                  <a16:creationId xmlns:a16="http://schemas.microsoft.com/office/drawing/2014/main" id="{5F1B81CD-CA86-4D24-8798-9D01363C791F}"/>
                </a:ext>
              </a:extLst>
            </p:cNvPr>
            <p:cNvGrpSpPr/>
            <p:nvPr/>
          </p:nvGrpSpPr>
          <p:grpSpPr>
            <a:xfrm>
              <a:off x="4191142" y="3520367"/>
              <a:ext cx="70935" cy="227695"/>
              <a:chOff x="2865102" y="2992148"/>
              <a:chExt cx="54657" cy="290522"/>
            </a:xfrm>
          </p:grpSpPr>
          <p:cxnSp>
            <p:nvCxnSpPr>
              <p:cNvPr id="100" name="直線コネクタ 99">
                <a:extLst>
                  <a:ext uri="{FF2B5EF4-FFF2-40B4-BE49-F238E27FC236}">
                    <a16:creationId xmlns:a16="http://schemas.microsoft.com/office/drawing/2014/main" id="{DDC1466B-CFDD-4F54-9004-EE659213C1F8}"/>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7C0B5BA9-A679-40AC-86F4-53F050509D49}"/>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B929789E-2AB3-4062-A57F-C58CF27A12CE}"/>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 name="グループ化 43">
              <a:extLst>
                <a:ext uri="{FF2B5EF4-FFF2-40B4-BE49-F238E27FC236}">
                  <a16:creationId xmlns:a16="http://schemas.microsoft.com/office/drawing/2014/main" id="{94F6BA11-D7DE-40EF-B865-50B45179D43B}"/>
                </a:ext>
              </a:extLst>
            </p:cNvPr>
            <p:cNvGrpSpPr/>
            <p:nvPr/>
          </p:nvGrpSpPr>
          <p:grpSpPr>
            <a:xfrm>
              <a:off x="2780555" y="2504209"/>
              <a:ext cx="70935" cy="260996"/>
              <a:chOff x="2865102" y="2992148"/>
              <a:chExt cx="54657" cy="290522"/>
            </a:xfrm>
          </p:grpSpPr>
          <p:cxnSp>
            <p:nvCxnSpPr>
              <p:cNvPr id="97" name="直線コネクタ 96">
                <a:extLst>
                  <a:ext uri="{FF2B5EF4-FFF2-40B4-BE49-F238E27FC236}">
                    <a16:creationId xmlns:a16="http://schemas.microsoft.com/office/drawing/2014/main" id="{6597A819-64B8-49CB-AD95-5CDF54A48B65}"/>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47CF672F-DC04-4010-B5A6-53EF914C9FB7}"/>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02E2C325-0855-407F-8E61-0B9CC4785484}"/>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5" name="グループ化 44">
              <a:extLst>
                <a:ext uri="{FF2B5EF4-FFF2-40B4-BE49-F238E27FC236}">
                  <a16:creationId xmlns:a16="http://schemas.microsoft.com/office/drawing/2014/main" id="{2E985F96-BEC6-4D1C-A0BA-45EC7A84F871}"/>
                </a:ext>
              </a:extLst>
            </p:cNvPr>
            <p:cNvGrpSpPr/>
            <p:nvPr/>
          </p:nvGrpSpPr>
          <p:grpSpPr>
            <a:xfrm>
              <a:off x="4191995" y="3385749"/>
              <a:ext cx="70935" cy="262072"/>
              <a:chOff x="2865102" y="2992148"/>
              <a:chExt cx="54657" cy="290522"/>
            </a:xfrm>
          </p:grpSpPr>
          <p:cxnSp>
            <p:nvCxnSpPr>
              <p:cNvPr id="94" name="直線コネクタ 93">
                <a:extLst>
                  <a:ext uri="{FF2B5EF4-FFF2-40B4-BE49-F238E27FC236}">
                    <a16:creationId xmlns:a16="http://schemas.microsoft.com/office/drawing/2014/main" id="{2EE969F2-C179-43D4-BEE0-3CD3A159D9D7}"/>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FBB2AA90-2284-465B-89EA-E7FC7925FCE7}"/>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72D27261-4085-4A07-B242-C2BF34035E03}"/>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6" name="グループ化 45">
              <a:extLst>
                <a:ext uri="{FF2B5EF4-FFF2-40B4-BE49-F238E27FC236}">
                  <a16:creationId xmlns:a16="http://schemas.microsoft.com/office/drawing/2014/main" id="{96A2F328-5E75-49E4-A587-455C0D2B4536}"/>
                </a:ext>
              </a:extLst>
            </p:cNvPr>
            <p:cNvGrpSpPr/>
            <p:nvPr/>
          </p:nvGrpSpPr>
          <p:grpSpPr>
            <a:xfrm>
              <a:off x="5125928" y="3692558"/>
              <a:ext cx="70935" cy="230281"/>
              <a:chOff x="2865102" y="2992148"/>
              <a:chExt cx="54657" cy="290522"/>
            </a:xfrm>
          </p:grpSpPr>
          <p:cxnSp>
            <p:nvCxnSpPr>
              <p:cNvPr id="91" name="直線コネクタ 90">
                <a:extLst>
                  <a:ext uri="{FF2B5EF4-FFF2-40B4-BE49-F238E27FC236}">
                    <a16:creationId xmlns:a16="http://schemas.microsoft.com/office/drawing/2014/main" id="{56747FC3-ECB5-43D1-9936-364B4F844C20}"/>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F7440BF8-9115-4591-ACA8-0B3B4C34998F}"/>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6AF3C2EB-85E1-4E08-AD98-3C9DFCDE1ABB}"/>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7" name="グループ化 46">
              <a:extLst>
                <a:ext uri="{FF2B5EF4-FFF2-40B4-BE49-F238E27FC236}">
                  <a16:creationId xmlns:a16="http://schemas.microsoft.com/office/drawing/2014/main" id="{D4CD709B-6D3D-45B2-A781-CF6BC1B0E638}"/>
                </a:ext>
              </a:extLst>
            </p:cNvPr>
            <p:cNvGrpSpPr/>
            <p:nvPr/>
          </p:nvGrpSpPr>
          <p:grpSpPr>
            <a:xfrm>
              <a:off x="5123896" y="3567482"/>
              <a:ext cx="70935" cy="268597"/>
              <a:chOff x="2865102" y="2992148"/>
              <a:chExt cx="54657" cy="290522"/>
            </a:xfrm>
          </p:grpSpPr>
          <p:cxnSp>
            <p:nvCxnSpPr>
              <p:cNvPr id="88" name="直線コネクタ 87">
                <a:extLst>
                  <a:ext uri="{FF2B5EF4-FFF2-40B4-BE49-F238E27FC236}">
                    <a16:creationId xmlns:a16="http://schemas.microsoft.com/office/drawing/2014/main" id="{2EED7847-A9A6-494A-B69C-AFDB3D272283}"/>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B4CE2BFE-FCB8-4DE1-BFCF-E7389717068E}"/>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直線コネクタ 89">
                <a:extLst>
                  <a:ext uri="{FF2B5EF4-FFF2-40B4-BE49-F238E27FC236}">
                    <a16:creationId xmlns:a16="http://schemas.microsoft.com/office/drawing/2014/main" id="{B5D77E49-1D1A-43D1-9F6B-CB408B1BA5CC}"/>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8" name="グループ化 47">
              <a:extLst>
                <a:ext uri="{FF2B5EF4-FFF2-40B4-BE49-F238E27FC236}">
                  <a16:creationId xmlns:a16="http://schemas.microsoft.com/office/drawing/2014/main" id="{E37166EC-F5E7-48D2-A44C-A3701551CD51}"/>
                </a:ext>
              </a:extLst>
            </p:cNvPr>
            <p:cNvGrpSpPr/>
            <p:nvPr/>
          </p:nvGrpSpPr>
          <p:grpSpPr>
            <a:xfrm>
              <a:off x="6069461" y="3970985"/>
              <a:ext cx="70935" cy="227555"/>
              <a:chOff x="2865102" y="2992148"/>
              <a:chExt cx="54657" cy="290522"/>
            </a:xfrm>
          </p:grpSpPr>
          <p:cxnSp>
            <p:nvCxnSpPr>
              <p:cNvPr id="85" name="直線コネクタ 84">
                <a:extLst>
                  <a:ext uri="{FF2B5EF4-FFF2-40B4-BE49-F238E27FC236}">
                    <a16:creationId xmlns:a16="http://schemas.microsoft.com/office/drawing/2014/main" id="{CC83E4EC-F9B4-435D-BF68-74DFE2EDB5A2}"/>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E569D329-8C21-4A7E-AA51-7B80287B1EF6}"/>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4D471FC7-40F0-46CD-B425-0308FE8D9D46}"/>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9" name="グループ化 48">
              <a:extLst>
                <a:ext uri="{FF2B5EF4-FFF2-40B4-BE49-F238E27FC236}">
                  <a16:creationId xmlns:a16="http://schemas.microsoft.com/office/drawing/2014/main" id="{743FF475-DE1C-433B-AB4E-D5BB2C5F6294}"/>
                </a:ext>
              </a:extLst>
            </p:cNvPr>
            <p:cNvGrpSpPr/>
            <p:nvPr/>
          </p:nvGrpSpPr>
          <p:grpSpPr>
            <a:xfrm>
              <a:off x="6066528" y="3723367"/>
              <a:ext cx="70935" cy="293636"/>
              <a:chOff x="2865102" y="2992148"/>
              <a:chExt cx="54657" cy="290522"/>
            </a:xfrm>
          </p:grpSpPr>
          <p:cxnSp>
            <p:nvCxnSpPr>
              <p:cNvPr id="82" name="直線コネクタ 81">
                <a:extLst>
                  <a:ext uri="{FF2B5EF4-FFF2-40B4-BE49-F238E27FC236}">
                    <a16:creationId xmlns:a16="http://schemas.microsoft.com/office/drawing/2014/main" id="{8606254A-0D4B-4819-A5AB-C99E15A1A9DC}"/>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313A07E3-EE83-4075-AD4E-652F3F59F0A8}"/>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E36D4D3D-AFBD-462A-9C29-598DE79BFFA4}"/>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0" name="グループ化 49">
              <a:extLst>
                <a:ext uri="{FF2B5EF4-FFF2-40B4-BE49-F238E27FC236}">
                  <a16:creationId xmlns:a16="http://schemas.microsoft.com/office/drawing/2014/main" id="{7F02AEB9-A115-46A2-A7A9-115DA335F7A2}"/>
                </a:ext>
              </a:extLst>
            </p:cNvPr>
            <p:cNvGrpSpPr/>
            <p:nvPr/>
          </p:nvGrpSpPr>
          <p:grpSpPr>
            <a:xfrm>
              <a:off x="7000750" y="4031880"/>
              <a:ext cx="70935" cy="261399"/>
              <a:chOff x="2865102" y="2992148"/>
              <a:chExt cx="54657" cy="290522"/>
            </a:xfrm>
          </p:grpSpPr>
          <p:cxnSp>
            <p:nvCxnSpPr>
              <p:cNvPr id="79" name="直線コネクタ 78">
                <a:extLst>
                  <a:ext uri="{FF2B5EF4-FFF2-40B4-BE49-F238E27FC236}">
                    <a16:creationId xmlns:a16="http://schemas.microsoft.com/office/drawing/2014/main" id="{0D6FAD68-4422-456F-AF0C-00063250B5A8}"/>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EEF7BBD0-A3F5-4706-B499-A5C56C8F3627}"/>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591228AD-828E-4EA1-BF0D-1B305D2ED15B}"/>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1" name="グループ化 50">
              <a:extLst>
                <a:ext uri="{FF2B5EF4-FFF2-40B4-BE49-F238E27FC236}">
                  <a16:creationId xmlns:a16="http://schemas.microsoft.com/office/drawing/2014/main" id="{93AF3324-BC82-49F6-AD58-8983384A032E}"/>
                </a:ext>
              </a:extLst>
            </p:cNvPr>
            <p:cNvGrpSpPr/>
            <p:nvPr/>
          </p:nvGrpSpPr>
          <p:grpSpPr>
            <a:xfrm>
              <a:off x="7945384" y="4094449"/>
              <a:ext cx="70935" cy="294182"/>
              <a:chOff x="2865102" y="2992148"/>
              <a:chExt cx="54657" cy="290522"/>
            </a:xfrm>
          </p:grpSpPr>
          <p:cxnSp>
            <p:nvCxnSpPr>
              <p:cNvPr id="76" name="直線コネクタ 75">
                <a:extLst>
                  <a:ext uri="{FF2B5EF4-FFF2-40B4-BE49-F238E27FC236}">
                    <a16:creationId xmlns:a16="http://schemas.microsoft.com/office/drawing/2014/main" id="{5C273D18-0972-4F33-9543-91932AC56076}"/>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70224D02-35A9-4532-A865-E4EAD6948113}"/>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3FDE8B7E-3E1B-44EE-9504-B491DD06A204}"/>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2" name="グループ化 51">
              <a:extLst>
                <a:ext uri="{FF2B5EF4-FFF2-40B4-BE49-F238E27FC236}">
                  <a16:creationId xmlns:a16="http://schemas.microsoft.com/office/drawing/2014/main" id="{7A82A027-C47E-4602-BE07-F510860C35A5}"/>
                </a:ext>
              </a:extLst>
            </p:cNvPr>
            <p:cNvGrpSpPr/>
            <p:nvPr/>
          </p:nvGrpSpPr>
          <p:grpSpPr>
            <a:xfrm>
              <a:off x="3245327" y="2918867"/>
              <a:ext cx="70935" cy="325876"/>
              <a:chOff x="-28535" y="1613766"/>
              <a:chExt cx="54657" cy="384091"/>
            </a:xfrm>
          </p:grpSpPr>
          <p:cxnSp>
            <p:nvCxnSpPr>
              <p:cNvPr id="73" name="直線コネクタ 72">
                <a:extLst>
                  <a:ext uri="{FF2B5EF4-FFF2-40B4-BE49-F238E27FC236}">
                    <a16:creationId xmlns:a16="http://schemas.microsoft.com/office/drawing/2014/main" id="{3920DF18-C19B-4F4F-8351-2AB72D5F4CBB}"/>
                  </a:ext>
                </a:extLst>
              </p:cNvPr>
              <p:cNvCxnSpPr/>
              <p:nvPr/>
            </p:nvCxnSpPr>
            <p:spPr>
              <a:xfrm>
                <a:off x="288" y="1613766"/>
                <a:ext cx="0" cy="3182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3B708A56-6155-43C3-8914-022B85A29E42}"/>
                  </a:ext>
                </a:extLst>
              </p:cNvPr>
              <p:cNvCxnSpPr/>
              <p:nvPr/>
            </p:nvCxnSpPr>
            <p:spPr>
              <a:xfrm flipH="1" flipV="1">
                <a:off x="-27878" y="1617615"/>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E4814187-64FE-4009-8DFC-62C94D596EEF}"/>
                  </a:ext>
                </a:extLst>
              </p:cNvPr>
              <p:cNvCxnSpPr/>
              <p:nvPr/>
            </p:nvCxnSpPr>
            <p:spPr>
              <a:xfrm flipH="1" flipV="1">
                <a:off x="-28535" y="1932703"/>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直線コネクタ 178">
                <a:extLst>
                  <a:ext uri="{FF2B5EF4-FFF2-40B4-BE49-F238E27FC236}">
                    <a16:creationId xmlns:a16="http://schemas.microsoft.com/office/drawing/2014/main" id="{3920DF18-C19B-4F4F-8351-2AB72D5F4CBB}"/>
                  </a:ext>
                </a:extLst>
              </p:cNvPr>
              <p:cNvCxnSpPr/>
              <p:nvPr/>
            </p:nvCxnSpPr>
            <p:spPr>
              <a:xfrm>
                <a:off x="288" y="1678920"/>
                <a:ext cx="0" cy="3182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直線コネクタ 180">
                <a:extLst>
                  <a:ext uri="{FF2B5EF4-FFF2-40B4-BE49-F238E27FC236}">
                    <a16:creationId xmlns:a16="http://schemas.microsoft.com/office/drawing/2014/main" id="{3B708A56-6155-43C3-8914-022B85A29E42}"/>
                  </a:ext>
                </a:extLst>
              </p:cNvPr>
              <p:cNvCxnSpPr/>
              <p:nvPr/>
            </p:nvCxnSpPr>
            <p:spPr>
              <a:xfrm flipH="1" flipV="1">
                <a:off x="-27878" y="1682770"/>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直線コネクタ 181">
                <a:extLst>
                  <a:ext uri="{FF2B5EF4-FFF2-40B4-BE49-F238E27FC236}">
                    <a16:creationId xmlns:a16="http://schemas.microsoft.com/office/drawing/2014/main" id="{E4814187-64FE-4009-8DFC-62C94D596EEF}"/>
                  </a:ext>
                </a:extLst>
              </p:cNvPr>
              <p:cNvCxnSpPr/>
              <p:nvPr/>
            </p:nvCxnSpPr>
            <p:spPr>
              <a:xfrm flipH="1" flipV="1">
                <a:off x="-28535" y="1997857"/>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3" name="グループ化 52">
              <a:extLst>
                <a:ext uri="{FF2B5EF4-FFF2-40B4-BE49-F238E27FC236}">
                  <a16:creationId xmlns:a16="http://schemas.microsoft.com/office/drawing/2014/main" id="{04B8403D-D10E-4756-A3AB-1E40F25CAE02}"/>
                </a:ext>
              </a:extLst>
            </p:cNvPr>
            <p:cNvGrpSpPr/>
            <p:nvPr/>
          </p:nvGrpSpPr>
          <p:grpSpPr>
            <a:xfrm>
              <a:off x="7945384" y="4254527"/>
              <a:ext cx="70935" cy="244125"/>
              <a:chOff x="2865102" y="2992148"/>
              <a:chExt cx="54657" cy="290522"/>
            </a:xfrm>
          </p:grpSpPr>
          <p:cxnSp>
            <p:nvCxnSpPr>
              <p:cNvPr id="70" name="直線コネクタ 69">
                <a:extLst>
                  <a:ext uri="{FF2B5EF4-FFF2-40B4-BE49-F238E27FC236}">
                    <a16:creationId xmlns:a16="http://schemas.microsoft.com/office/drawing/2014/main" id="{3C4F6F21-E12D-4174-9925-F552A0CD786B}"/>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4C672986-50F1-4771-86DD-E270F1B425AA}"/>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91EE7A87-36C3-4B2A-95FC-DF1253F9EC6F}"/>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4" name="グループ化 53">
              <a:extLst>
                <a:ext uri="{FF2B5EF4-FFF2-40B4-BE49-F238E27FC236}">
                  <a16:creationId xmlns:a16="http://schemas.microsoft.com/office/drawing/2014/main" id="{AB8A1C43-5260-43F3-8EA1-2AA65A93E585}"/>
                </a:ext>
              </a:extLst>
            </p:cNvPr>
            <p:cNvGrpSpPr/>
            <p:nvPr/>
          </p:nvGrpSpPr>
          <p:grpSpPr>
            <a:xfrm>
              <a:off x="8880041" y="4447989"/>
              <a:ext cx="70935" cy="204177"/>
              <a:chOff x="2865102" y="2992148"/>
              <a:chExt cx="54657" cy="290522"/>
            </a:xfrm>
          </p:grpSpPr>
          <p:cxnSp>
            <p:nvCxnSpPr>
              <p:cNvPr id="67" name="直線コネクタ 66">
                <a:extLst>
                  <a:ext uri="{FF2B5EF4-FFF2-40B4-BE49-F238E27FC236}">
                    <a16:creationId xmlns:a16="http://schemas.microsoft.com/office/drawing/2014/main" id="{7930EDB2-95D7-48C9-AD72-DE16A5EF58D4}"/>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452D1B3F-95B0-49DB-A91F-D87F26C52BCB}"/>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EB36793D-D981-44F6-BDB8-C614E35B5998}"/>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5" name="グループ化 54">
              <a:extLst>
                <a:ext uri="{FF2B5EF4-FFF2-40B4-BE49-F238E27FC236}">
                  <a16:creationId xmlns:a16="http://schemas.microsoft.com/office/drawing/2014/main" id="{70501B98-31D1-4BA8-B247-3D432738CA42}"/>
                </a:ext>
              </a:extLst>
            </p:cNvPr>
            <p:cNvGrpSpPr/>
            <p:nvPr/>
          </p:nvGrpSpPr>
          <p:grpSpPr>
            <a:xfrm>
              <a:off x="8879615" y="4288689"/>
              <a:ext cx="70935" cy="263910"/>
              <a:chOff x="2865102" y="2992148"/>
              <a:chExt cx="54657" cy="290522"/>
            </a:xfrm>
          </p:grpSpPr>
          <p:cxnSp>
            <p:nvCxnSpPr>
              <p:cNvPr id="64" name="直線コネクタ 63">
                <a:extLst>
                  <a:ext uri="{FF2B5EF4-FFF2-40B4-BE49-F238E27FC236}">
                    <a16:creationId xmlns:a16="http://schemas.microsoft.com/office/drawing/2014/main" id="{FE3FF897-FB3A-4802-AC2C-C135DB0EE1E3}"/>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7CAFDD85-81C1-446E-8422-8FBCC4A1CA8A}"/>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AAEC0E3D-2D51-482B-AEB0-0047C9841846}"/>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6" name="グループ化 55">
              <a:extLst>
                <a:ext uri="{FF2B5EF4-FFF2-40B4-BE49-F238E27FC236}">
                  <a16:creationId xmlns:a16="http://schemas.microsoft.com/office/drawing/2014/main" id="{EFC0865A-6A98-4C60-850E-2B1E6D6B4B8E}"/>
                </a:ext>
              </a:extLst>
            </p:cNvPr>
            <p:cNvGrpSpPr/>
            <p:nvPr/>
          </p:nvGrpSpPr>
          <p:grpSpPr>
            <a:xfrm>
              <a:off x="9825403" y="4421789"/>
              <a:ext cx="70935" cy="270012"/>
              <a:chOff x="2865102" y="2992148"/>
              <a:chExt cx="54657" cy="290522"/>
            </a:xfrm>
          </p:grpSpPr>
          <p:cxnSp>
            <p:nvCxnSpPr>
              <p:cNvPr id="61" name="直線コネクタ 60">
                <a:extLst>
                  <a:ext uri="{FF2B5EF4-FFF2-40B4-BE49-F238E27FC236}">
                    <a16:creationId xmlns:a16="http://schemas.microsoft.com/office/drawing/2014/main" id="{E2B20063-2882-4338-9060-D406B18120EB}"/>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813A4E28-5D9E-42FF-B1E2-629D831830E7}"/>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C3EA25B0-A517-4AF3-B6AA-7E4E17AAF044}"/>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7" name="グループ化 56">
              <a:extLst>
                <a:ext uri="{FF2B5EF4-FFF2-40B4-BE49-F238E27FC236}">
                  <a16:creationId xmlns:a16="http://schemas.microsoft.com/office/drawing/2014/main" id="{0179DEC6-35A9-4053-BCAB-4E25B536C508}"/>
                </a:ext>
              </a:extLst>
            </p:cNvPr>
            <p:cNvGrpSpPr/>
            <p:nvPr/>
          </p:nvGrpSpPr>
          <p:grpSpPr>
            <a:xfrm>
              <a:off x="9825829" y="4625788"/>
              <a:ext cx="70935" cy="206320"/>
              <a:chOff x="2865102" y="2992148"/>
              <a:chExt cx="54657" cy="290522"/>
            </a:xfrm>
          </p:grpSpPr>
          <p:cxnSp>
            <p:nvCxnSpPr>
              <p:cNvPr id="58" name="直線コネクタ 57">
                <a:extLst>
                  <a:ext uri="{FF2B5EF4-FFF2-40B4-BE49-F238E27FC236}">
                    <a16:creationId xmlns:a16="http://schemas.microsoft.com/office/drawing/2014/main" id="{6D2FCD7A-90F4-4D69-8E62-7F871A25537A}"/>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187ABFB8-C6F9-4192-89AF-742772895F24}"/>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83AAF788-1D3B-4853-94B4-5995D1A84D9D}"/>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0" name="グループ化 109">
            <a:extLst>
              <a:ext uri="{FF2B5EF4-FFF2-40B4-BE49-F238E27FC236}">
                <a16:creationId xmlns:a16="http://schemas.microsoft.com/office/drawing/2014/main" id="{0F6301A5-E1C4-4D2D-90DB-A2C73C0BCD96}"/>
              </a:ext>
            </a:extLst>
          </p:cNvPr>
          <p:cNvGrpSpPr/>
          <p:nvPr/>
        </p:nvGrpSpPr>
        <p:grpSpPr>
          <a:xfrm>
            <a:off x="1351545" y="2980100"/>
            <a:ext cx="6665352" cy="1950999"/>
            <a:chOff x="2762053" y="2692564"/>
            <a:chExt cx="7157197" cy="2094966"/>
          </a:xfrm>
        </p:grpSpPr>
        <p:cxnSp>
          <p:nvCxnSpPr>
            <p:cNvPr id="111" name="直線コネクタ 110">
              <a:extLst>
                <a:ext uri="{FF2B5EF4-FFF2-40B4-BE49-F238E27FC236}">
                  <a16:creationId xmlns:a16="http://schemas.microsoft.com/office/drawing/2014/main" id="{A57005C0-CA56-4B78-829F-1C9FFE74AE3C}"/>
                </a:ext>
              </a:extLst>
            </p:cNvPr>
            <p:cNvCxnSpPr/>
            <p:nvPr/>
          </p:nvCxnSpPr>
          <p:spPr>
            <a:xfrm>
              <a:off x="2812746" y="2727745"/>
              <a:ext cx="473942" cy="378639"/>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112" name="円/楕円 185">
              <a:extLst>
                <a:ext uri="{FF2B5EF4-FFF2-40B4-BE49-F238E27FC236}">
                  <a16:creationId xmlns:a16="http://schemas.microsoft.com/office/drawing/2014/main" id="{8DFB5BE0-2F1F-4ED2-B34B-138FA29AE5C7}"/>
                </a:ext>
              </a:extLst>
            </p:cNvPr>
            <p:cNvSpPr/>
            <p:nvPr/>
          </p:nvSpPr>
          <p:spPr>
            <a:xfrm>
              <a:off x="9811250" y="4679530"/>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cxnSp>
          <p:nvCxnSpPr>
            <p:cNvPr id="113" name="直線コネクタ 112">
              <a:extLst>
                <a:ext uri="{FF2B5EF4-FFF2-40B4-BE49-F238E27FC236}">
                  <a16:creationId xmlns:a16="http://schemas.microsoft.com/office/drawing/2014/main" id="{100E3077-B04E-484E-8EB5-80F90047EDF9}"/>
                </a:ext>
              </a:extLst>
            </p:cNvPr>
            <p:cNvCxnSpPr/>
            <p:nvPr/>
          </p:nvCxnSpPr>
          <p:spPr>
            <a:xfrm>
              <a:off x="3276384" y="3096080"/>
              <a:ext cx="963341" cy="540914"/>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a:extLst>
                <a:ext uri="{FF2B5EF4-FFF2-40B4-BE49-F238E27FC236}">
                  <a16:creationId xmlns:a16="http://schemas.microsoft.com/office/drawing/2014/main" id="{039CBB78-2089-402B-9B42-8A5DCA0C43D4}"/>
                </a:ext>
              </a:extLst>
            </p:cNvPr>
            <p:cNvCxnSpPr/>
            <p:nvPr/>
          </p:nvCxnSpPr>
          <p:spPr>
            <a:xfrm>
              <a:off x="4221692" y="3629266"/>
              <a:ext cx="937585" cy="74698"/>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a:extLst>
                <a:ext uri="{FF2B5EF4-FFF2-40B4-BE49-F238E27FC236}">
                  <a16:creationId xmlns:a16="http://schemas.microsoft.com/office/drawing/2014/main" id="{8C9D39F5-A528-481D-AA46-6A9904F61DCF}"/>
                </a:ext>
              </a:extLst>
            </p:cNvPr>
            <p:cNvCxnSpPr/>
            <p:nvPr/>
          </p:nvCxnSpPr>
          <p:spPr>
            <a:xfrm>
              <a:off x="5159277" y="3704421"/>
              <a:ext cx="945308" cy="380758"/>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1DDA036B-873D-4598-9087-F2BA6029E46F}"/>
                </a:ext>
              </a:extLst>
            </p:cNvPr>
            <p:cNvCxnSpPr/>
            <p:nvPr/>
          </p:nvCxnSpPr>
          <p:spPr>
            <a:xfrm>
              <a:off x="6104585" y="4085179"/>
              <a:ext cx="937585" cy="114077"/>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a:extLst>
                <a:ext uri="{FF2B5EF4-FFF2-40B4-BE49-F238E27FC236}">
                  <a16:creationId xmlns:a16="http://schemas.microsoft.com/office/drawing/2014/main" id="{3DA2D157-5364-4F63-820A-9F6E6294688A}"/>
                </a:ext>
              </a:extLst>
            </p:cNvPr>
            <p:cNvCxnSpPr/>
            <p:nvPr/>
          </p:nvCxnSpPr>
          <p:spPr>
            <a:xfrm>
              <a:off x="7042170" y="4199256"/>
              <a:ext cx="945308" cy="182137"/>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a:extLst>
                <a:ext uri="{FF2B5EF4-FFF2-40B4-BE49-F238E27FC236}">
                  <a16:creationId xmlns:a16="http://schemas.microsoft.com/office/drawing/2014/main" id="{9C3B760B-61F6-4AD5-B8BE-4F9234B89FB7}"/>
                </a:ext>
              </a:extLst>
            </p:cNvPr>
            <p:cNvCxnSpPr/>
            <p:nvPr/>
          </p:nvCxnSpPr>
          <p:spPr>
            <a:xfrm>
              <a:off x="7987478" y="4381393"/>
              <a:ext cx="937585" cy="177728"/>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B2BB6439-ADCD-4520-9AEF-21D2F0064D82}"/>
                </a:ext>
              </a:extLst>
            </p:cNvPr>
            <p:cNvCxnSpPr/>
            <p:nvPr/>
          </p:nvCxnSpPr>
          <p:spPr>
            <a:xfrm>
              <a:off x="8925063" y="4553969"/>
              <a:ext cx="945308" cy="182137"/>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120" name="円/楕円 193">
              <a:extLst>
                <a:ext uri="{FF2B5EF4-FFF2-40B4-BE49-F238E27FC236}">
                  <a16:creationId xmlns:a16="http://schemas.microsoft.com/office/drawing/2014/main" id="{31ACD03A-FA91-4982-B4D1-DC4A832988B4}"/>
                </a:ext>
              </a:extLst>
            </p:cNvPr>
            <p:cNvSpPr/>
            <p:nvPr/>
          </p:nvSpPr>
          <p:spPr>
            <a:xfrm>
              <a:off x="8862519" y="4494817"/>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21" name="円/楕円 194">
              <a:extLst>
                <a:ext uri="{FF2B5EF4-FFF2-40B4-BE49-F238E27FC236}">
                  <a16:creationId xmlns:a16="http://schemas.microsoft.com/office/drawing/2014/main" id="{6F5339DF-25C7-429D-B294-AA577D33985B}"/>
                </a:ext>
              </a:extLst>
            </p:cNvPr>
            <p:cNvSpPr/>
            <p:nvPr/>
          </p:nvSpPr>
          <p:spPr>
            <a:xfrm>
              <a:off x="7931820" y="4322984"/>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22" name="円/楕円 195">
              <a:extLst>
                <a:ext uri="{FF2B5EF4-FFF2-40B4-BE49-F238E27FC236}">
                  <a16:creationId xmlns:a16="http://schemas.microsoft.com/office/drawing/2014/main" id="{63ED5340-7665-4FD7-A55E-289847BC6AF7}"/>
                </a:ext>
              </a:extLst>
            </p:cNvPr>
            <p:cNvSpPr/>
            <p:nvPr/>
          </p:nvSpPr>
          <p:spPr>
            <a:xfrm>
              <a:off x="6990817" y="4146000"/>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23" name="円/楕円 196">
              <a:extLst>
                <a:ext uri="{FF2B5EF4-FFF2-40B4-BE49-F238E27FC236}">
                  <a16:creationId xmlns:a16="http://schemas.microsoft.com/office/drawing/2014/main" id="{AFABD9E9-AA16-4687-A14E-77515848461D}"/>
                </a:ext>
              </a:extLst>
            </p:cNvPr>
            <p:cNvSpPr/>
            <p:nvPr/>
          </p:nvSpPr>
          <p:spPr>
            <a:xfrm>
              <a:off x="6052390" y="4030838"/>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24" name="円/楕円 197">
              <a:extLst>
                <a:ext uri="{FF2B5EF4-FFF2-40B4-BE49-F238E27FC236}">
                  <a16:creationId xmlns:a16="http://schemas.microsoft.com/office/drawing/2014/main" id="{18373B1F-C2C4-4C12-B563-06995497B23E}"/>
                </a:ext>
              </a:extLst>
            </p:cNvPr>
            <p:cNvSpPr/>
            <p:nvPr/>
          </p:nvSpPr>
          <p:spPr>
            <a:xfrm>
              <a:off x="5108811" y="3650365"/>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25" name="円/楕円 198">
              <a:extLst>
                <a:ext uri="{FF2B5EF4-FFF2-40B4-BE49-F238E27FC236}">
                  <a16:creationId xmlns:a16="http://schemas.microsoft.com/office/drawing/2014/main" id="{24CDC074-8A6D-4C25-AA92-276178F0670D}"/>
                </a:ext>
              </a:extLst>
            </p:cNvPr>
            <p:cNvSpPr/>
            <p:nvPr/>
          </p:nvSpPr>
          <p:spPr>
            <a:xfrm>
              <a:off x="4175536" y="3576408"/>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26" name="円/楕円 199">
              <a:extLst>
                <a:ext uri="{FF2B5EF4-FFF2-40B4-BE49-F238E27FC236}">
                  <a16:creationId xmlns:a16="http://schemas.microsoft.com/office/drawing/2014/main" id="{725D19BC-D6DB-4593-820C-6F8F07D4485E}"/>
                </a:ext>
              </a:extLst>
            </p:cNvPr>
            <p:cNvSpPr/>
            <p:nvPr/>
          </p:nvSpPr>
          <p:spPr>
            <a:xfrm>
              <a:off x="3231957" y="3056839"/>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27" name="円/楕円 200">
              <a:extLst>
                <a:ext uri="{FF2B5EF4-FFF2-40B4-BE49-F238E27FC236}">
                  <a16:creationId xmlns:a16="http://schemas.microsoft.com/office/drawing/2014/main" id="{11AF8BEA-9001-4AC7-B5F6-0CD26C41CE3D}"/>
                </a:ext>
              </a:extLst>
            </p:cNvPr>
            <p:cNvSpPr/>
            <p:nvPr/>
          </p:nvSpPr>
          <p:spPr>
            <a:xfrm>
              <a:off x="2762053" y="2692564"/>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grpSp>
      <p:grpSp>
        <p:nvGrpSpPr>
          <p:cNvPr id="128" name="グループ化 127">
            <a:extLst>
              <a:ext uri="{FF2B5EF4-FFF2-40B4-BE49-F238E27FC236}">
                <a16:creationId xmlns:a16="http://schemas.microsoft.com/office/drawing/2014/main" id="{27F0B54E-26AE-4529-84E9-D4E87D3AC880}"/>
              </a:ext>
            </a:extLst>
          </p:cNvPr>
          <p:cNvGrpSpPr/>
          <p:nvPr/>
        </p:nvGrpSpPr>
        <p:grpSpPr>
          <a:xfrm>
            <a:off x="1351316" y="2864701"/>
            <a:ext cx="6662979" cy="1906958"/>
            <a:chOff x="2761808" y="2568649"/>
            <a:chExt cx="7154649" cy="2047675"/>
          </a:xfrm>
        </p:grpSpPr>
        <p:cxnSp>
          <p:nvCxnSpPr>
            <p:cNvPr id="129" name="直線コネクタ 128">
              <a:extLst>
                <a:ext uri="{FF2B5EF4-FFF2-40B4-BE49-F238E27FC236}">
                  <a16:creationId xmlns:a16="http://schemas.microsoft.com/office/drawing/2014/main" id="{DF7F3B3E-B024-4FE2-A184-8DD7E30C9990}"/>
                </a:ext>
              </a:extLst>
            </p:cNvPr>
            <p:cNvCxnSpPr/>
            <p:nvPr/>
          </p:nvCxnSpPr>
          <p:spPr>
            <a:xfrm>
              <a:off x="2804809" y="2616183"/>
              <a:ext cx="485096" cy="456007"/>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0" name="直線コネクタ 129">
              <a:extLst>
                <a:ext uri="{FF2B5EF4-FFF2-40B4-BE49-F238E27FC236}">
                  <a16:creationId xmlns:a16="http://schemas.microsoft.com/office/drawing/2014/main" id="{AED45FD9-4AD4-433E-B067-62277E652D40}"/>
                </a:ext>
              </a:extLst>
            </p:cNvPr>
            <p:cNvCxnSpPr/>
            <p:nvPr/>
          </p:nvCxnSpPr>
          <p:spPr>
            <a:xfrm>
              <a:off x="3283744" y="3065724"/>
              <a:ext cx="942332" cy="437387"/>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6D66FF0E-47D9-4BD8-AAA1-E4FCE89DD7ED}"/>
                </a:ext>
              </a:extLst>
            </p:cNvPr>
            <p:cNvCxnSpPr/>
            <p:nvPr/>
          </p:nvCxnSpPr>
          <p:spPr>
            <a:xfrm>
              <a:off x="4226076" y="3503111"/>
              <a:ext cx="933753" cy="309308"/>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a:extLst>
                <a:ext uri="{FF2B5EF4-FFF2-40B4-BE49-F238E27FC236}">
                  <a16:creationId xmlns:a16="http://schemas.microsoft.com/office/drawing/2014/main" id="{A18636B0-705C-4808-B382-3B764CCC3260}"/>
                </a:ext>
              </a:extLst>
            </p:cNvPr>
            <p:cNvCxnSpPr/>
            <p:nvPr/>
          </p:nvCxnSpPr>
          <p:spPr>
            <a:xfrm>
              <a:off x="5157501" y="3812419"/>
              <a:ext cx="962689" cy="61611"/>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52A0508C-EA90-465E-97FD-31B815C99AD0}"/>
                </a:ext>
              </a:extLst>
            </p:cNvPr>
            <p:cNvCxnSpPr/>
            <p:nvPr/>
          </p:nvCxnSpPr>
          <p:spPr>
            <a:xfrm>
              <a:off x="6120190" y="3874514"/>
              <a:ext cx="931425" cy="294101"/>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BA632B5F-DFB4-42B9-A129-69CEACA3AC2B}"/>
                </a:ext>
              </a:extLst>
            </p:cNvPr>
            <p:cNvCxnSpPr/>
            <p:nvPr/>
          </p:nvCxnSpPr>
          <p:spPr>
            <a:xfrm>
              <a:off x="7031900" y="4170481"/>
              <a:ext cx="946091" cy="70901"/>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a:extLst>
                <a:ext uri="{FF2B5EF4-FFF2-40B4-BE49-F238E27FC236}">
                  <a16:creationId xmlns:a16="http://schemas.microsoft.com/office/drawing/2014/main" id="{6B41D29B-8C94-4879-9E71-04DE8B80D7D0}"/>
                </a:ext>
              </a:extLst>
            </p:cNvPr>
            <p:cNvCxnSpPr/>
            <p:nvPr/>
          </p:nvCxnSpPr>
          <p:spPr>
            <a:xfrm>
              <a:off x="7978275" y="4243680"/>
              <a:ext cx="943173" cy="180758"/>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A8D78E89-F01E-47DA-B911-14779ACA6C8E}"/>
                </a:ext>
              </a:extLst>
            </p:cNvPr>
            <p:cNvCxnSpPr/>
            <p:nvPr/>
          </p:nvCxnSpPr>
          <p:spPr>
            <a:xfrm>
              <a:off x="8921448" y="4424438"/>
              <a:ext cx="933752" cy="137886"/>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37" name="ひし形 136">
              <a:extLst>
                <a:ext uri="{FF2B5EF4-FFF2-40B4-BE49-F238E27FC236}">
                  <a16:creationId xmlns:a16="http://schemas.microsoft.com/office/drawing/2014/main" id="{7C017FB0-5FDE-4D19-8572-D29B45412C8A}"/>
                </a:ext>
              </a:extLst>
            </p:cNvPr>
            <p:cNvSpPr/>
            <p:nvPr/>
          </p:nvSpPr>
          <p:spPr>
            <a:xfrm>
              <a:off x="9808457" y="4508324"/>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38" name="ひし形 137">
              <a:extLst>
                <a:ext uri="{FF2B5EF4-FFF2-40B4-BE49-F238E27FC236}">
                  <a16:creationId xmlns:a16="http://schemas.microsoft.com/office/drawing/2014/main" id="{88EFF1E3-DABD-47CC-B4BD-51382E7597E2}"/>
                </a:ext>
              </a:extLst>
            </p:cNvPr>
            <p:cNvSpPr/>
            <p:nvPr/>
          </p:nvSpPr>
          <p:spPr>
            <a:xfrm>
              <a:off x="8860191" y="4368019"/>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39" name="ひし形 138">
              <a:extLst>
                <a:ext uri="{FF2B5EF4-FFF2-40B4-BE49-F238E27FC236}">
                  <a16:creationId xmlns:a16="http://schemas.microsoft.com/office/drawing/2014/main" id="{87B553A2-DB56-432E-996A-6EBF851E3F34}"/>
                </a:ext>
              </a:extLst>
            </p:cNvPr>
            <p:cNvSpPr/>
            <p:nvPr/>
          </p:nvSpPr>
          <p:spPr>
            <a:xfrm>
              <a:off x="7926439" y="4189010"/>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40" name="ひし形 139">
              <a:extLst>
                <a:ext uri="{FF2B5EF4-FFF2-40B4-BE49-F238E27FC236}">
                  <a16:creationId xmlns:a16="http://schemas.microsoft.com/office/drawing/2014/main" id="{9EF4B5C1-6C31-4509-9BFD-CD93506527D1}"/>
                </a:ext>
              </a:extLst>
            </p:cNvPr>
            <p:cNvSpPr/>
            <p:nvPr/>
          </p:nvSpPr>
          <p:spPr>
            <a:xfrm>
              <a:off x="6985430" y="4116437"/>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41" name="ひし形 140">
              <a:extLst>
                <a:ext uri="{FF2B5EF4-FFF2-40B4-BE49-F238E27FC236}">
                  <a16:creationId xmlns:a16="http://schemas.microsoft.com/office/drawing/2014/main" id="{C946AC15-9CCD-4B30-B568-D12B3AD78446}"/>
                </a:ext>
              </a:extLst>
            </p:cNvPr>
            <p:cNvSpPr/>
            <p:nvPr/>
          </p:nvSpPr>
          <p:spPr>
            <a:xfrm>
              <a:off x="6050018" y="3816229"/>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42" name="ひし形 141">
              <a:extLst>
                <a:ext uri="{FF2B5EF4-FFF2-40B4-BE49-F238E27FC236}">
                  <a16:creationId xmlns:a16="http://schemas.microsoft.com/office/drawing/2014/main" id="{7C0BD3CC-F7B2-4255-9A81-639243358EFC}"/>
                </a:ext>
              </a:extLst>
            </p:cNvPr>
            <p:cNvSpPr/>
            <p:nvPr/>
          </p:nvSpPr>
          <p:spPr>
            <a:xfrm>
              <a:off x="5102421" y="3756778"/>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43" name="ひし形 142">
              <a:extLst>
                <a:ext uri="{FF2B5EF4-FFF2-40B4-BE49-F238E27FC236}">
                  <a16:creationId xmlns:a16="http://schemas.microsoft.com/office/drawing/2014/main" id="{14F646D7-A01F-479E-AECF-A26453FF2B8A}"/>
                </a:ext>
              </a:extLst>
            </p:cNvPr>
            <p:cNvSpPr/>
            <p:nvPr/>
          </p:nvSpPr>
          <p:spPr>
            <a:xfrm>
              <a:off x="4176914" y="3461898"/>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44" name="ひし形 143">
              <a:extLst>
                <a:ext uri="{FF2B5EF4-FFF2-40B4-BE49-F238E27FC236}">
                  <a16:creationId xmlns:a16="http://schemas.microsoft.com/office/drawing/2014/main" id="{676D6C3B-3917-499E-BB25-017D33C15BB4}"/>
                </a:ext>
              </a:extLst>
            </p:cNvPr>
            <p:cNvSpPr/>
            <p:nvPr/>
          </p:nvSpPr>
          <p:spPr>
            <a:xfrm>
              <a:off x="3229744" y="3011724"/>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45" name="ひし形 144">
              <a:extLst>
                <a:ext uri="{FF2B5EF4-FFF2-40B4-BE49-F238E27FC236}">
                  <a16:creationId xmlns:a16="http://schemas.microsoft.com/office/drawing/2014/main" id="{85A3E4E9-4A5E-4333-9A24-A010ED725B05}"/>
                </a:ext>
              </a:extLst>
            </p:cNvPr>
            <p:cNvSpPr/>
            <p:nvPr/>
          </p:nvSpPr>
          <p:spPr>
            <a:xfrm>
              <a:off x="2761808" y="2568649"/>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grpSp>
      <p:sp>
        <p:nvSpPr>
          <p:cNvPr id="151" name="Text Box 34">
            <a:extLst>
              <a:ext uri="{FF2B5EF4-FFF2-40B4-BE49-F238E27FC236}">
                <a16:creationId xmlns:a16="http://schemas.microsoft.com/office/drawing/2014/main" id="{BD2E952A-9CFF-4A57-87F6-ABF764339DF0}"/>
              </a:ext>
            </a:extLst>
          </p:cNvPr>
          <p:cNvSpPr txBox="1">
            <a:spLocks noChangeArrowheads="1"/>
          </p:cNvSpPr>
          <p:nvPr/>
        </p:nvSpPr>
        <p:spPr bwMode="auto">
          <a:xfrm>
            <a:off x="1170107" y="5272097"/>
            <a:ext cx="11221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0</a:t>
            </a:r>
          </a:p>
        </p:txBody>
      </p:sp>
      <p:sp>
        <p:nvSpPr>
          <p:cNvPr id="152" name="Text Box 34">
            <a:extLst>
              <a:ext uri="{FF2B5EF4-FFF2-40B4-BE49-F238E27FC236}">
                <a16:creationId xmlns:a16="http://schemas.microsoft.com/office/drawing/2014/main" id="{6ECEC1CE-E76B-44DA-BDBD-EF9E34989B15}"/>
              </a:ext>
            </a:extLst>
          </p:cNvPr>
          <p:cNvSpPr txBox="1">
            <a:spLocks noChangeArrowheads="1"/>
          </p:cNvSpPr>
          <p:nvPr/>
        </p:nvSpPr>
        <p:spPr bwMode="auto">
          <a:xfrm>
            <a:off x="1057897" y="4871152"/>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10</a:t>
            </a:r>
          </a:p>
        </p:txBody>
      </p:sp>
      <p:sp>
        <p:nvSpPr>
          <p:cNvPr id="153" name="Text Box 34">
            <a:extLst>
              <a:ext uri="{FF2B5EF4-FFF2-40B4-BE49-F238E27FC236}">
                <a16:creationId xmlns:a16="http://schemas.microsoft.com/office/drawing/2014/main" id="{D63BA674-DF04-481B-A141-95268FD0C882}"/>
              </a:ext>
            </a:extLst>
          </p:cNvPr>
          <p:cNvSpPr txBox="1">
            <a:spLocks noChangeArrowheads="1"/>
          </p:cNvSpPr>
          <p:nvPr/>
        </p:nvSpPr>
        <p:spPr bwMode="auto">
          <a:xfrm>
            <a:off x="1057897" y="4470207"/>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20</a:t>
            </a:r>
          </a:p>
        </p:txBody>
      </p:sp>
      <p:sp>
        <p:nvSpPr>
          <p:cNvPr id="154" name="Text Box 34">
            <a:extLst>
              <a:ext uri="{FF2B5EF4-FFF2-40B4-BE49-F238E27FC236}">
                <a16:creationId xmlns:a16="http://schemas.microsoft.com/office/drawing/2014/main" id="{46D8639D-4451-495F-90D1-CE1B2DA71E76}"/>
              </a:ext>
            </a:extLst>
          </p:cNvPr>
          <p:cNvSpPr txBox="1">
            <a:spLocks noChangeArrowheads="1"/>
          </p:cNvSpPr>
          <p:nvPr/>
        </p:nvSpPr>
        <p:spPr bwMode="auto">
          <a:xfrm>
            <a:off x="1057897" y="4069262"/>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30</a:t>
            </a:r>
          </a:p>
        </p:txBody>
      </p:sp>
      <p:sp>
        <p:nvSpPr>
          <p:cNvPr id="155" name="Text Box 34">
            <a:extLst>
              <a:ext uri="{FF2B5EF4-FFF2-40B4-BE49-F238E27FC236}">
                <a16:creationId xmlns:a16="http://schemas.microsoft.com/office/drawing/2014/main" id="{9D26A11C-24D5-478E-9A93-CB1EAD9D0744}"/>
              </a:ext>
            </a:extLst>
          </p:cNvPr>
          <p:cNvSpPr txBox="1">
            <a:spLocks noChangeArrowheads="1"/>
          </p:cNvSpPr>
          <p:nvPr/>
        </p:nvSpPr>
        <p:spPr bwMode="auto">
          <a:xfrm>
            <a:off x="1057897" y="3668317"/>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40</a:t>
            </a:r>
          </a:p>
        </p:txBody>
      </p:sp>
      <p:sp>
        <p:nvSpPr>
          <p:cNvPr id="156" name="Text Box 34">
            <a:extLst>
              <a:ext uri="{FF2B5EF4-FFF2-40B4-BE49-F238E27FC236}">
                <a16:creationId xmlns:a16="http://schemas.microsoft.com/office/drawing/2014/main" id="{CC66001D-CC49-4772-B19B-183C930A55ED}"/>
              </a:ext>
            </a:extLst>
          </p:cNvPr>
          <p:cNvSpPr txBox="1">
            <a:spLocks noChangeArrowheads="1"/>
          </p:cNvSpPr>
          <p:nvPr/>
        </p:nvSpPr>
        <p:spPr bwMode="auto">
          <a:xfrm>
            <a:off x="1057897" y="3267372"/>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50</a:t>
            </a:r>
          </a:p>
        </p:txBody>
      </p:sp>
      <p:sp>
        <p:nvSpPr>
          <p:cNvPr id="157" name="Text Box 34">
            <a:extLst>
              <a:ext uri="{FF2B5EF4-FFF2-40B4-BE49-F238E27FC236}">
                <a16:creationId xmlns:a16="http://schemas.microsoft.com/office/drawing/2014/main" id="{F9D07E82-3878-4015-BBB2-B38646DD2A7C}"/>
              </a:ext>
            </a:extLst>
          </p:cNvPr>
          <p:cNvSpPr txBox="1">
            <a:spLocks noChangeArrowheads="1"/>
          </p:cNvSpPr>
          <p:nvPr/>
        </p:nvSpPr>
        <p:spPr bwMode="auto">
          <a:xfrm>
            <a:off x="1057897" y="2866427"/>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60</a:t>
            </a:r>
          </a:p>
        </p:txBody>
      </p:sp>
      <p:sp>
        <p:nvSpPr>
          <p:cNvPr id="158" name="Text Box 34">
            <a:extLst>
              <a:ext uri="{FF2B5EF4-FFF2-40B4-BE49-F238E27FC236}">
                <a16:creationId xmlns:a16="http://schemas.microsoft.com/office/drawing/2014/main" id="{203E8F6B-9DC4-46CF-B04D-FA0ADA478CB7}"/>
              </a:ext>
            </a:extLst>
          </p:cNvPr>
          <p:cNvSpPr txBox="1">
            <a:spLocks noChangeArrowheads="1"/>
          </p:cNvSpPr>
          <p:nvPr/>
        </p:nvSpPr>
        <p:spPr bwMode="auto">
          <a:xfrm>
            <a:off x="1057897" y="2465482"/>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70</a:t>
            </a:r>
          </a:p>
        </p:txBody>
      </p:sp>
      <p:sp>
        <p:nvSpPr>
          <p:cNvPr id="159" name="Text Box 34">
            <a:extLst>
              <a:ext uri="{FF2B5EF4-FFF2-40B4-BE49-F238E27FC236}">
                <a16:creationId xmlns:a16="http://schemas.microsoft.com/office/drawing/2014/main" id="{EF6146C7-7801-4205-8128-E56EA3AC3F15}"/>
              </a:ext>
            </a:extLst>
          </p:cNvPr>
          <p:cNvSpPr txBox="1">
            <a:spLocks noChangeArrowheads="1"/>
          </p:cNvSpPr>
          <p:nvPr/>
        </p:nvSpPr>
        <p:spPr bwMode="auto">
          <a:xfrm>
            <a:off x="1057897" y="2064537"/>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80</a:t>
            </a:r>
          </a:p>
        </p:txBody>
      </p:sp>
      <p:sp>
        <p:nvSpPr>
          <p:cNvPr id="161" name="Text Box 34">
            <a:extLst>
              <a:ext uri="{FF2B5EF4-FFF2-40B4-BE49-F238E27FC236}">
                <a16:creationId xmlns:a16="http://schemas.microsoft.com/office/drawing/2014/main" id="{B1E2A1AF-A460-47B4-AB53-2412F75475BC}"/>
              </a:ext>
            </a:extLst>
          </p:cNvPr>
          <p:cNvSpPr txBox="1">
            <a:spLocks noChangeArrowheads="1"/>
          </p:cNvSpPr>
          <p:nvPr/>
        </p:nvSpPr>
        <p:spPr bwMode="auto">
          <a:xfrm>
            <a:off x="1344994" y="5487528"/>
            <a:ext cx="11221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0</a:t>
            </a:r>
          </a:p>
        </p:txBody>
      </p:sp>
      <p:sp>
        <p:nvSpPr>
          <p:cNvPr id="162" name="Text Box 34">
            <a:extLst>
              <a:ext uri="{FF2B5EF4-FFF2-40B4-BE49-F238E27FC236}">
                <a16:creationId xmlns:a16="http://schemas.microsoft.com/office/drawing/2014/main" id="{5BD57AB9-1750-477D-8546-C33C1C37BFFF}"/>
              </a:ext>
            </a:extLst>
          </p:cNvPr>
          <p:cNvSpPr txBox="1">
            <a:spLocks noChangeArrowheads="1"/>
          </p:cNvSpPr>
          <p:nvPr/>
        </p:nvSpPr>
        <p:spPr bwMode="auto">
          <a:xfrm>
            <a:off x="1775617" y="5487528"/>
            <a:ext cx="11221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6</a:t>
            </a:r>
          </a:p>
        </p:txBody>
      </p:sp>
      <p:sp>
        <p:nvSpPr>
          <p:cNvPr id="163" name="Text Box 34">
            <a:extLst>
              <a:ext uri="{FF2B5EF4-FFF2-40B4-BE49-F238E27FC236}">
                <a16:creationId xmlns:a16="http://schemas.microsoft.com/office/drawing/2014/main" id="{99052539-69E8-45C4-94C3-72984361F255}"/>
              </a:ext>
            </a:extLst>
          </p:cNvPr>
          <p:cNvSpPr txBox="1">
            <a:spLocks noChangeArrowheads="1"/>
          </p:cNvSpPr>
          <p:nvPr/>
        </p:nvSpPr>
        <p:spPr bwMode="auto">
          <a:xfrm>
            <a:off x="2600089"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18</a:t>
            </a:r>
          </a:p>
        </p:txBody>
      </p:sp>
      <p:sp>
        <p:nvSpPr>
          <p:cNvPr id="164" name="Text Box 34">
            <a:extLst>
              <a:ext uri="{FF2B5EF4-FFF2-40B4-BE49-F238E27FC236}">
                <a16:creationId xmlns:a16="http://schemas.microsoft.com/office/drawing/2014/main" id="{CF90EC04-B17E-49C5-A02C-868D0B75D23C}"/>
              </a:ext>
            </a:extLst>
          </p:cNvPr>
          <p:cNvSpPr txBox="1">
            <a:spLocks noChangeArrowheads="1"/>
          </p:cNvSpPr>
          <p:nvPr/>
        </p:nvSpPr>
        <p:spPr bwMode="auto">
          <a:xfrm>
            <a:off x="3474833"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30</a:t>
            </a:r>
          </a:p>
        </p:txBody>
      </p:sp>
      <p:sp>
        <p:nvSpPr>
          <p:cNvPr id="165" name="Text Box 34">
            <a:extLst>
              <a:ext uri="{FF2B5EF4-FFF2-40B4-BE49-F238E27FC236}">
                <a16:creationId xmlns:a16="http://schemas.microsoft.com/office/drawing/2014/main" id="{53B59773-8D25-4F4D-9809-903FE3CB4298}"/>
              </a:ext>
            </a:extLst>
          </p:cNvPr>
          <p:cNvSpPr txBox="1">
            <a:spLocks noChangeArrowheads="1"/>
          </p:cNvSpPr>
          <p:nvPr/>
        </p:nvSpPr>
        <p:spPr bwMode="auto">
          <a:xfrm>
            <a:off x="3912205"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36</a:t>
            </a:r>
          </a:p>
        </p:txBody>
      </p:sp>
      <p:sp>
        <p:nvSpPr>
          <p:cNvPr id="166" name="Text Box 34">
            <a:extLst>
              <a:ext uri="{FF2B5EF4-FFF2-40B4-BE49-F238E27FC236}">
                <a16:creationId xmlns:a16="http://schemas.microsoft.com/office/drawing/2014/main" id="{9E91F398-C9DC-4A7B-9873-E9CD78799A64}"/>
              </a:ext>
            </a:extLst>
          </p:cNvPr>
          <p:cNvSpPr txBox="1">
            <a:spLocks noChangeArrowheads="1"/>
          </p:cNvSpPr>
          <p:nvPr/>
        </p:nvSpPr>
        <p:spPr bwMode="auto">
          <a:xfrm>
            <a:off x="4786949"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48</a:t>
            </a:r>
          </a:p>
        </p:txBody>
      </p:sp>
      <p:sp>
        <p:nvSpPr>
          <p:cNvPr id="167" name="Text Box 34">
            <a:extLst>
              <a:ext uri="{FF2B5EF4-FFF2-40B4-BE49-F238E27FC236}">
                <a16:creationId xmlns:a16="http://schemas.microsoft.com/office/drawing/2014/main" id="{CB65698A-828C-411D-A7B6-36447434D4FE}"/>
              </a:ext>
            </a:extLst>
          </p:cNvPr>
          <p:cNvSpPr txBox="1">
            <a:spLocks noChangeArrowheads="1"/>
          </p:cNvSpPr>
          <p:nvPr/>
        </p:nvSpPr>
        <p:spPr bwMode="auto">
          <a:xfrm>
            <a:off x="5661693"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60</a:t>
            </a:r>
          </a:p>
        </p:txBody>
      </p:sp>
      <p:sp>
        <p:nvSpPr>
          <p:cNvPr id="169" name="Text Box 34">
            <a:extLst>
              <a:ext uri="{FF2B5EF4-FFF2-40B4-BE49-F238E27FC236}">
                <a16:creationId xmlns:a16="http://schemas.microsoft.com/office/drawing/2014/main" id="{4E3DBC32-45CE-4048-A22D-C72ED73AB223}"/>
              </a:ext>
            </a:extLst>
          </p:cNvPr>
          <p:cNvSpPr txBox="1">
            <a:spLocks noChangeArrowheads="1"/>
          </p:cNvSpPr>
          <p:nvPr/>
        </p:nvSpPr>
        <p:spPr bwMode="auto">
          <a:xfrm>
            <a:off x="6973809"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78</a:t>
            </a:r>
          </a:p>
        </p:txBody>
      </p:sp>
      <p:sp>
        <p:nvSpPr>
          <p:cNvPr id="170" name="Text Box 34">
            <a:extLst>
              <a:ext uri="{FF2B5EF4-FFF2-40B4-BE49-F238E27FC236}">
                <a16:creationId xmlns:a16="http://schemas.microsoft.com/office/drawing/2014/main" id="{1B257EB2-7143-4D31-AC81-97EDF0FE7B1D}"/>
              </a:ext>
            </a:extLst>
          </p:cNvPr>
          <p:cNvSpPr txBox="1">
            <a:spLocks noChangeArrowheads="1"/>
          </p:cNvSpPr>
          <p:nvPr/>
        </p:nvSpPr>
        <p:spPr bwMode="auto">
          <a:xfrm>
            <a:off x="7848547"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90</a:t>
            </a:r>
          </a:p>
        </p:txBody>
      </p:sp>
      <p:sp>
        <p:nvSpPr>
          <p:cNvPr id="172" name="Text Box 34">
            <a:extLst>
              <a:ext uri="{FF2B5EF4-FFF2-40B4-BE49-F238E27FC236}">
                <a16:creationId xmlns:a16="http://schemas.microsoft.com/office/drawing/2014/main" id="{71707AE4-29B4-4880-99A6-8DC3EE1B4093}"/>
              </a:ext>
            </a:extLst>
          </p:cNvPr>
          <p:cNvSpPr txBox="1">
            <a:spLocks noChangeArrowheads="1"/>
          </p:cNvSpPr>
          <p:nvPr/>
        </p:nvSpPr>
        <p:spPr bwMode="auto">
          <a:xfrm>
            <a:off x="2162717"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12</a:t>
            </a:r>
          </a:p>
        </p:txBody>
      </p:sp>
      <p:sp>
        <p:nvSpPr>
          <p:cNvPr id="173" name="Text Box 34">
            <a:extLst>
              <a:ext uri="{FF2B5EF4-FFF2-40B4-BE49-F238E27FC236}">
                <a16:creationId xmlns:a16="http://schemas.microsoft.com/office/drawing/2014/main" id="{5DB8B788-69ED-44DB-A0B6-3AE8B74597B7}"/>
              </a:ext>
            </a:extLst>
          </p:cNvPr>
          <p:cNvSpPr txBox="1">
            <a:spLocks noChangeArrowheads="1"/>
          </p:cNvSpPr>
          <p:nvPr/>
        </p:nvSpPr>
        <p:spPr bwMode="auto">
          <a:xfrm>
            <a:off x="3037461"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24</a:t>
            </a:r>
          </a:p>
        </p:txBody>
      </p:sp>
      <p:sp>
        <p:nvSpPr>
          <p:cNvPr id="174" name="Text Box 34">
            <a:extLst>
              <a:ext uri="{FF2B5EF4-FFF2-40B4-BE49-F238E27FC236}">
                <a16:creationId xmlns:a16="http://schemas.microsoft.com/office/drawing/2014/main" id="{7D888564-5935-4B50-A6B5-0F24167BE93C}"/>
              </a:ext>
            </a:extLst>
          </p:cNvPr>
          <p:cNvSpPr txBox="1">
            <a:spLocks noChangeArrowheads="1"/>
          </p:cNvSpPr>
          <p:nvPr/>
        </p:nvSpPr>
        <p:spPr bwMode="auto">
          <a:xfrm>
            <a:off x="4349577"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42</a:t>
            </a:r>
          </a:p>
        </p:txBody>
      </p:sp>
      <p:sp>
        <p:nvSpPr>
          <p:cNvPr id="175" name="Text Box 34">
            <a:extLst>
              <a:ext uri="{FF2B5EF4-FFF2-40B4-BE49-F238E27FC236}">
                <a16:creationId xmlns:a16="http://schemas.microsoft.com/office/drawing/2014/main" id="{8BF1E6B9-95DA-48D6-A84C-AF43C8D26CA2}"/>
              </a:ext>
            </a:extLst>
          </p:cNvPr>
          <p:cNvSpPr txBox="1">
            <a:spLocks noChangeArrowheads="1"/>
          </p:cNvSpPr>
          <p:nvPr/>
        </p:nvSpPr>
        <p:spPr bwMode="auto">
          <a:xfrm>
            <a:off x="5224321"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54</a:t>
            </a:r>
          </a:p>
        </p:txBody>
      </p:sp>
      <p:sp>
        <p:nvSpPr>
          <p:cNvPr id="176" name="Text Box 34">
            <a:extLst>
              <a:ext uri="{FF2B5EF4-FFF2-40B4-BE49-F238E27FC236}">
                <a16:creationId xmlns:a16="http://schemas.microsoft.com/office/drawing/2014/main" id="{83B811B7-29DD-484C-8C59-CD988D87E5A5}"/>
              </a:ext>
            </a:extLst>
          </p:cNvPr>
          <p:cNvSpPr txBox="1">
            <a:spLocks noChangeArrowheads="1"/>
          </p:cNvSpPr>
          <p:nvPr/>
        </p:nvSpPr>
        <p:spPr bwMode="auto">
          <a:xfrm>
            <a:off x="6099065"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66</a:t>
            </a:r>
          </a:p>
        </p:txBody>
      </p:sp>
      <p:sp>
        <p:nvSpPr>
          <p:cNvPr id="177" name="Text Box 34">
            <a:extLst>
              <a:ext uri="{FF2B5EF4-FFF2-40B4-BE49-F238E27FC236}">
                <a16:creationId xmlns:a16="http://schemas.microsoft.com/office/drawing/2014/main" id="{9726BDE3-2E80-4697-B40B-9CD62577126B}"/>
              </a:ext>
            </a:extLst>
          </p:cNvPr>
          <p:cNvSpPr txBox="1">
            <a:spLocks noChangeArrowheads="1"/>
          </p:cNvSpPr>
          <p:nvPr/>
        </p:nvSpPr>
        <p:spPr bwMode="auto">
          <a:xfrm>
            <a:off x="6536437"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72</a:t>
            </a:r>
          </a:p>
        </p:txBody>
      </p:sp>
      <p:sp>
        <p:nvSpPr>
          <p:cNvPr id="178" name="Text Box 34">
            <a:extLst>
              <a:ext uri="{FF2B5EF4-FFF2-40B4-BE49-F238E27FC236}">
                <a16:creationId xmlns:a16="http://schemas.microsoft.com/office/drawing/2014/main" id="{44A4BF62-E59D-4FEA-9B00-4ADEA5DA28F2}"/>
              </a:ext>
            </a:extLst>
          </p:cNvPr>
          <p:cNvSpPr txBox="1">
            <a:spLocks noChangeArrowheads="1"/>
          </p:cNvSpPr>
          <p:nvPr/>
        </p:nvSpPr>
        <p:spPr bwMode="auto">
          <a:xfrm>
            <a:off x="7411181" y="5487528"/>
            <a:ext cx="224420"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84</a:t>
            </a:r>
          </a:p>
        </p:txBody>
      </p:sp>
      <p:sp>
        <p:nvSpPr>
          <p:cNvPr id="183" name="角丸四角形 7">
            <a:extLst>
              <a:ext uri="{FF2B5EF4-FFF2-40B4-BE49-F238E27FC236}">
                <a16:creationId xmlns:a16="http://schemas.microsoft.com/office/drawing/2014/main" id="{20093939-EAB3-441B-940B-EC10BA715442}"/>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CQ1</a:t>
            </a:r>
            <a:endParaRPr lang="ja-JP" altLang="en-US" sz="2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510115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D30835-A969-4B2E-B30E-8CF4A9FE5373}"/>
              </a:ext>
            </a:extLst>
          </p:cNvPr>
          <p:cNvSpPr>
            <a:spLocks noGrp="1"/>
          </p:cNvSpPr>
          <p:nvPr>
            <p:ph type="title"/>
          </p:nvPr>
        </p:nvSpPr>
        <p:spPr/>
        <p:txBody>
          <a:bodyPr/>
          <a:lstStyle/>
          <a:p>
            <a:r>
              <a:rPr lang="ja-JP" altLang="en-US" b="0" dirty="0">
                <a:solidFill>
                  <a:srgbClr val="0033CC"/>
                </a:solidFill>
                <a:latin typeface="HGP創英角ｺﾞｼｯｸUB" panose="020B0900000000000000" pitchFamily="50" charset="-128"/>
                <a:ea typeface="HGP創英角ｺﾞｼｯｸUB" panose="020B0900000000000000" pitchFamily="50" charset="-128"/>
              </a:rPr>
              <a:t>低用量コルヒチンの有効性</a:t>
            </a:r>
            <a:endParaRPr kumimoji="1" lang="ja-JP" altLang="en-US" dirty="0"/>
          </a:p>
        </p:txBody>
      </p:sp>
      <p:sp>
        <p:nvSpPr>
          <p:cNvPr id="3" name="低用量コルヒチン…">
            <a:extLst>
              <a:ext uri="{FF2B5EF4-FFF2-40B4-BE49-F238E27FC236}">
                <a16:creationId xmlns:a16="http://schemas.microsoft.com/office/drawing/2014/main" id="{E936BFBD-A4CA-4834-BB0A-57096822DE3B}"/>
              </a:ext>
            </a:extLst>
          </p:cNvPr>
          <p:cNvSpPr txBox="1">
            <a:spLocks/>
          </p:cNvSpPr>
          <p:nvPr/>
        </p:nvSpPr>
        <p:spPr>
          <a:xfrm>
            <a:off x="250825" y="5354052"/>
            <a:ext cx="8642350" cy="523220"/>
          </a:xfrm>
          <a:prstGeom prst="rect">
            <a:avLst/>
          </a:prstGeom>
          <a:solidFill>
            <a:schemeClr val="bg2"/>
          </a:solidFill>
        </p:spPr>
        <p:txBody>
          <a:bodyP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0"/>
              </a:spcBef>
              <a:buNone/>
            </a:pPr>
            <a:r>
              <a:rPr lang="en-US" altLang="ja-JP" sz="1400" dirty="0">
                <a:latin typeface="HGP創英角ｺﾞｼｯｸUB" panose="020B0900000000000000" pitchFamily="50" charset="-128"/>
                <a:ea typeface="HGP創英角ｺﾞｼｯｸUB" panose="020B0900000000000000" pitchFamily="50" charset="-128"/>
              </a:rPr>
              <a:t>【</a:t>
            </a:r>
            <a:r>
              <a:rPr lang="ja-JP" altLang="en-US" sz="1400" dirty="0">
                <a:latin typeface="HGP創英角ｺﾞｼｯｸUB" panose="020B0900000000000000" pitchFamily="50" charset="-128"/>
                <a:ea typeface="HGP創英角ｺﾞｼｯｸUB" panose="020B0900000000000000" pitchFamily="50" charset="-128"/>
              </a:rPr>
              <a:t>投与方法</a:t>
            </a:r>
            <a:r>
              <a:rPr lang="en-US" altLang="ja-JP" sz="1400" dirty="0">
                <a:latin typeface="HGP創英角ｺﾞｼｯｸUB" panose="020B0900000000000000" pitchFamily="50" charset="-128"/>
                <a:ea typeface="HGP創英角ｺﾞｼｯｸUB" panose="020B0900000000000000" pitchFamily="50" charset="-128"/>
              </a:rPr>
              <a:t>】</a:t>
            </a:r>
            <a:r>
              <a:rPr lang="ja-JP" altLang="en-US" sz="1400" dirty="0">
                <a:latin typeface="HGP創英角ｺﾞｼｯｸUB" panose="020B0900000000000000" pitchFamily="50" charset="-128"/>
                <a:ea typeface="HGP創英角ｺﾞｼｯｸUB" panose="020B0900000000000000" pitchFamily="50" charset="-128"/>
              </a:rPr>
              <a:t>　低用量コルヒチン：初回</a:t>
            </a:r>
            <a:r>
              <a:rPr lang="en-US" altLang="ja-JP" sz="1400" dirty="0">
                <a:latin typeface="HGP創英角ｺﾞｼｯｸUB" panose="020B0900000000000000" pitchFamily="50" charset="-128"/>
                <a:ea typeface="HGP創英角ｺﾞｼｯｸUB" panose="020B0900000000000000" pitchFamily="50" charset="-128"/>
              </a:rPr>
              <a:t>1.2mg</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1</a:t>
            </a:r>
            <a:r>
              <a:rPr lang="ja-JP" altLang="en-US" sz="1400" dirty="0">
                <a:latin typeface="HGP創英角ｺﾞｼｯｸUB" panose="020B0900000000000000" pitchFamily="50" charset="-128"/>
                <a:ea typeface="HGP創英角ｺﾞｼｯｸUB" panose="020B0900000000000000" pitchFamily="50" charset="-128"/>
              </a:rPr>
              <a:t>時間後に</a:t>
            </a:r>
            <a:r>
              <a:rPr lang="en-US" altLang="ja-JP" sz="1400" dirty="0">
                <a:latin typeface="HGP創英角ｺﾞｼｯｸUB" panose="020B0900000000000000" pitchFamily="50" charset="-128"/>
                <a:ea typeface="HGP創英角ｺﾞｼｯｸUB" panose="020B0900000000000000" pitchFamily="50" charset="-128"/>
              </a:rPr>
              <a:t>0.6mg </a:t>
            </a:r>
            <a:r>
              <a:rPr lang="ja-JP" altLang="en-US" sz="1400" dirty="0">
                <a:latin typeface="HGP創英角ｺﾞｼｯｸUB" panose="020B0900000000000000" pitchFamily="50" charset="-128"/>
                <a:ea typeface="HGP創英角ｺﾞｼｯｸUB" panose="020B0900000000000000" pitchFamily="50" charset="-128"/>
              </a:rPr>
              <a:t>（総量</a:t>
            </a:r>
            <a:r>
              <a:rPr lang="en-US" altLang="ja-JP" sz="1400" dirty="0">
                <a:latin typeface="HGP創英角ｺﾞｼｯｸUB" panose="020B0900000000000000" pitchFamily="50" charset="-128"/>
                <a:ea typeface="HGP創英角ｺﾞｼｯｸUB" panose="020B0900000000000000" pitchFamily="50" charset="-128"/>
              </a:rPr>
              <a:t>1.8mg</a:t>
            </a:r>
            <a:r>
              <a:rPr lang="ja-JP" altLang="en-US" sz="1400" dirty="0">
                <a:latin typeface="HGP創英角ｺﾞｼｯｸUB" panose="020B0900000000000000" pitchFamily="50" charset="-128"/>
                <a:ea typeface="HGP創英角ｺﾞｼｯｸUB" panose="020B0900000000000000" pitchFamily="50" charset="-128"/>
              </a:rPr>
              <a:t>）</a:t>
            </a:r>
            <a:endParaRPr lang="en-US" altLang="ja-JP" sz="1400" dirty="0">
              <a:latin typeface="HGP創英角ｺﾞｼｯｸUB" panose="020B0900000000000000" pitchFamily="50" charset="-128"/>
              <a:ea typeface="HGP創英角ｺﾞｼｯｸUB" panose="020B0900000000000000" pitchFamily="50" charset="-128"/>
            </a:endParaRPr>
          </a:p>
          <a:p>
            <a:pPr marL="0" indent="0">
              <a:lnSpc>
                <a:spcPct val="100000"/>
              </a:lnSpc>
              <a:spcBef>
                <a:spcPts val="0"/>
              </a:spcBef>
              <a:buNone/>
            </a:pPr>
            <a:r>
              <a:rPr lang="ja-JP" altLang="en-US" sz="1400" dirty="0">
                <a:latin typeface="HGP創英角ｺﾞｼｯｸUB" panose="020B0900000000000000" pitchFamily="50" charset="-128"/>
                <a:ea typeface="HGP創英角ｺﾞｼｯｸUB" panose="020B0900000000000000" pitchFamily="50" charset="-128"/>
              </a:rPr>
              <a:t>　　　　　　　　 高用量コルヒチン：初回</a:t>
            </a:r>
            <a:r>
              <a:rPr lang="en-US" altLang="ja-JP" sz="1400" dirty="0">
                <a:latin typeface="HGP創英角ｺﾞｼｯｸUB" panose="020B0900000000000000" pitchFamily="50" charset="-128"/>
                <a:ea typeface="HGP創英角ｺﾞｼｯｸUB" panose="020B0900000000000000" pitchFamily="50" charset="-128"/>
              </a:rPr>
              <a:t>1.2mg</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1</a:t>
            </a:r>
            <a:r>
              <a:rPr lang="ja-JP" altLang="en-US" sz="1400" dirty="0">
                <a:latin typeface="HGP創英角ｺﾞｼｯｸUB" panose="020B0900000000000000" pitchFamily="50" charset="-128"/>
                <a:ea typeface="HGP創英角ｺﾞｼｯｸUB" panose="020B0900000000000000" pitchFamily="50" charset="-128"/>
              </a:rPr>
              <a:t>時間毎に</a:t>
            </a:r>
            <a:r>
              <a:rPr lang="en-US" altLang="ja-JP" sz="1400" dirty="0">
                <a:latin typeface="HGP創英角ｺﾞｼｯｸUB" panose="020B0900000000000000" pitchFamily="50" charset="-128"/>
                <a:ea typeface="HGP創英角ｺﾞｼｯｸUB" panose="020B0900000000000000" pitchFamily="50" charset="-128"/>
              </a:rPr>
              <a:t>0.6mg×6</a:t>
            </a:r>
            <a:r>
              <a:rPr lang="ja-JP" altLang="en-US" sz="1400" dirty="0">
                <a:latin typeface="HGP創英角ｺﾞｼｯｸUB" panose="020B0900000000000000" pitchFamily="50" charset="-128"/>
                <a:ea typeface="HGP創英角ｺﾞｼｯｸUB" panose="020B0900000000000000" pitchFamily="50" charset="-128"/>
              </a:rPr>
              <a:t>回 （総量</a:t>
            </a:r>
            <a:r>
              <a:rPr lang="en-US" altLang="ja-JP" sz="1400" dirty="0">
                <a:latin typeface="HGP創英角ｺﾞｼｯｸUB" panose="020B0900000000000000" pitchFamily="50" charset="-128"/>
                <a:ea typeface="HGP創英角ｺﾞｼｯｸUB" panose="020B0900000000000000" pitchFamily="50" charset="-128"/>
              </a:rPr>
              <a:t>4.8mg</a:t>
            </a:r>
            <a:r>
              <a:rPr lang="ja-JP" altLang="en-US" sz="1400" dirty="0">
                <a:latin typeface="HGP創英角ｺﾞｼｯｸUB" panose="020B0900000000000000" pitchFamily="50" charset="-128"/>
                <a:ea typeface="HGP創英角ｺﾞｼｯｸUB" panose="020B0900000000000000" pitchFamily="50" charset="-128"/>
              </a:rPr>
              <a:t>）</a:t>
            </a:r>
            <a:endParaRPr lang="en-US" altLang="ja-JP" sz="1400" dirty="0">
              <a:latin typeface="HGP創英角ｺﾞｼｯｸUB" panose="020B0900000000000000" pitchFamily="50" charset="-128"/>
              <a:ea typeface="HGP創英角ｺﾞｼｯｸUB" panose="020B0900000000000000" pitchFamily="50" charset="-128"/>
            </a:endParaRPr>
          </a:p>
        </p:txBody>
      </p:sp>
      <p:sp>
        <p:nvSpPr>
          <p:cNvPr id="10" name="正方形/長方形 9">
            <a:extLst>
              <a:ext uri="{FF2B5EF4-FFF2-40B4-BE49-F238E27FC236}">
                <a16:creationId xmlns:a16="http://schemas.microsoft.com/office/drawing/2014/main" id="{D57D6CFE-F73D-4399-B4C6-B3EF88FAC60D}"/>
              </a:ext>
            </a:extLst>
          </p:cNvPr>
          <p:cNvSpPr/>
          <p:nvPr/>
        </p:nvSpPr>
        <p:spPr>
          <a:xfrm>
            <a:off x="886695" y="1196752"/>
            <a:ext cx="7378826" cy="400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spAutoFit/>
          </a:bodyPr>
          <a:lstStyle/>
          <a:p>
            <a:pPr algn="ctr"/>
            <a:r>
              <a:rPr lang="ja-JP" altLang="en-US" sz="2000" dirty="0">
                <a:solidFill>
                  <a:schemeClr val="tx1"/>
                </a:solidFill>
                <a:latin typeface="HGP創英角ｺﾞｼｯｸUB" panose="020B0900000000000000" pitchFamily="50" charset="-128"/>
                <a:ea typeface="HGP創英角ｺﾞｼｯｸUB" panose="020B0900000000000000" pitchFamily="50" charset="-128"/>
              </a:rPr>
              <a:t>初回投与</a:t>
            </a:r>
            <a:r>
              <a:rPr lang="en-US" altLang="ja-JP" sz="2000" dirty="0">
                <a:solidFill>
                  <a:schemeClr val="tx1"/>
                </a:solidFill>
                <a:latin typeface="HGP創英角ｺﾞｼｯｸUB" panose="020B0900000000000000" pitchFamily="50" charset="-128"/>
                <a:ea typeface="HGP創英角ｺﾞｼｯｸUB" panose="020B0900000000000000" pitchFamily="50" charset="-128"/>
              </a:rPr>
              <a:t>24</a:t>
            </a:r>
            <a:r>
              <a:rPr lang="ja-JP" altLang="en-US" sz="2000" dirty="0">
                <a:solidFill>
                  <a:schemeClr val="tx1"/>
                </a:solidFill>
                <a:latin typeface="HGP創英角ｺﾞｼｯｸUB" panose="020B0900000000000000" pitchFamily="50" charset="-128"/>
                <a:ea typeface="HGP創英角ｺﾞｼｯｸUB" panose="020B0900000000000000" pitchFamily="50" charset="-128"/>
              </a:rPr>
              <a:t>時間後の疼痛改善率の分布</a:t>
            </a:r>
          </a:p>
        </p:txBody>
      </p:sp>
      <p:sp>
        <p:nvSpPr>
          <p:cNvPr id="11" name="正方形/長方形 10">
            <a:extLst>
              <a:ext uri="{FF2B5EF4-FFF2-40B4-BE49-F238E27FC236}">
                <a16:creationId xmlns:a16="http://schemas.microsoft.com/office/drawing/2014/main" id="{6D8F6718-7CC6-46B2-8221-5D268664A7AA}"/>
              </a:ext>
            </a:extLst>
          </p:cNvPr>
          <p:cNvSpPr/>
          <p:nvPr/>
        </p:nvSpPr>
        <p:spPr>
          <a:xfrm>
            <a:off x="5972940" y="6627168"/>
            <a:ext cx="3171060" cy="230832"/>
          </a:xfrm>
          <a:prstGeom prst="rect">
            <a:avLst/>
          </a:prstGeom>
          <a:noFill/>
        </p:spPr>
        <p:txBody>
          <a:bodyPr wrap="none" lIns="90000" rIns="90000" rtlCol="0" anchor="b">
            <a:spAutoFit/>
          </a:bodyPr>
          <a:lstStyle/>
          <a:p>
            <a:pPr algn="r"/>
            <a:r>
              <a:rPr lang="de-DE" altLang="ja-JP" sz="900" dirty="0">
                <a:solidFill>
                  <a:prstClr val="black"/>
                </a:solidFill>
                <a:latin typeface="HGP創英角ｺﾞｼｯｸUB" panose="020B0900000000000000" pitchFamily="50" charset="-128"/>
                <a:ea typeface="HGP創英角ｺﾞｼｯｸUB" panose="020B0900000000000000" pitchFamily="50" charset="-128"/>
              </a:rPr>
              <a:t>Terkeltaub, R.</a:t>
            </a:r>
            <a:r>
              <a:rPr lang="de-DE" altLang="ja-JP" sz="900">
                <a:solidFill>
                  <a:prstClr val="black"/>
                </a:solidFill>
                <a:latin typeface="HGP創英角ｺﾞｼｯｸUB" panose="020B0900000000000000" pitchFamily="50" charset="-128"/>
                <a:ea typeface="HGP創英角ｺﾞｼｯｸUB" panose="020B0900000000000000" pitchFamily="50" charset="-128"/>
              </a:rPr>
              <a:t>A.</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et al</a:t>
            </a:r>
            <a:r>
              <a:rPr lang="en-US" altLang="ja-JP" sz="900">
                <a:solidFill>
                  <a:prstClr val="black"/>
                </a:solidFill>
                <a:latin typeface="HGP創英角ｺﾞｼｯｸUB" panose="020B0900000000000000" pitchFamily="50" charset="-128"/>
                <a:ea typeface="HGP創英角ｺﾞｼｯｸUB" panose="020B0900000000000000" pitchFamily="50" charset="-128"/>
              </a:rPr>
              <a:t>.: </a:t>
            </a:r>
            <a:r>
              <a:rPr lang="de-DE" altLang="ja-JP" sz="900" dirty="0">
                <a:solidFill>
                  <a:prstClr val="black"/>
                </a:solidFill>
                <a:latin typeface="HGP創英角ｺﾞｼｯｸUB" panose="020B0900000000000000" pitchFamily="50" charset="-128"/>
                <a:ea typeface="HGP創英角ｺﾞｼｯｸUB" panose="020B0900000000000000" pitchFamily="50" charset="-128"/>
              </a:rPr>
              <a:t>Arthritis Rheum 62(4): 1060, 2010</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p:txBody>
      </p:sp>
      <p:grpSp>
        <p:nvGrpSpPr>
          <p:cNvPr id="12" name="グループ化 11">
            <a:extLst>
              <a:ext uri="{FF2B5EF4-FFF2-40B4-BE49-F238E27FC236}">
                <a16:creationId xmlns:a16="http://schemas.microsoft.com/office/drawing/2014/main" id="{DD47F32F-60C6-4140-8E10-04446B2436BA}"/>
              </a:ext>
            </a:extLst>
          </p:cNvPr>
          <p:cNvGrpSpPr/>
          <p:nvPr/>
        </p:nvGrpSpPr>
        <p:grpSpPr>
          <a:xfrm>
            <a:off x="4976812" y="1791379"/>
            <a:ext cx="3144956" cy="827837"/>
            <a:chOff x="9358312" y="1669459"/>
            <a:chExt cx="3144956" cy="827837"/>
          </a:xfrm>
        </p:grpSpPr>
        <p:sp>
          <p:nvSpPr>
            <p:cNvPr id="8" name="テキスト ボックス 7">
              <a:extLst>
                <a:ext uri="{FF2B5EF4-FFF2-40B4-BE49-F238E27FC236}">
                  <a16:creationId xmlns:a16="http://schemas.microsoft.com/office/drawing/2014/main" id="{DE3295AB-A4DE-441F-B110-475BC4EA480E}"/>
                </a:ext>
              </a:extLst>
            </p:cNvPr>
            <p:cNvSpPr txBox="1"/>
            <p:nvPr/>
          </p:nvSpPr>
          <p:spPr>
            <a:xfrm>
              <a:off x="9885095" y="1669459"/>
              <a:ext cx="2618173" cy="827837"/>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defTabSz="584200" hangingPunct="0">
                <a:lnSpc>
                  <a:spcPct val="130000"/>
                </a:lnSpc>
              </a:pP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低用量コルヒチン群（</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n</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74</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endPar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a:p>
              <a:pPr defTabSz="584200" hangingPunct="0">
                <a:lnSpc>
                  <a:spcPct val="130000"/>
                </a:lnSpc>
              </a:pP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高用量コルヒチン群（</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n</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52</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endPar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a:p>
              <a:pPr defTabSz="584200" hangingPunct="0">
                <a:lnSpc>
                  <a:spcPct val="130000"/>
                </a:lnSpc>
              </a:pP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プラセボ群（</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n</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58</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p>
          </p:txBody>
        </p:sp>
        <p:sp>
          <p:nvSpPr>
            <p:cNvPr id="99" name="円/楕円 130">
              <a:extLst>
                <a:ext uri="{FF2B5EF4-FFF2-40B4-BE49-F238E27FC236}">
                  <a16:creationId xmlns:a16="http://schemas.microsoft.com/office/drawing/2014/main" id="{88122435-B1D9-4071-A814-132B12B9DAFA}"/>
                </a:ext>
              </a:extLst>
            </p:cNvPr>
            <p:cNvSpPr/>
            <p:nvPr/>
          </p:nvSpPr>
          <p:spPr>
            <a:xfrm>
              <a:off x="9520908" y="1713804"/>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a:p>
          </p:txBody>
        </p:sp>
        <p:cxnSp>
          <p:nvCxnSpPr>
            <p:cNvPr id="100" name="直線コネクタ 99">
              <a:extLst>
                <a:ext uri="{FF2B5EF4-FFF2-40B4-BE49-F238E27FC236}">
                  <a16:creationId xmlns:a16="http://schemas.microsoft.com/office/drawing/2014/main" id="{EFAB43BB-EA80-46FB-94D4-AD2AED9B5D00}"/>
                </a:ext>
              </a:extLst>
            </p:cNvPr>
            <p:cNvCxnSpPr/>
            <p:nvPr/>
          </p:nvCxnSpPr>
          <p:spPr>
            <a:xfrm flipV="1">
              <a:off x="9358312" y="1767789"/>
              <a:ext cx="432000" cy="0"/>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9D11BA58-3DD7-46C7-8187-A39A0BEC3AF2}"/>
                </a:ext>
              </a:extLst>
            </p:cNvPr>
            <p:cNvCxnSpPr/>
            <p:nvPr/>
          </p:nvCxnSpPr>
          <p:spPr>
            <a:xfrm flipV="1">
              <a:off x="9361199" y="2093674"/>
              <a:ext cx="432000" cy="0"/>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CB223DC5-0274-487F-B2E8-CC841811CB9F}"/>
                </a:ext>
              </a:extLst>
            </p:cNvPr>
            <p:cNvCxnSpPr/>
            <p:nvPr/>
          </p:nvCxnSpPr>
          <p:spPr>
            <a:xfrm flipV="1">
              <a:off x="9364086" y="2419559"/>
              <a:ext cx="432000" cy="0"/>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03" name="二等辺三角形 102">
              <a:extLst>
                <a:ext uri="{FF2B5EF4-FFF2-40B4-BE49-F238E27FC236}">
                  <a16:creationId xmlns:a16="http://schemas.microsoft.com/office/drawing/2014/main" id="{504C344D-E661-4106-87BD-682DF4622723}"/>
                </a:ext>
              </a:extLst>
            </p:cNvPr>
            <p:cNvSpPr/>
            <p:nvPr/>
          </p:nvSpPr>
          <p:spPr>
            <a:xfrm>
              <a:off x="9520312" y="2032330"/>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a:p>
          </p:txBody>
        </p:sp>
        <p:sp>
          <p:nvSpPr>
            <p:cNvPr id="104" name="正方形/長方形 103">
              <a:extLst>
                <a:ext uri="{FF2B5EF4-FFF2-40B4-BE49-F238E27FC236}">
                  <a16:creationId xmlns:a16="http://schemas.microsoft.com/office/drawing/2014/main" id="{916B9EDC-7D67-4327-B205-9491CE3A9954}"/>
                </a:ext>
              </a:extLst>
            </p:cNvPr>
            <p:cNvSpPr/>
            <p:nvPr/>
          </p:nvSpPr>
          <p:spPr>
            <a:xfrm>
              <a:off x="9526682" y="2368139"/>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a:p>
          </p:txBody>
        </p:sp>
      </p:grpSp>
      <p:sp>
        <p:nvSpPr>
          <p:cNvPr id="4" name="テキスト ボックス 3">
            <a:extLst>
              <a:ext uri="{FF2B5EF4-FFF2-40B4-BE49-F238E27FC236}">
                <a16:creationId xmlns:a16="http://schemas.microsoft.com/office/drawing/2014/main" id="{357805C1-4525-4556-B2A8-BED509934912}"/>
              </a:ext>
            </a:extLst>
          </p:cNvPr>
          <p:cNvSpPr txBox="1"/>
          <p:nvPr/>
        </p:nvSpPr>
        <p:spPr>
          <a:xfrm>
            <a:off x="4106474" y="5011040"/>
            <a:ext cx="1210589" cy="338554"/>
          </a:xfrm>
          <a:prstGeom prst="rect">
            <a:avLst/>
          </a:prstGeom>
          <a:noFill/>
        </p:spPr>
        <p:txBody>
          <a:bodyPr wrap="none" rtlCol="0">
            <a:spAutoFit/>
          </a:bodyPr>
          <a:lstStyle/>
          <a:p>
            <a:pPr algn="ctr"/>
            <a:r>
              <a:rPr lang="ja-JP" altLang="en-US" sz="1600" dirty="0">
                <a:latin typeface="HGP創英角ｺﾞｼｯｸUB" panose="020B0900000000000000" pitchFamily="50" charset="-128"/>
                <a:ea typeface="HGP創英角ｺﾞｼｯｸUB" panose="020B0900000000000000" pitchFamily="50" charset="-128"/>
              </a:rPr>
              <a:t>疼痛改善率</a:t>
            </a:r>
          </a:p>
        </p:txBody>
      </p:sp>
      <p:sp>
        <p:nvSpPr>
          <p:cNvPr id="5" name="テキスト ボックス 4">
            <a:extLst>
              <a:ext uri="{FF2B5EF4-FFF2-40B4-BE49-F238E27FC236}">
                <a16:creationId xmlns:a16="http://schemas.microsoft.com/office/drawing/2014/main" id="{7ABA01FD-92CA-4230-82AD-A3A0BBA6BFAF}"/>
              </a:ext>
            </a:extLst>
          </p:cNvPr>
          <p:cNvSpPr txBox="1"/>
          <p:nvPr/>
        </p:nvSpPr>
        <p:spPr>
          <a:xfrm>
            <a:off x="8319764" y="4756830"/>
            <a:ext cx="359073"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pPr algn="l"/>
            <a:r>
              <a:rPr lang="ja-JP" altLang="en-US" dirty="0">
                <a:sym typeface="ヒラギノ角ゴ ProN W6"/>
              </a:rPr>
              <a:t>（％）</a:t>
            </a:r>
          </a:p>
        </p:txBody>
      </p:sp>
      <p:sp>
        <p:nvSpPr>
          <p:cNvPr id="6" name="テキスト ボックス 5">
            <a:extLst>
              <a:ext uri="{FF2B5EF4-FFF2-40B4-BE49-F238E27FC236}">
                <a16:creationId xmlns:a16="http://schemas.microsoft.com/office/drawing/2014/main" id="{EED35E56-FE37-4A63-ACFE-820030264E79}"/>
              </a:ext>
            </a:extLst>
          </p:cNvPr>
          <p:cNvSpPr txBox="1"/>
          <p:nvPr/>
        </p:nvSpPr>
        <p:spPr>
          <a:xfrm>
            <a:off x="593387" y="2303280"/>
            <a:ext cx="348813" cy="189475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eaVert" wrap="none" lIns="50800" tIns="50800" rIns="50800" bIns="50800" numCol="1" spcCol="38100" rtlCol="0" anchor="ctr">
            <a:spAutoFit/>
          </a:bodyPr>
          <a:lstStyle/>
          <a:p>
            <a:pPr algn="ctr" defTabSz="584200" hangingPunct="0"/>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改善した患者の割合</a:t>
            </a:r>
          </a:p>
        </p:txBody>
      </p:sp>
      <p:sp>
        <p:nvSpPr>
          <p:cNvPr id="7" name="テキスト ボックス 6">
            <a:extLst>
              <a:ext uri="{FF2B5EF4-FFF2-40B4-BE49-F238E27FC236}">
                <a16:creationId xmlns:a16="http://schemas.microsoft.com/office/drawing/2014/main" id="{061147BA-9C96-4151-AA60-7E86F6A1F3D0}"/>
              </a:ext>
            </a:extLst>
          </p:cNvPr>
          <p:cNvSpPr txBox="1"/>
          <p:nvPr/>
        </p:nvSpPr>
        <p:spPr>
          <a:xfrm>
            <a:off x="1001739" y="1550931"/>
            <a:ext cx="359074"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sym typeface="ヒラギノ角ゴ ProN W6"/>
              </a:rPr>
              <a:t>（％）</a:t>
            </a:r>
          </a:p>
        </p:txBody>
      </p:sp>
      <p:cxnSp>
        <p:nvCxnSpPr>
          <p:cNvPr id="13" name="直線コネクタ 12">
            <a:extLst>
              <a:ext uri="{FF2B5EF4-FFF2-40B4-BE49-F238E27FC236}">
                <a16:creationId xmlns:a16="http://schemas.microsoft.com/office/drawing/2014/main" id="{102C7BDE-4F46-466D-B903-57300FFF9BA1}"/>
              </a:ext>
            </a:extLst>
          </p:cNvPr>
          <p:cNvCxnSpPr/>
          <p:nvPr/>
        </p:nvCxnSpPr>
        <p:spPr>
          <a:xfrm>
            <a:off x="1402971" y="1808281"/>
            <a:ext cx="0" cy="28847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77384D5F-5A27-4090-AD59-4E3A460A4F70}"/>
              </a:ext>
            </a:extLst>
          </p:cNvPr>
          <p:cNvCxnSpPr/>
          <p:nvPr/>
        </p:nvCxnSpPr>
        <p:spPr>
          <a:xfrm flipH="1" flipV="1">
            <a:off x="1395846" y="4689914"/>
            <a:ext cx="663184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F6AD2A98-8F7D-4CC0-9B1D-0626D6C33057}"/>
              </a:ext>
            </a:extLst>
          </p:cNvPr>
          <p:cNvCxnSpPr/>
          <p:nvPr/>
        </p:nvCxnSpPr>
        <p:spPr>
          <a:xfrm>
            <a:off x="8020561" y="469169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648864C4-0B4C-44D3-9622-B81A97DE1377}"/>
              </a:ext>
            </a:extLst>
          </p:cNvPr>
          <p:cNvCxnSpPr/>
          <p:nvPr/>
        </p:nvCxnSpPr>
        <p:spPr>
          <a:xfrm>
            <a:off x="7360063" y="469169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3EFF1CFC-9F2F-4623-A8C0-81E0A8519434}"/>
              </a:ext>
            </a:extLst>
          </p:cNvPr>
          <p:cNvCxnSpPr/>
          <p:nvPr/>
        </p:nvCxnSpPr>
        <p:spPr>
          <a:xfrm>
            <a:off x="6697854" y="469169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E4668663-4424-4ADA-A00F-86B566F3C257}"/>
              </a:ext>
            </a:extLst>
          </p:cNvPr>
          <p:cNvCxnSpPr/>
          <p:nvPr/>
        </p:nvCxnSpPr>
        <p:spPr>
          <a:xfrm>
            <a:off x="6035769" y="469169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C5C9E192-9E9F-4237-BEE4-0AB3515FDB7D}"/>
              </a:ext>
            </a:extLst>
          </p:cNvPr>
          <p:cNvCxnSpPr/>
          <p:nvPr/>
        </p:nvCxnSpPr>
        <p:spPr>
          <a:xfrm>
            <a:off x="5370659" y="469169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C0A3C38-4237-4F20-AC4C-093ACE77586F}"/>
              </a:ext>
            </a:extLst>
          </p:cNvPr>
          <p:cNvCxnSpPr/>
          <p:nvPr/>
        </p:nvCxnSpPr>
        <p:spPr>
          <a:xfrm>
            <a:off x="4710787" y="469169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442BCA9F-31D7-44FB-BE3E-1BDF8498F779}"/>
              </a:ext>
            </a:extLst>
          </p:cNvPr>
          <p:cNvCxnSpPr/>
          <p:nvPr/>
        </p:nvCxnSpPr>
        <p:spPr>
          <a:xfrm>
            <a:off x="4048335" y="469169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F24A5BD7-6CC8-4E55-8656-117E0A4EFBF3}"/>
              </a:ext>
            </a:extLst>
          </p:cNvPr>
          <p:cNvCxnSpPr/>
          <p:nvPr/>
        </p:nvCxnSpPr>
        <p:spPr>
          <a:xfrm>
            <a:off x="3382099" y="46916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37541ADA-F3DD-4CA8-B39D-78C6DA859336}"/>
              </a:ext>
            </a:extLst>
          </p:cNvPr>
          <p:cNvCxnSpPr/>
          <p:nvPr/>
        </p:nvCxnSpPr>
        <p:spPr>
          <a:xfrm>
            <a:off x="2055022" y="469169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67196521-1ABC-4E06-B659-79116E0530DF}"/>
              </a:ext>
            </a:extLst>
          </p:cNvPr>
          <p:cNvCxnSpPr/>
          <p:nvPr/>
        </p:nvCxnSpPr>
        <p:spPr>
          <a:xfrm rot="5400000">
            <a:off x="1366971" y="4656022"/>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CED3EA04-8B92-487F-960E-DB26DCBAE4B3}"/>
              </a:ext>
            </a:extLst>
          </p:cNvPr>
          <p:cNvCxnSpPr/>
          <p:nvPr/>
        </p:nvCxnSpPr>
        <p:spPr>
          <a:xfrm rot="5400000">
            <a:off x="1366971" y="4179353"/>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A5A7AF91-3D42-4F86-8A03-6197D8B0C329}"/>
              </a:ext>
            </a:extLst>
          </p:cNvPr>
          <p:cNvCxnSpPr/>
          <p:nvPr/>
        </p:nvCxnSpPr>
        <p:spPr>
          <a:xfrm rot="5400000">
            <a:off x="1366971" y="3705012"/>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0202DC4-79AA-42C9-91B8-199B404F7035}"/>
              </a:ext>
            </a:extLst>
          </p:cNvPr>
          <p:cNvCxnSpPr/>
          <p:nvPr/>
        </p:nvCxnSpPr>
        <p:spPr>
          <a:xfrm rot="5400000">
            <a:off x="1366971" y="3243199"/>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BE02839A-3BF3-4C24-B1AD-F73B86AC435C}"/>
              </a:ext>
            </a:extLst>
          </p:cNvPr>
          <p:cNvCxnSpPr/>
          <p:nvPr/>
        </p:nvCxnSpPr>
        <p:spPr>
          <a:xfrm rot="5400000">
            <a:off x="1366971" y="2766451"/>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6A0EFE3B-803E-4BB8-BAE9-1A2A81A47718}"/>
              </a:ext>
            </a:extLst>
          </p:cNvPr>
          <p:cNvCxnSpPr/>
          <p:nvPr/>
        </p:nvCxnSpPr>
        <p:spPr>
          <a:xfrm rot="5400000">
            <a:off x="1366971" y="2296372"/>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253208DB-EB15-44FA-B4C3-31978DF5378F}"/>
              </a:ext>
            </a:extLst>
          </p:cNvPr>
          <p:cNvCxnSpPr/>
          <p:nvPr/>
        </p:nvCxnSpPr>
        <p:spPr>
          <a:xfrm rot="5400000">
            <a:off x="1366971" y="1830959"/>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BCDD4FC5-049A-4EFF-AB9D-6C57771EB2BC}"/>
              </a:ext>
            </a:extLst>
          </p:cNvPr>
          <p:cNvCxnSpPr/>
          <p:nvPr/>
        </p:nvCxnSpPr>
        <p:spPr>
          <a:xfrm>
            <a:off x="1402705" y="469169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13E8681-1E25-4DBB-BADB-583DD98B1008}"/>
              </a:ext>
            </a:extLst>
          </p:cNvPr>
          <p:cNvCxnSpPr/>
          <p:nvPr/>
        </p:nvCxnSpPr>
        <p:spPr>
          <a:xfrm>
            <a:off x="2723100" y="4691667"/>
            <a:ext cx="0" cy="7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3" name="グループ化 32">
            <a:extLst>
              <a:ext uri="{FF2B5EF4-FFF2-40B4-BE49-F238E27FC236}">
                <a16:creationId xmlns:a16="http://schemas.microsoft.com/office/drawing/2014/main" id="{14E7D57E-4796-470E-B0F7-C04479CDDF81}"/>
              </a:ext>
            </a:extLst>
          </p:cNvPr>
          <p:cNvGrpSpPr/>
          <p:nvPr/>
        </p:nvGrpSpPr>
        <p:grpSpPr>
          <a:xfrm>
            <a:off x="1357041" y="3340391"/>
            <a:ext cx="6705917" cy="1258247"/>
            <a:chOff x="2139092" y="3081347"/>
            <a:chExt cx="7690876" cy="1443057"/>
          </a:xfrm>
        </p:grpSpPr>
        <p:cxnSp>
          <p:nvCxnSpPr>
            <p:cNvPr id="34" name="直線コネクタ 33">
              <a:extLst>
                <a:ext uri="{FF2B5EF4-FFF2-40B4-BE49-F238E27FC236}">
                  <a16:creationId xmlns:a16="http://schemas.microsoft.com/office/drawing/2014/main" id="{9D4D8659-CBC4-4997-A069-E3102BC8B945}"/>
                </a:ext>
              </a:extLst>
            </p:cNvPr>
            <p:cNvCxnSpPr/>
            <p:nvPr/>
          </p:nvCxnSpPr>
          <p:spPr>
            <a:xfrm>
              <a:off x="2189094" y="3138582"/>
              <a:ext cx="780923" cy="0"/>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BF52CD69-F2BF-401B-9298-8BB80FF61516}"/>
                </a:ext>
              </a:extLst>
            </p:cNvPr>
            <p:cNvCxnSpPr/>
            <p:nvPr/>
          </p:nvCxnSpPr>
          <p:spPr>
            <a:xfrm>
              <a:off x="3715117" y="3230292"/>
              <a:ext cx="762753" cy="192660"/>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B67FB884-88F3-49C8-81DF-E65D19BFA3F1}"/>
                </a:ext>
              </a:extLst>
            </p:cNvPr>
            <p:cNvCxnSpPr/>
            <p:nvPr/>
          </p:nvCxnSpPr>
          <p:spPr>
            <a:xfrm>
              <a:off x="4477870" y="3422739"/>
              <a:ext cx="757623" cy="180870"/>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6DEDBAA3-21C4-45D9-B8AA-0FE9523D28B6}"/>
                </a:ext>
              </a:extLst>
            </p:cNvPr>
            <p:cNvCxnSpPr/>
            <p:nvPr/>
          </p:nvCxnSpPr>
          <p:spPr>
            <a:xfrm>
              <a:off x="5237844" y="3603422"/>
              <a:ext cx="750262" cy="192634"/>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34A129B-0D5D-4DEF-BE43-B9BDB8981542}"/>
                </a:ext>
              </a:extLst>
            </p:cNvPr>
            <p:cNvCxnSpPr/>
            <p:nvPr/>
          </p:nvCxnSpPr>
          <p:spPr>
            <a:xfrm>
              <a:off x="5988106" y="3796056"/>
              <a:ext cx="778642" cy="287296"/>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77164CEE-0EE9-44D7-9C22-9E76F83D2461}"/>
                </a:ext>
              </a:extLst>
            </p:cNvPr>
            <p:cNvCxnSpPr/>
            <p:nvPr/>
          </p:nvCxnSpPr>
          <p:spPr>
            <a:xfrm>
              <a:off x="6759490" y="4082021"/>
              <a:ext cx="754280" cy="193965"/>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523E0D94-2E70-4521-9E25-EA8483A97C44}"/>
                </a:ext>
              </a:extLst>
            </p:cNvPr>
            <p:cNvCxnSpPr/>
            <p:nvPr/>
          </p:nvCxnSpPr>
          <p:spPr>
            <a:xfrm>
              <a:off x="7513770" y="4269573"/>
              <a:ext cx="771384" cy="102754"/>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FE16805B-153B-4381-8BBF-B6C537FC157F}"/>
                </a:ext>
              </a:extLst>
            </p:cNvPr>
            <p:cNvCxnSpPr/>
            <p:nvPr/>
          </p:nvCxnSpPr>
          <p:spPr>
            <a:xfrm>
              <a:off x="8266728" y="4364141"/>
              <a:ext cx="751742" cy="104527"/>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3758BE42-2F60-4A56-B308-022B26E48679}"/>
                </a:ext>
              </a:extLst>
            </p:cNvPr>
            <p:cNvCxnSpPr/>
            <p:nvPr/>
          </p:nvCxnSpPr>
          <p:spPr>
            <a:xfrm>
              <a:off x="2952037" y="3138582"/>
              <a:ext cx="762890" cy="99626"/>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08A73B74-9CB7-41ED-87E5-96CF5A9849F3}"/>
                </a:ext>
              </a:extLst>
            </p:cNvPr>
            <p:cNvCxnSpPr/>
            <p:nvPr/>
          </p:nvCxnSpPr>
          <p:spPr>
            <a:xfrm>
              <a:off x="9018470" y="4464308"/>
              <a:ext cx="771051" cy="4360"/>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CE58AB9B-7A1C-4A51-9251-BB9776B22858}"/>
                </a:ext>
              </a:extLst>
            </p:cNvPr>
            <p:cNvSpPr/>
            <p:nvPr/>
          </p:nvSpPr>
          <p:spPr>
            <a:xfrm>
              <a:off x="9721968" y="4416404"/>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5" name="正方形/長方形 44">
              <a:extLst>
                <a:ext uri="{FF2B5EF4-FFF2-40B4-BE49-F238E27FC236}">
                  <a16:creationId xmlns:a16="http://schemas.microsoft.com/office/drawing/2014/main" id="{1BFB090E-99DB-4DD2-A3F9-6E3A03532F68}"/>
                </a:ext>
              </a:extLst>
            </p:cNvPr>
            <p:cNvSpPr/>
            <p:nvPr/>
          </p:nvSpPr>
          <p:spPr>
            <a:xfrm>
              <a:off x="8968541" y="4415831"/>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6" name="正方形/長方形 45">
              <a:extLst>
                <a:ext uri="{FF2B5EF4-FFF2-40B4-BE49-F238E27FC236}">
                  <a16:creationId xmlns:a16="http://schemas.microsoft.com/office/drawing/2014/main" id="{6519BEA1-5E35-4601-8430-DF9674ACDB02}"/>
                </a:ext>
              </a:extLst>
            </p:cNvPr>
            <p:cNvSpPr/>
            <p:nvPr/>
          </p:nvSpPr>
          <p:spPr>
            <a:xfrm>
              <a:off x="8212728" y="4314742"/>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7" name="正方形/長方形 46">
              <a:extLst>
                <a:ext uri="{FF2B5EF4-FFF2-40B4-BE49-F238E27FC236}">
                  <a16:creationId xmlns:a16="http://schemas.microsoft.com/office/drawing/2014/main" id="{28B5A009-AFA3-46B6-8D8C-E13560ABB74B}"/>
                </a:ext>
              </a:extLst>
            </p:cNvPr>
            <p:cNvSpPr/>
            <p:nvPr/>
          </p:nvSpPr>
          <p:spPr>
            <a:xfrm>
              <a:off x="7456915" y="4213653"/>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8" name="正方形/長方形 47">
              <a:extLst>
                <a:ext uri="{FF2B5EF4-FFF2-40B4-BE49-F238E27FC236}">
                  <a16:creationId xmlns:a16="http://schemas.microsoft.com/office/drawing/2014/main" id="{A460ECC6-0B86-4DD5-B868-9A2D84F56C8B}"/>
                </a:ext>
              </a:extLst>
            </p:cNvPr>
            <p:cNvSpPr/>
            <p:nvPr/>
          </p:nvSpPr>
          <p:spPr>
            <a:xfrm>
              <a:off x="6686819" y="4030215"/>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9" name="正方形/長方形 48">
              <a:extLst>
                <a:ext uri="{FF2B5EF4-FFF2-40B4-BE49-F238E27FC236}">
                  <a16:creationId xmlns:a16="http://schemas.microsoft.com/office/drawing/2014/main" id="{04599DC9-A6A3-46CA-B9CF-016157A01C58}"/>
                </a:ext>
              </a:extLst>
            </p:cNvPr>
            <p:cNvSpPr/>
            <p:nvPr/>
          </p:nvSpPr>
          <p:spPr>
            <a:xfrm>
              <a:off x="5934106" y="3741193"/>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0" name="正方形/長方形 49">
              <a:extLst>
                <a:ext uri="{FF2B5EF4-FFF2-40B4-BE49-F238E27FC236}">
                  <a16:creationId xmlns:a16="http://schemas.microsoft.com/office/drawing/2014/main" id="{1E4C0388-C9E6-44D3-A248-D9F9DC2FE56A}"/>
                </a:ext>
              </a:extLst>
            </p:cNvPr>
            <p:cNvSpPr/>
            <p:nvPr/>
          </p:nvSpPr>
          <p:spPr>
            <a:xfrm>
              <a:off x="5179100" y="3553262"/>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1" name="正方形/長方形 50">
              <a:extLst>
                <a:ext uri="{FF2B5EF4-FFF2-40B4-BE49-F238E27FC236}">
                  <a16:creationId xmlns:a16="http://schemas.microsoft.com/office/drawing/2014/main" id="{349E2BDD-D396-4920-9263-4DB45EF12A41}"/>
                </a:ext>
              </a:extLst>
            </p:cNvPr>
            <p:cNvSpPr/>
            <p:nvPr/>
          </p:nvSpPr>
          <p:spPr>
            <a:xfrm>
              <a:off x="4424094" y="3365331"/>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2" name="正方形/長方形 51">
              <a:extLst>
                <a:ext uri="{FF2B5EF4-FFF2-40B4-BE49-F238E27FC236}">
                  <a16:creationId xmlns:a16="http://schemas.microsoft.com/office/drawing/2014/main" id="{ED59C8BA-9CBB-4184-928B-D794E2B277EF}"/>
                </a:ext>
              </a:extLst>
            </p:cNvPr>
            <p:cNvSpPr/>
            <p:nvPr/>
          </p:nvSpPr>
          <p:spPr>
            <a:xfrm>
              <a:off x="3669088" y="3177400"/>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3" name="正方形/長方形 52">
              <a:extLst>
                <a:ext uri="{FF2B5EF4-FFF2-40B4-BE49-F238E27FC236}">
                  <a16:creationId xmlns:a16="http://schemas.microsoft.com/office/drawing/2014/main" id="{2E1FDC54-0C89-4A0C-B1D7-B8AF7BC1E3AE}"/>
                </a:ext>
              </a:extLst>
            </p:cNvPr>
            <p:cNvSpPr/>
            <p:nvPr/>
          </p:nvSpPr>
          <p:spPr>
            <a:xfrm>
              <a:off x="2904090" y="3091900"/>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4" name="正方形/長方形 53">
              <a:extLst>
                <a:ext uri="{FF2B5EF4-FFF2-40B4-BE49-F238E27FC236}">
                  <a16:creationId xmlns:a16="http://schemas.microsoft.com/office/drawing/2014/main" id="{8ADECD7F-A4AE-4031-AB36-68BFDCC0271F}"/>
                </a:ext>
              </a:extLst>
            </p:cNvPr>
            <p:cNvSpPr/>
            <p:nvPr/>
          </p:nvSpPr>
          <p:spPr>
            <a:xfrm>
              <a:off x="2139092" y="3081347"/>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grpSp>
        <p:nvGrpSpPr>
          <p:cNvPr id="55" name="グループ化 54">
            <a:extLst>
              <a:ext uri="{FF2B5EF4-FFF2-40B4-BE49-F238E27FC236}">
                <a16:creationId xmlns:a16="http://schemas.microsoft.com/office/drawing/2014/main" id="{3714DC3C-10BD-4888-A135-BC23AFF53C12}"/>
              </a:ext>
            </a:extLst>
          </p:cNvPr>
          <p:cNvGrpSpPr/>
          <p:nvPr/>
        </p:nvGrpSpPr>
        <p:grpSpPr>
          <a:xfrm>
            <a:off x="1358336" y="2099603"/>
            <a:ext cx="6714296" cy="2097855"/>
            <a:chOff x="2140577" y="1658313"/>
            <a:chExt cx="7700486" cy="2405987"/>
          </a:xfrm>
        </p:grpSpPr>
        <p:cxnSp>
          <p:nvCxnSpPr>
            <p:cNvPr id="56" name="直線コネクタ 55">
              <a:extLst>
                <a:ext uri="{FF2B5EF4-FFF2-40B4-BE49-F238E27FC236}">
                  <a16:creationId xmlns:a16="http://schemas.microsoft.com/office/drawing/2014/main" id="{2B3B834B-D76A-4D06-85EC-5582A2584416}"/>
                </a:ext>
              </a:extLst>
            </p:cNvPr>
            <p:cNvCxnSpPr/>
            <p:nvPr/>
          </p:nvCxnSpPr>
          <p:spPr>
            <a:xfrm>
              <a:off x="2193443" y="1721744"/>
              <a:ext cx="780923" cy="0"/>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F789CBCC-3660-4054-8089-C56CE59F6B7E}"/>
                </a:ext>
              </a:extLst>
            </p:cNvPr>
            <p:cNvCxnSpPr/>
            <p:nvPr/>
          </p:nvCxnSpPr>
          <p:spPr>
            <a:xfrm>
              <a:off x="3705415" y="1919299"/>
              <a:ext cx="780860" cy="751463"/>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DACB9EA0-3362-4A52-9C65-1B9831BDD3B0}"/>
                </a:ext>
              </a:extLst>
            </p:cNvPr>
            <p:cNvCxnSpPr/>
            <p:nvPr/>
          </p:nvCxnSpPr>
          <p:spPr>
            <a:xfrm>
              <a:off x="4486275" y="2663619"/>
              <a:ext cx="753792" cy="0"/>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6F4F3EB6-A10A-411C-8D46-D00574527DF7}"/>
                </a:ext>
              </a:extLst>
            </p:cNvPr>
            <p:cNvCxnSpPr/>
            <p:nvPr/>
          </p:nvCxnSpPr>
          <p:spPr>
            <a:xfrm>
              <a:off x="5240067" y="2666417"/>
              <a:ext cx="760728" cy="209891"/>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E5B6297A-022E-4C93-B208-17DF93722E35}"/>
                </a:ext>
              </a:extLst>
            </p:cNvPr>
            <p:cNvCxnSpPr/>
            <p:nvPr/>
          </p:nvCxnSpPr>
          <p:spPr>
            <a:xfrm>
              <a:off x="5975945" y="2870415"/>
              <a:ext cx="778642" cy="325724"/>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506BE8DD-0555-418E-B057-832F12FD171D}"/>
                </a:ext>
              </a:extLst>
            </p:cNvPr>
            <p:cNvCxnSpPr/>
            <p:nvPr/>
          </p:nvCxnSpPr>
          <p:spPr>
            <a:xfrm>
              <a:off x="6754587" y="3193254"/>
              <a:ext cx="770163" cy="521497"/>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D741BA96-0CE9-49CE-AF54-4919FCEB8462}"/>
                </a:ext>
              </a:extLst>
            </p:cNvPr>
            <p:cNvCxnSpPr/>
            <p:nvPr/>
          </p:nvCxnSpPr>
          <p:spPr>
            <a:xfrm>
              <a:off x="7505108" y="3704416"/>
              <a:ext cx="771384" cy="102754"/>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C1383BF9-1BED-43B9-9541-4C7D99956A87}"/>
                </a:ext>
              </a:extLst>
            </p:cNvPr>
            <p:cNvCxnSpPr/>
            <p:nvPr/>
          </p:nvCxnSpPr>
          <p:spPr>
            <a:xfrm>
              <a:off x="8276492" y="3810081"/>
              <a:ext cx="750521" cy="219975"/>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CAC67BFC-9362-4DB2-A20A-72ADC92999A3}"/>
                </a:ext>
              </a:extLst>
            </p:cNvPr>
            <p:cNvCxnSpPr/>
            <p:nvPr/>
          </p:nvCxnSpPr>
          <p:spPr>
            <a:xfrm>
              <a:off x="2951623" y="1721744"/>
              <a:ext cx="758365" cy="202306"/>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CDCA71C2-05DE-4ADF-A223-D95C2B453FCC}"/>
                </a:ext>
              </a:extLst>
            </p:cNvPr>
            <p:cNvCxnSpPr/>
            <p:nvPr/>
          </p:nvCxnSpPr>
          <p:spPr>
            <a:xfrm>
              <a:off x="9018470" y="4021685"/>
              <a:ext cx="771051" cy="4360"/>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6" name="二等辺三角形 65">
              <a:extLst>
                <a:ext uri="{FF2B5EF4-FFF2-40B4-BE49-F238E27FC236}">
                  <a16:creationId xmlns:a16="http://schemas.microsoft.com/office/drawing/2014/main" id="{773659DA-BFBC-4D1D-8B6A-BA1C33835DB2}"/>
                </a:ext>
              </a:extLst>
            </p:cNvPr>
            <p:cNvSpPr/>
            <p:nvPr/>
          </p:nvSpPr>
          <p:spPr>
            <a:xfrm>
              <a:off x="9733063" y="3956300"/>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7" name="二等辺三角形 66">
              <a:extLst>
                <a:ext uri="{FF2B5EF4-FFF2-40B4-BE49-F238E27FC236}">
                  <a16:creationId xmlns:a16="http://schemas.microsoft.com/office/drawing/2014/main" id="{28C3C8E9-F772-4075-8287-34951A0F8379}"/>
                </a:ext>
              </a:extLst>
            </p:cNvPr>
            <p:cNvSpPr/>
            <p:nvPr/>
          </p:nvSpPr>
          <p:spPr>
            <a:xfrm>
              <a:off x="8973013" y="3954023"/>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8" name="二等辺三角形 67">
              <a:extLst>
                <a:ext uri="{FF2B5EF4-FFF2-40B4-BE49-F238E27FC236}">
                  <a16:creationId xmlns:a16="http://schemas.microsoft.com/office/drawing/2014/main" id="{28928FEA-2F49-42E2-8E4D-135D53F29FEB}"/>
                </a:ext>
              </a:extLst>
            </p:cNvPr>
            <p:cNvSpPr/>
            <p:nvPr/>
          </p:nvSpPr>
          <p:spPr>
            <a:xfrm>
              <a:off x="8215118" y="3747341"/>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9" name="二等辺三角形 68">
              <a:extLst>
                <a:ext uri="{FF2B5EF4-FFF2-40B4-BE49-F238E27FC236}">
                  <a16:creationId xmlns:a16="http://schemas.microsoft.com/office/drawing/2014/main" id="{6C427F0C-17B7-4E05-9815-CDAA5D0AB8E9}"/>
                </a:ext>
              </a:extLst>
            </p:cNvPr>
            <p:cNvSpPr/>
            <p:nvPr/>
          </p:nvSpPr>
          <p:spPr>
            <a:xfrm>
              <a:off x="7451745" y="3641436"/>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0" name="二等辺三角形 69">
              <a:extLst>
                <a:ext uri="{FF2B5EF4-FFF2-40B4-BE49-F238E27FC236}">
                  <a16:creationId xmlns:a16="http://schemas.microsoft.com/office/drawing/2014/main" id="{B82F672F-0F29-4078-9EBB-2592142DFC1C}"/>
                </a:ext>
              </a:extLst>
            </p:cNvPr>
            <p:cNvSpPr/>
            <p:nvPr/>
          </p:nvSpPr>
          <p:spPr>
            <a:xfrm>
              <a:off x="6695671" y="3128128"/>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1" name="二等辺三角形 70">
              <a:extLst>
                <a:ext uri="{FF2B5EF4-FFF2-40B4-BE49-F238E27FC236}">
                  <a16:creationId xmlns:a16="http://schemas.microsoft.com/office/drawing/2014/main" id="{3EFAAEB2-CFE9-424F-84CB-F9F1E48E53C5}"/>
                </a:ext>
              </a:extLst>
            </p:cNvPr>
            <p:cNvSpPr/>
            <p:nvPr/>
          </p:nvSpPr>
          <p:spPr>
            <a:xfrm>
              <a:off x="5941879" y="2808297"/>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2" name="二等辺三角形 71">
              <a:extLst>
                <a:ext uri="{FF2B5EF4-FFF2-40B4-BE49-F238E27FC236}">
                  <a16:creationId xmlns:a16="http://schemas.microsoft.com/office/drawing/2014/main" id="{8C983B88-4C6D-45CD-8C3B-D51D6EC32C75}"/>
                </a:ext>
              </a:extLst>
            </p:cNvPr>
            <p:cNvSpPr/>
            <p:nvPr/>
          </p:nvSpPr>
          <p:spPr>
            <a:xfrm>
              <a:off x="5178255" y="2596618"/>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3" name="二等辺三角形 72">
              <a:extLst>
                <a:ext uri="{FF2B5EF4-FFF2-40B4-BE49-F238E27FC236}">
                  <a16:creationId xmlns:a16="http://schemas.microsoft.com/office/drawing/2014/main" id="{1BEEB229-464C-4E97-ACED-C06E8FFBF135}"/>
                </a:ext>
              </a:extLst>
            </p:cNvPr>
            <p:cNvSpPr/>
            <p:nvPr/>
          </p:nvSpPr>
          <p:spPr>
            <a:xfrm>
              <a:off x="4419547" y="2593869"/>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4" name="二等辺三角形 73">
              <a:extLst>
                <a:ext uri="{FF2B5EF4-FFF2-40B4-BE49-F238E27FC236}">
                  <a16:creationId xmlns:a16="http://schemas.microsoft.com/office/drawing/2014/main" id="{960FCCF5-B06E-46B0-8F37-4D2B21E1B36C}"/>
                </a:ext>
              </a:extLst>
            </p:cNvPr>
            <p:cNvSpPr/>
            <p:nvPr/>
          </p:nvSpPr>
          <p:spPr>
            <a:xfrm>
              <a:off x="3661685" y="1868897"/>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5" name="二等辺三角形 74">
              <a:extLst>
                <a:ext uri="{FF2B5EF4-FFF2-40B4-BE49-F238E27FC236}">
                  <a16:creationId xmlns:a16="http://schemas.microsoft.com/office/drawing/2014/main" id="{F599D6D0-2CDE-4184-BA56-8FF6F1B6A862}"/>
                </a:ext>
              </a:extLst>
            </p:cNvPr>
            <p:cNvSpPr/>
            <p:nvPr/>
          </p:nvSpPr>
          <p:spPr>
            <a:xfrm>
              <a:off x="2901131" y="1665285"/>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6" name="二等辺三角形 75">
              <a:extLst>
                <a:ext uri="{FF2B5EF4-FFF2-40B4-BE49-F238E27FC236}">
                  <a16:creationId xmlns:a16="http://schemas.microsoft.com/office/drawing/2014/main" id="{0D494460-989F-4A81-900C-B149B24B4152}"/>
                </a:ext>
              </a:extLst>
            </p:cNvPr>
            <p:cNvSpPr/>
            <p:nvPr/>
          </p:nvSpPr>
          <p:spPr>
            <a:xfrm>
              <a:off x="2140577" y="1658313"/>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grpSp>
        <p:nvGrpSpPr>
          <p:cNvPr id="77" name="グループ化 76">
            <a:extLst>
              <a:ext uri="{FF2B5EF4-FFF2-40B4-BE49-F238E27FC236}">
                <a16:creationId xmlns:a16="http://schemas.microsoft.com/office/drawing/2014/main" id="{3468AFC4-6C84-469A-ABDE-516E99A22375}"/>
              </a:ext>
            </a:extLst>
          </p:cNvPr>
          <p:cNvGrpSpPr/>
          <p:nvPr/>
        </p:nvGrpSpPr>
        <p:grpSpPr>
          <a:xfrm>
            <a:off x="1366211" y="2031882"/>
            <a:ext cx="6709015" cy="2268456"/>
            <a:chOff x="2149608" y="1580645"/>
            <a:chExt cx="7694429" cy="2601645"/>
          </a:xfrm>
        </p:grpSpPr>
        <p:cxnSp>
          <p:nvCxnSpPr>
            <p:cNvPr id="78" name="直線コネクタ 77">
              <a:extLst>
                <a:ext uri="{FF2B5EF4-FFF2-40B4-BE49-F238E27FC236}">
                  <a16:creationId xmlns:a16="http://schemas.microsoft.com/office/drawing/2014/main" id="{8A350B42-A6CC-4BFF-9101-469D8A77400A}"/>
                </a:ext>
              </a:extLst>
            </p:cNvPr>
            <p:cNvCxnSpPr/>
            <p:nvPr/>
          </p:nvCxnSpPr>
          <p:spPr>
            <a:xfrm>
              <a:off x="2191754" y="1636348"/>
              <a:ext cx="780923" cy="0"/>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9" name="円/楕円 65">
              <a:extLst>
                <a:ext uri="{FF2B5EF4-FFF2-40B4-BE49-F238E27FC236}">
                  <a16:creationId xmlns:a16="http://schemas.microsoft.com/office/drawing/2014/main" id="{B25301F9-879D-415D-8109-6C7E31FBB11B}"/>
                </a:ext>
              </a:extLst>
            </p:cNvPr>
            <p:cNvSpPr/>
            <p:nvPr/>
          </p:nvSpPr>
          <p:spPr>
            <a:xfrm>
              <a:off x="9736037" y="4074290"/>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80" name="直線コネクタ 79">
              <a:extLst>
                <a:ext uri="{FF2B5EF4-FFF2-40B4-BE49-F238E27FC236}">
                  <a16:creationId xmlns:a16="http://schemas.microsoft.com/office/drawing/2014/main" id="{3F726278-F8AE-4736-BE0B-A29074FE4235}"/>
                </a:ext>
              </a:extLst>
            </p:cNvPr>
            <p:cNvCxnSpPr/>
            <p:nvPr/>
          </p:nvCxnSpPr>
          <p:spPr>
            <a:xfrm>
              <a:off x="3714927" y="1636348"/>
              <a:ext cx="778316" cy="380874"/>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D245156A-93AB-426E-BED1-803E15EAE245}"/>
                </a:ext>
              </a:extLst>
            </p:cNvPr>
            <p:cNvCxnSpPr/>
            <p:nvPr/>
          </p:nvCxnSpPr>
          <p:spPr>
            <a:xfrm>
              <a:off x="4479661" y="2012144"/>
              <a:ext cx="755832" cy="146355"/>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7C9AE86E-2B37-4788-A988-32588DD13155}"/>
                </a:ext>
              </a:extLst>
            </p:cNvPr>
            <p:cNvCxnSpPr/>
            <p:nvPr/>
          </p:nvCxnSpPr>
          <p:spPr>
            <a:xfrm>
              <a:off x="5235493" y="2158144"/>
              <a:ext cx="760910" cy="443391"/>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2C1209FB-7780-4A57-AE76-18D15DC00176}"/>
                </a:ext>
              </a:extLst>
            </p:cNvPr>
            <p:cNvCxnSpPr/>
            <p:nvPr/>
          </p:nvCxnSpPr>
          <p:spPr>
            <a:xfrm>
              <a:off x="5988106" y="2593807"/>
              <a:ext cx="750357" cy="437879"/>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538DF720-F641-477B-BB11-86FBC79C2CD3}"/>
                </a:ext>
              </a:extLst>
            </p:cNvPr>
            <p:cNvCxnSpPr/>
            <p:nvPr/>
          </p:nvCxnSpPr>
          <p:spPr>
            <a:xfrm>
              <a:off x="6738463" y="3031686"/>
              <a:ext cx="752613" cy="284299"/>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7CAB4428-C834-4B71-81C9-30441F878A2D}"/>
                </a:ext>
              </a:extLst>
            </p:cNvPr>
            <p:cNvCxnSpPr>
              <a:endCxn id="90" idx="5"/>
            </p:cNvCxnSpPr>
            <p:nvPr/>
          </p:nvCxnSpPr>
          <p:spPr>
            <a:xfrm>
              <a:off x="7513770" y="3321958"/>
              <a:ext cx="794132" cy="380467"/>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DB465A9B-714D-414E-AAD9-707A4A5156AE}"/>
                </a:ext>
              </a:extLst>
            </p:cNvPr>
            <p:cNvCxnSpPr/>
            <p:nvPr/>
          </p:nvCxnSpPr>
          <p:spPr>
            <a:xfrm>
              <a:off x="8287847" y="3690392"/>
              <a:ext cx="694763" cy="357013"/>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14DC42CA-9324-48B3-86B9-40A5BC449D73}"/>
                </a:ext>
              </a:extLst>
            </p:cNvPr>
            <p:cNvCxnSpPr/>
            <p:nvPr/>
          </p:nvCxnSpPr>
          <p:spPr>
            <a:xfrm>
              <a:off x="2952037" y="1636348"/>
              <a:ext cx="780923" cy="0"/>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823F3D2E-63B8-4C33-95AC-122C32F06CB9}"/>
                </a:ext>
              </a:extLst>
            </p:cNvPr>
            <p:cNvCxnSpPr/>
            <p:nvPr/>
          </p:nvCxnSpPr>
          <p:spPr>
            <a:xfrm>
              <a:off x="9018470" y="4059422"/>
              <a:ext cx="771051" cy="72121"/>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9" name="円/楕円 75">
              <a:extLst>
                <a:ext uri="{FF2B5EF4-FFF2-40B4-BE49-F238E27FC236}">
                  <a16:creationId xmlns:a16="http://schemas.microsoft.com/office/drawing/2014/main" id="{366957B7-3B62-405F-BA9E-BD268AE4513F}"/>
                </a:ext>
              </a:extLst>
            </p:cNvPr>
            <p:cNvSpPr/>
            <p:nvPr/>
          </p:nvSpPr>
          <p:spPr>
            <a:xfrm>
              <a:off x="8969622" y="4008675"/>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0" name="円/楕円 76">
              <a:extLst>
                <a:ext uri="{FF2B5EF4-FFF2-40B4-BE49-F238E27FC236}">
                  <a16:creationId xmlns:a16="http://schemas.microsoft.com/office/drawing/2014/main" id="{53BC1716-550B-45A4-8C2D-B010033CD5F8}"/>
                </a:ext>
              </a:extLst>
            </p:cNvPr>
            <p:cNvSpPr/>
            <p:nvPr/>
          </p:nvSpPr>
          <p:spPr>
            <a:xfrm>
              <a:off x="8215718" y="3610241"/>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1" name="円/楕円 77">
              <a:extLst>
                <a:ext uri="{FF2B5EF4-FFF2-40B4-BE49-F238E27FC236}">
                  <a16:creationId xmlns:a16="http://schemas.microsoft.com/office/drawing/2014/main" id="{A569B6B2-E0C0-465F-8EBF-B7A6239A329A}"/>
                </a:ext>
              </a:extLst>
            </p:cNvPr>
            <p:cNvSpPr/>
            <p:nvPr/>
          </p:nvSpPr>
          <p:spPr>
            <a:xfrm>
              <a:off x="7461814" y="3275983"/>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2" name="円/楕円 78">
              <a:extLst>
                <a:ext uri="{FF2B5EF4-FFF2-40B4-BE49-F238E27FC236}">
                  <a16:creationId xmlns:a16="http://schemas.microsoft.com/office/drawing/2014/main" id="{0A4B3FEE-3AF3-45C9-BBCD-354FE98F5B42}"/>
                </a:ext>
              </a:extLst>
            </p:cNvPr>
            <p:cNvSpPr/>
            <p:nvPr/>
          </p:nvSpPr>
          <p:spPr>
            <a:xfrm>
              <a:off x="6695810" y="2983548"/>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3" name="円/楕円 79">
              <a:extLst>
                <a:ext uri="{FF2B5EF4-FFF2-40B4-BE49-F238E27FC236}">
                  <a16:creationId xmlns:a16="http://schemas.microsoft.com/office/drawing/2014/main" id="{2FBBFF96-2EF0-475F-AA4D-06F6200ED98F}"/>
                </a:ext>
              </a:extLst>
            </p:cNvPr>
            <p:cNvSpPr/>
            <p:nvPr/>
          </p:nvSpPr>
          <p:spPr>
            <a:xfrm>
              <a:off x="5942403" y="2542383"/>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4" name="円/楕円 80">
              <a:extLst>
                <a:ext uri="{FF2B5EF4-FFF2-40B4-BE49-F238E27FC236}">
                  <a16:creationId xmlns:a16="http://schemas.microsoft.com/office/drawing/2014/main" id="{558B45BC-B844-4F67-B38B-110EBF4C5DEC}"/>
                </a:ext>
              </a:extLst>
            </p:cNvPr>
            <p:cNvSpPr/>
            <p:nvPr/>
          </p:nvSpPr>
          <p:spPr>
            <a:xfrm>
              <a:off x="5183844" y="2103794"/>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5" name="円/楕円 81">
              <a:extLst>
                <a:ext uri="{FF2B5EF4-FFF2-40B4-BE49-F238E27FC236}">
                  <a16:creationId xmlns:a16="http://schemas.microsoft.com/office/drawing/2014/main" id="{4D4D03EE-6A99-40DF-8C8A-78B78BBF2AAE}"/>
                </a:ext>
              </a:extLst>
            </p:cNvPr>
            <p:cNvSpPr/>
            <p:nvPr/>
          </p:nvSpPr>
          <p:spPr>
            <a:xfrm>
              <a:off x="4425285" y="1953693"/>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6" name="円/楕円 82">
              <a:extLst>
                <a:ext uri="{FF2B5EF4-FFF2-40B4-BE49-F238E27FC236}">
                  <a16:creationId xmlns:a16="http://schemas.microsoft.com/office/drawing/2014/main" id="{2BA70EDD-B60D-4926-BCBE-AE0F5EDD0EDD}"/>
                </a:ext>
              </a:extLst>
            </p:cNvPr>
            <p:cNvSpPr/>
            <p:nvPr/>
          </p:nvSpPr>
          <p:spPr>
            <a:xfrm>
              <a:off x="3666726" y="1592373"/>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7" name="円/楕円 83">
              <a:extLst>
                <a:ext uri="{FF2B5EF4-FFF2-40B4-BE49-F238E27FC236}">
                  <a16:creationId xmlns:a16="http://schemas.microsoft.com/office/drawing/2014/main" id="{9C7855F7-9FBD-4A7E-B695-335B2A22D113}"/>
                </a:ext>
              </a:extLst>
            </p:cNvPr>
            <p:cNvSpPr/>
            <p:nvPr/>
          </p:nvSpPr>
          <p:spPr>
            <a:xfrm>
              <a:off x="2908167" y="158650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8" name="円/楕円 84">
              <a:extLst>
                <a:ext uri="{FF2B5EF4-FFF2-40B4-BE49-F238E27FC236}">
                  <a16:creationId xmlns:a16="http://schemas.microsoft.com/office/drawing/2014/main" id="{A2C6CAC5-9A20-40F7-9A89-87EABA7D7D0D}"/>
                </a:ext>
              </a:extLst>
            </p:cNvPr>
            <p:cNvSpPr/>
            <p:nvPr/>
          </p:nvSpPr>
          <p:spPr>
            <a:xfrm>
              <a:off x="2149608" y="1580645"/>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109" name="Text Box 34">
            <a:extLst>
              <a:ext uri="{FF2B5EF4-FFF2-40B4-BE49-F238E27FC236}">
                <a16:creationId xmlns:a16="http://schemas.microsoft.com/office/drawing/2014/main" id="{08751889-C329-44FB-B826-BF82F0AE4C1F}"/>
              </a:ext>
            </a:extLst>
          </p:cNvPr>
          <p:cNvSpPr txBox="1">
            <a:spLocks noChangeArrowheads="1"/>
          </p:cNvSpPr>
          <p:nvPr/>
        </p:nvSpPr>
        <p:spPr bwMode="auto">
          <a:xfrm>
            <a:off x="1257338" y="4761301"/>
            <a:ext cx="291748"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t>＞</a:t>
            </a:r>
            <a:r>
              <a:rPr lang="en-US" altLang="ja-JP" dirty="0"/>
              <a:t>0</a:t>
            </a:r>
          </a:p>
        </p:txBody>
      </p:sp>
      <p:sp>
        <p:nvSpPr>
          <p:cNvPr id="110" name="Text Box 34">
            <a:extLst>
              <a:ext uri="{FF2B5EF4-FFF2-40B4-BE49-F238E27FC236}">
                <a16:creationId xmlns:a16="http://schemas.microsoft.com/office/drawing/2014/main" id="{63351255-F28D-4697-A4B0-7D4B895F61DF}"/>
              </a:ext>
            </a:extLst>
          </p:cNvPr>
          <p:cNvSpPr txBox="1">
            <a:spLocks noChangeArrowheads="1"/>
          </p:cNvSpPr>
          <p:nvPr/>
        </p:nvSpPr>
        <p:spPr bwMode="auto">
          <a:xfrm>
            <a:off x="1858234" y="4761301"/>
            <a:ext cx="403958"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t>≧</a:t>
            </a:r>
            <a:r>
              <a:rPr lang="en-US" altLang="ja-JP" dirty="0"/>
              <a:t>10</a:t>
            </a:r>
          </a:p>
        </p:txBody>
      </p:sp>
      <p:sp>
        <p:nvSpPr>
          <p:cNvPr id="111" name="Text Box 34">
            <a:extLst>
              <a:ext uri="{FF2B5EF4-FFF2-40B4-BE49-F238E27FC236}">
                <a16:creationId xmlns:a16="http://schemas.microsoft.com/office/drawing/2014/main" id="{4DF37492-01F4-4CE3-991B-EAA8E7ED8E42}"/>
              </a:ext>
            </a:extLst>
          </p:cNvPr>
          <p:cNvSpPr txBox="1">
            <a:spLocks noChangeArrowheads="1"/>
          </p:cNvSpPr>
          <p:nvPr/>
        </p:nvSpPr>
        <p:spPr bwMode="auto">
          <a:xfrm>
            <a:off x="2519534" y="4761301"/>
            <a:ext cx="403958"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t>≧</a:t>
            </a:r>
            <a:r>
              <a:rPr lang="en-US" altLang="ja-JP" dirty="0"/>
              <a:t>20</a:t>
            </a:r>
          </a:p>
        </p:txBody>
      </p:sp>
      <p:sp>
        <p:nvSpPr>
          <p:cNvPr id="112" name="Text Box 34">
            <a:extLst>
              <a:ext uri="{FF2B5EF4-FFF2-40B4-BE49-F238E27FC236}">
                <a16:creationId xmlns:a16="http://schemas.microsoft.com/office/drawing/2014/main" id="{49E1886C-3746-4CBE-850C-900FC8551084}"/>
              </a:ext>
            </a:extLst>
          </p:cNvPr>
          <p:cNvSpPr txBox="1">
            <a:spLocks noChangeArrowheads="1"/>
          </p:cNvSpPr>
          <p:nvPr/>
        </p:nvSpPr>
        <p:spPr bwMode="auto">
          <a:xfrm>
            <a:off x="3180121" y="4761301"/>
            <a:ext cx="403958"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t>≧</a:t>
            </a:r>
            <a:r>
              <a:rPr lang="en-US" altLang="ja-JP" dirty="0"/>
              <a:t>30</a:t>
            </a:r>
          </a:p>
        </p:txBody>
      </p:sp>
      <p:sp>
        <p:nvSpPr>
          <p:cNvPr id="113" name="Text Box 34">
            <a:extLst>
              <a:ext uri="{FF2B5EF4-FFF2-40B4-BE49-F238E27FC236}">
                <a16:creationId xmlns:a16="http://schemas.microsoft.com/office/drawing/2014/main" id="{D9EABA16-3C8D-4E17-83E6-9373C52CA669}"/>
              </a:ext>
            </a:extLst>
          </p:cNvPr>
          <p:cNvSpPr txBox="1">
            <a:spLocks noChangeArrowheads="1"/>
          </p:cNvSpPr>
          <p:nvPr/>
        </p:nvSpPr>
        <p:spPr bwMode="auto">
          <a:xfrm>
            <a:off x="3848311" y="4761301"/>
            <a:ext cx="403958"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t>≧</a:t>
            </a:r>
            <a:r>
              <a:rPr lang="en-US" altLang="ja-JP" dirty="0"/>
              <a:t>40</a:t>
            </a:r>
          </a:p>
        </p:txBody>
      </p:sp>
      <p:sp>
        <p:nvSpPr>
          <p:cNvPr id="114" name="Text Box 34">
            <a:extLst>
              <a:ext uri="{FF2B5EF4-FFF2-40B4-BE49-F238E27FC236}">
                <a16:creationId xmlns:a16="http://schemas.microsoft.com/office/drawing/2014/main" id="{F8D4C6FE-0664-4EB6-890A-6713C373A20F}"/>
              </a:ext>
            </a:extLst>
          </p:cNvPr>
          <p:cNvSpPr txBox="1">
            <a:spLocks noChangeArrowheads="1"/>
          </p:cNvSpPr>
          <p:nvPr/>
        </p:nvSpPr>
        <p:spPr bwMode="auto">
          <a:xfrm>
            <a:off x="4508182" y="4761301"/>
            <a:ext cx="403958"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t>≧</a:t>
            </a:r>
            <a:r>
              <a:rPr lang="en-US" altLang="ja-JP" dirty="0"/>
              <a:t>50</a:t>
            </a:r>
          </a:p>
        </p:txBody>
      </p:sp>
      <p:sp>
        <p:nvSpPr>
          <p:cNvPr id="115" name="Text Box 34">
            <a:extLst>
              <a:ext uri="{FF2B5EF4-FFF2-40B4-BE49-F238E27FC236}">
                <a16:creationId xmlns:a16="http://schemas.microsoft.com/office/drawing/2014/main" id="{404F610C-61A3-475A-8901-22EC9B2BE80B}"/>
              </a:ext>
            </a:extLst>
          </p:cNvPr>
          <p:cNvSpPr txBox="1">
            <a:spLocks noChangeArrowheads="1"/>
          </p:cNvSpPr>
          <p:nvPr/>
        </p:nvSpPr>
        <p:spPr bwMode="auto">
          <a:xfrm>
            <a:off x="5162508" y="4761301"/>
            <a:ext cx="403958"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t>≧</a:t>
            </a:r>
            <a:r>
              <a:rPr lang="en-US" altLang="ja-JP" dirty="0"/>
              <a:t>60</a:t>
            </a:r>
          </a:p>
        </p:txBody>
      </p:sp>
      <p:sp>
        <p:nvSpPr>
          <p:cNvPr id="116" name="Text Box 34">
            <a:extLst>
              <a:ext uri="{FF2B5EF4-FFF2-40B4-BE49-F238E27FC236}">
                <a16:creationId xmlns:a16="http://schemas.microsoft.com/office/drawing/2014/main" id="{0D3EC0FC-03D7-40D8-9D8E-FADCACF79F17}"/>
              </a:ext>
            </a:extLst>
          </p:cNvPr>
          <p:cNvSpPr txBox="1">
            <a:spLocks noChangeArrowheads="1"/>
          </p:cNvSpPr>
          <p:nvPr/>
        </p:nvSpPr>
        <p:spPr bwMode="auto">
          <a:xfrm>
            <a:off x="5842542" y="4761301"/>
            <a:ext cx="403958"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t>≧</a:t>
            </a:r>
            <a:r>
              <a:rPr lang="en-US" altLang="ja-JP" dirty="0"/>
              <a:t>70</a:t>
            </a:r>
          </a:p>
        </p:txBody>
      </p:sp>
      <p:sp>
        <p:nvSpPr>
          <p:cNvPr id="117" name="Text Box 34">
            <a:extLst>
              <a:ext uri="{FF2B5EF4-FFF2-40B4-BE49-F238E27FC236}">
                <a16:creationId xmlns:a16="http://schemas.microsoft.com/office/drawing/2014/main" id="{06C34CC2-894C-41F4-B356-FB5B0D4ADD3B}"/>
              </a:ext>
            </a:extLst>
          </p:cNvPr>
          <p:cNvSpPr txBox="1">
            <a:spLocks noChangeArrowheads="1"/>
          </p:cNvSpPr>
          <p:nvPr/>
        </p:nvSpPr>
        <p:spPr bwMode="auto">
          <a:xfrm>
            <a:off x="6494288" y="4761301"/>
            <a:ext cx="403958"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t>≧</a:t>
            </a:r>
            <a:r>
              <a:rPr lang="en-US" altLang="ja-JP" dirty="0"/>
              <a:t>80</a:t>
            </a:r>
          </a:p>
        </p:txBody>
      </p:sp>
      <p:sp>
        <p:nvSpPr>
          <p:cNvPr id="118" name="Text Box 34">
            <a:extLst>
              <a:ext uri="{FF2B5EF4-FFF2-40B4-BE49-F238E27FC236}">
                <a16:creationId xmlns:a16="http://schemas.microsoft.com/office/drawing/2014/main" id="{BC8EAA7B-28A6-4AAA-9746-58EF4BD96002}"/>
              </a:ext>
            </a:extLst>
          </p:cNvPr>
          <p:cNvSpPr txBox="1">
            <a:spLocks noChangeArrowheads="1"/>
          </p:cNvSpPr>
          <p:nvPr/>
        </p:nvSpPr>
        <p:spPr bwMode="auto">
          <a:xfrm>
            <a:off x="7154785" y="4761301"/>
            <a:ext cx="403958"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t>≧</a:t>
            </a:r>
            <a:r>
              <a:rPr lang="en-US" altLang="ja-JP" dirty="0"/>
              <a:t>90</a:t>
            </a:r>
          </a:p>
        </p:txBody>
      </p:sp>
      <p:sp>
        <p:nvSpPr>
          <p:cNvPr id="119" name="Text Box 34">
            <a:extLst>
              <a:ext uri="{FF2B5EF4-FFF2-40B4-BE49-F238E27FC236}">
                <a16:creationId xmlns:a16="http://schemas.microsoft.com/office/drawing/2014/main" id="{628088E8-8235-44EB-A585-3677305B7296}"/>
              </a:ext>
            </a:extLst>
          </p:cNvPr>
          <p:cNvSpPr txBox="1">
            <a:spLocks noChangeArrowheads="1"/>
          </p:cNvSpPr>
          <p:nvPr/>
        </p:nvSpPr>
        <p:spPr bwMode="auto">
          <a:xfrm>
            <a:off x="7768563" y="4761301"/>
            <a:ext cx="516168" cy="215444"/>
          </a:xfrm>
          <a:prstGeom prst="rect">
            <a:avLst/>
          </a:prstGeom>
          <a:noFill/>
          <a:ln w="9525">
            <a:noFill/>
            <a:miter lim="800000"/>
            <a:headEnd/>
            <a:tailEnd/>
          </a:ln>
          <a:effectLst/>
        </p:spPr>
        <p:txBody>
          <a:bodyPr wrap="none" lIns="0" tIns="0" rIns="0" bIns="0" anchor="ctr">
            <a:prstTxWarp prst="textNoShape">
              <a:avLst/>
            </a:prstTxWarp>
            <a:spAutoFit/>
          </a:bodyPr>
          <a:lstStyle>
            <a:defPPr>
              <a:defRPr lang="ja-JP"/>
            </a:defPPr>
            <a:lvl1pPr lvl="0" algn="ctr">
              <a:defRPr sz="1400">
                <a:solidFill>
                  <a:prstClr val="black"/>
                </a:solidFill>
                <a:latin typeface="HGP創英角ｺﾞｼｯｸUB" panose="020B0900000000000000" pitchFamily="50" charset="-128"/>
                <a:ea typeface="HGP創英角ｺﾞｼｯｸUB" panose="020B0900000000000000" pitchFamily="50" charset="-128"/>
                <a:cs typeface="Osaka" charset="-128"/>
              </a:defRPr>
            </a:lvl1pPr>
          </a:lstStyle>
          <a:p>
            <a:r>
              <a:rPr lang="ja-JP" altLang="en-US" dirty="0"/>
              <a:t>≧</a:t>
            </a:r>
            <a:r>
              <a:rPr lang="en-US" altLang="ja-JP" dirty="0"/>
              <a:t>100</a:t>
            </a:r>
          </a:p>
        </p:txBody>
      </p:sp>
      <p:sp>
        <p:nvSpPr>
          <p:cNvPr id="120" name="Text Box 34">
            <a:extLst>
              <a:ext uri="{FF2B5EF4-FFF2-40B4-BE49-F238E27FC236}">
                <a16:creationId xmlns:a16="http://schemas.microsoft.com/office/drawing/2014/main" id="{67D357BD-39AD-4E15-AE60-F6922A6E5E08}"/>
              </a:ext>
            </a:extLst>
          </p:cNvPr>
          <p:cNvSpPr txBox="1">
            <a:spLocks noChangeArrowheads="1"/>
          </p:cNvSpPr>
          <p:nvPr/>
        </p:nvSpPr>
        <p:spPr bwMode="auto">
          <a:xfrm>
            <a:off x="1198090" y="4580664"/>
            <a:ext cx="112211"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0</a:t>
            </a:r>
          </a:p>
        </p:txBody>
      </p:sp>
      <p:sp>
        <p:nvSpPr>
          <p:cNvPr id="121" name="Text Box 34">
            <a:extLst>
              <a:ext uri="{FF2B5EF4-FFF2-40B4-BE49-F238E27FC236}">
                <a16:creationId xmlns:a16="http://schemas.microsoft.com/office/drawing/2014/main" id="{30257C46-FD10-4476-BB24-906793B3D881}"/>
              </a:ext>
            </a:extLst>
          </p:cNvPr>
          <p:cNvSpPr txBox="1">
            <a:spLocks noChangeArrowheads="1"/>
          </p:cNvSpPr>
          <p:nvPr/>
        </p:nvSpPr>
        <p:spPr bwMode="auto">
          <a:xfrm>
            <a:off x="1085880" y="4110814"/>
            <a:ext cx="224421"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10</a:t>
            </a:r>
          </a:p>
        </p:txBody>
      </p:sp>
      <p:sp>
        <p:nvSpPr>
          <p:cNvPr id="122" name="Text Box 34">
            <a:extLst>
              <a:ext uri="{FF2B5EF4-FFF2-40B4-BE49-F238E27FC236}">
                <a16:creationId xmlns:a16="http://schemas.microsoft.com/office/drawing/2014/main" id="{09496F2F-60F4-4DAA-BCD5-034A91E9A638}"/>
              </a:ext>
            </a:extLst>
          </p:cNvPr>
          <p:cNvSpPr txBox="1">
            <a:spLocks noChangeArrowheads="1"/>
          </p:cNvSpPr>
          <p:nvPr/>
        </p:nvSpPr>
        <p:spPr bwMode="auto">
          <a:xfrm>
            <a:off x="1085880" y="3640964"/>
            <a:ext cx="224421"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20</a:t>
            </a:r>
          </a:p>
        </p:txBody>
      </p:sp>
      <p:sp>
        <p:nvSpPr>
          <p:cNvPr id="123" name="Text Box 34">
            <a:extLst>
              <a:ext uri="{FF2B5EF4-FFF2-40B4-BE49-F238E27FC236}">
                <a16:creationId xmlns:a16="http://schemas.microsoft.com/office/drawing/2014/main" id="{F7A5461B-7218-412D-A331-064250ACD62E}"/>
              </a:ext>
            </a:extLst>
          </p:cNvPr>
          <p:cNvSpPr txBox="1">
            <a:spLocks noChangeArrowheads="1"/>
          </p:cNvSpPr>
          <p:nvPr/>
        </p:nvSpPr>
        <p:spPr bwMode="auto">
          <a:xfrm>
            <a:off x="1085880" y="3171114"/>
            <a:ext cx="224421"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30</a:t>
            </a:r>
          </a:p>
        </p:txBody>
      </p:sp>
      <p:sp>
        <p:nvSpPr>
          <p:cNvPr id="124" name="Text Box 34">
            <a:extLst>
              <a:ext uri="{FF2B5EF4-FFF2-40B4-BE49-F238E27FC236}">
                <a16:creationId xmlns:a16="http://schemas.microsoft.com/office/drawing/2014/main" id="{8B5CA5B9-B07F-42A3-B841-03EA40B36C21}"/>
              </a:ext>
            </a:extLst>
          </p:cNvPr>
          <p:cNvSpPr txBox="1">
            <a:spLocks noChangeArrowheads="1"/>
          </p:cNvSpPr>
          <p:nvPr/>
        </p:nvSpPr>
        <p:spPr bwMode="auto">
          <a:xfrm>
            <a:off x="1085880" y="2701264"/>
            <a:ext cx="224421"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40</a:t>
            </a:r>
          </a:p>
        </p:txBody>
      </p:sp>
      <p:sp>
        <p:nvSpPr>
          <p:cNvPr id="125" name="Text Box 34">
            <a:extLst>
              <a:ext uri="{FF2B5EF4-FFF2-40B4-BE49-F238E27FC236}">
                <a16:creationId xmlns:a16="http://schemas.microsoft.com/office/drawing/2014/main" id="{95E33F85-F0CB-411F-8FD9-13B9FF0AAA02}"/>
              </a:ext>
            </a:extLst>
          </p:cNvPr>
          <p:cNvSpPr txBox="1">
            <a:spLocks noChangeArrowheads="1"/>
          </p:cNvSpPr>
          <p:nvPr/>
        </p:nvSpPr>
        <p:spPr bwMode="auto">
          <a:xfrm>
            <a:off x="1085880" y="2231415"/>
            <a:ext cx="224421"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50</a:t>
            </a:r>
          </a:p>
        </p:txBody>
      </p:sp>
      <p:sp>
        <p:nvSpPr>
          <p:cNvPr id="126" name="Text Box 34">
            <a:extLst>
              <a:ext uri="{FF2B5EF4-FFF2-40B4-BE49-F238E27FC236}">
                <a16:creationId xmlns:a16="http://schemas.microsoft.com/office/drawing/2014/main" id="{138CCC17-8662-4462-97BF-5231A821CC3A}"/>
              </a:ext>
            </a:extLst>
          </p:cNvPr>
          <p:cNvSpPr txBox="1">
            <a:spLocks noChangeArrowheads="1"/>
          </p:cNvSpPr>
          <p:nvPr/>
        </p:nvSpPr>
        <p:spPr bwMode="auto">
          <a:xfrm>
            <a:off x="1085880" y="1761565"/>
            <a:ext cx="224421" cy="215444"/>
          </a:xfrm>
          <a:prstGeom prst="rect">
            <a:avLst/>
          </a:prstGeom>
          <a:noFill/>
          <a:ln w="9525">
            <a:noFill/>
            <a:miter lim="800000"/>
            <a:headEnd/>
            <a:tailEnd/>
          </a:ln>
          <a:effectLst/>
        </p:spPr>
        <p:txBody>
          <a:bodyPr wrap="none" lIns="0" tIns="0" rIns="0" bIns="0" anchor="ctr">
            <a:prstTxWarp prst="textNoShape">
              <a:avLst/>
            </a:prstTxWarp>
            <a:spAutoFit/>
          </a:bodyPr>
          <a:lstStyle/>
          <a:p>
            <a:pPr lvl="0" algn="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Osaka" charset="-128"/>
              </a:rPr>
              <a:t>60</a:t>
            </a:r>
          </a:p>
        </p:txBody>
      </p:sp>
      <p:sp>
        <p:nvSpPr>
          <p:cNvPr id="132" name="テキスト ボックス 131">
            <a:extLst>
              <a:ext uri="{FF2B5EF4-FFF2-40B4-BE49-F238E27FC236}">
                <a16:creationId xmlns:a16="http://schemas.microsoft.com/office/drawing/2014/main" id="{AC40FEB1-E69B-4B7C-A24D-852C2F53D72C}"/>
              </a:ext>
            </a:extLst>
          </p:cNvPr>
          <p:cNvSpPr txBox="1"/>
          <p:nvPr/>
        </p:nvSpPr>
        <p:spPr>
          <a:xfrm>
            <a:off x="252000" y="5889466"/>
            <a:ext cx="8640000" cy="707886"/>
          </a:xfrm>
          <a:prstGeom prst="rect">
            <a:avLst/>
          </a:prstGeom>
          <a:noFill/>
        </p:spPr>
        <p:txBody>
          <a:bodyPr wrap="square" lIns="0" rIns="0" rtlCol="0" anchor="b">
            <a:spAutoFit/>
          </a:bodyPr>
          <a:lstStyle/>
          <a:p>
            <a:pPr marL="399600" indent="-399600"/>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象：痛風と診断され</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12</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ヵ月以内に</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回の痛風発作を発症した</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18</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歳以上の男性および閉経後の女性患者</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184</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endPar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399600" indent="-399600"/>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方　法：多施設・無作為化・二重盲検・プラセボ対照並行群間比較試験</a:t>
            </a:r>
            <a:b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b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対象患者を低用量コルヒチン群、高用量コルヒチン群およびプラセボ群の</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群に無作為に割り付け、薬剤を投与し、疼痛の程度を</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11</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段階リッカート尺度（</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0</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10</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点）を用いて評価した。</a:t>
            </a:r>
          </a:p>
        </p:txBody>
      </p:sp>
      <p:sp>
        <p:nvSpPr>
          <p:cNvPr id="128" name="角丸四角形 7">
            <a:extLst>
              <a:ext uri="{FF2B5EF4-FFF2-40B4-BE49-F238E27FC236}">
                <a16:creationId xmlns:a16="http://schemas.microsoft.com/office/drawing/2014/main" id="{F0EB0847-363F-49D4-93EC-98E9DB5DB00C}"/>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CQ1</a:t>
            </a:r>
            <a:endParaRPr lang="ja-JP" altLang="en-US" sz="2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650705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グラフ 15">
            <a:extLst>
              <a:ext uri="{FF2B5EF4-FFF2-40B4-BE49-F238E27FC236}">
                <a16:creationId xmlns:a16="http://schemas.microsoft.com/office/drawing/2014/main" id="{9ABF9804-9241-498B-81E7-FAC930EAFDEF}"/>
              </a:ext>
            </a:extLst>
          </p:cNvPr>
          <p:cNvGraphicFramePr>
            <a:graphicFrameLocks/>
          </p:cNvGraphicFramePr>
          <p:nvPr>
            <p:extLst>
              <p:ext uri="{D42A27DB-BD31-4B8C-83A1-F6EECF244321}">
                <p14:modId xmlns:p14="http://schemas.microsoft.com/office/powerpoint/2010/main" val="2502337599"/>
              </p:ext>
            </p:extLst>
          </p:nvPr>
        </p:nvGraphicFramePr>
        <p:xfrm>
          <a:off x="4937977" y="2571707"/>
          <a:ext cx="3643447" cy="270616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グラフ 5">
            <a:extLst>
              <a:ext uri="{FF2B5EF4-FFF2-40B4-BE49-F238E27FC236}">
                <a16:creationId xmlns:a16="http://schemas.microsoft.com/office/drawing/2014/main" id="{83117BD9-4023-4F26-B1A7-603FA4F74519}"/>
              </a:ext>
            </a:extLst>
          </p:cNvPr>
          <p:cNvGraphicFramePr>
            <a:graphicFrameLocks/>
          </p:cNvGraphicFramePr>
          <p:nvPr>
            <p:extLst>
              <p:ext uri="{D42A27DB-BD31-4B8C-83A1-F6EECF244321}">
                <p14:modId xmlns:p14="http://schemas.microsoft.com/office/powerpoint/2010/main" val="1196005511"/>
              </p:ext>
            </p:extLst>
          </p:nvPr>
        </p:nvGraphicFramePr>
        <p:xfrm>
          <a:off x="864000" y="2595270"/>
          <a:ext cx="3654092" cy="2661955"/>
        </p:xfrm>
        <a:graphic>
          <a:graphicData uri="http://schemas.openxmlformats.org/drawingml/2006/chart">
            <c:chart xmlns:c="http://schemas.openxmlformats.org/drawingml/2006/chart" xmlns:r="http://schemas.openxmlformats.org/officeDocument/2006/relationships" r:id="rId4"/>
          </a:graphicData>
        </a:graphic>
      </p:graphicFrame>
      <p:sp>
        <p:nvSpPr>
          <p:cNvPr id="2" name="タイトル 1">
            <a:extLst>
              <a:ext uri="{FF2B5EF4-FFF2-40B4-BE49-F238E27FC236}">
                <a16:creationId xmlns:a16="http://schemas.microsoft.com/office/drawing/2014/main" id="{A0216141-BD67-4253-B763-8BF44E5A013D}"/>
              </a:ext>
            </a:extLst>
          </p:cNvPr>
          <p:cNvSpPr>
            <a:spLocks noGrp="1"/>
          </p:cNvSpPr>
          <p:nvPr>
            <p:ph type="title"/>
          </p:nvPr>
        </p:nvSpPr>
        <p:spPr/>
        <p:txBody>
          <a:bodyPr/>
          <a:lstStyle/>
          <a:p>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コルヒチンの投与量と効果・副作用</a:t>
            </a:r>
            <a:endParaRPr kumimoji="1" lang="ja-JP" altLang="en-US" b="0" dirty="0"/>
          </a:p>
        </p:txBody>
      </p:sp>
      <p:sp>
        <p:nvSpPr>
          <p:cNvPr id="3" name="正方形/長方形 2">
            <a:extLst>
              <a:ext uri="{FF2B5EF4-FFF2-40B4-BE49-F238E27FC236}">
                <a16:creationId xmlns:a16="http://schemas.microsoft.com/office/drawing/2014/main" id="{F59007F5-EB2D-46E3-8BC2-CA1729ABCE00}"/>
              </a:ext>
            </a:extLst>
          </p:cNvPr>
          <p:cNvSpPr/>
          <p:nvPr/>
        </p:nvSpPr>
        <p:spPr>
          <a:xfrm>
            <a:off x="5972940" y="6627168"/>
            <a:ext cx="3171060" cy="230832"/>
          </a:xfrm>
          <a:prstGeom prst="rect">
            <a:avLst/>
          </a:prstGeom>
          <a:noFill/>
        </p:spPr>
        <p:txBody>
          <a:bodyPr wrap="none" lIns="90000" rIns="90000" rtlCol="0" anchor="b">
            <a:spAutoFit/>
          </a:bodyPr>
          <a:lstStyle/>
          <a:p>
            <a:pPr algn="r"/>
            <a:r>
              <a:rPr lang="de-DE" altLang="ja-JP" sz="900" dirty="0">
                <a:solidFill>
                  <a:prstClr val="black"/>
                </a:solidFill>
                <a:latin typeface="HGP創英角ｺﾞｼｯｸUB" panose="020B0900000000000000" pitchFamily="50" charset="-128"/>
                <a:ea typeface="HGP創英角ｺﾞｼｯｸUB" panose="020B0900000000000000" pitchFamily="50" charset="-128"/>
              </a:rPr>
              <a:t>Terkeltaub, R.</a:t>
            </a:r>
            <a:r>
              <a:rPr lang="de-DE" altLang="ja-JP" sz="900">
                <a:solidFill>
                  <a:prstClr val="black"/>
                </a:solidFill>
                <a:latin typeface="HGP創英角ｺﾞｼｯｸUB" panose="020B0900000000000000" pitchFamily="50" charset="-128"/>
                <a:ea typeface="HGP創英角ｺﾞｼｯｸUB" panose="020B0900000000000000" pitchFamily="50" charset="-128"/>
              </a:rPr>
              <a:t>A.</a:t>
            </a:r>
            <a:r>
              <a:rPr lang="en-US" altLang="ja-JP" sz="900" dirty="0">
                <a:solidFill>
                  <a:prstClr val="black"/>
                </a:solidFill>
                <a:latin typeface="HGP創英角ｺﾞｼｯｸUB" panose="020B0900000000000000" pitchFamily="50" charset="-128"/>
                <a:ea typeface="HGP創英角ｺﾞｼｯｸUB" panose="020B0900000000000000" pitchFamily="50" charset="-128"/>
              </a:rPr>
              <a:t> et al</a:t>
            </a:r>
            <a:r>
              <a:rPr lang="en-US" altLang="ja-JP" sz="900">
                <a:solidFill>
                  <a:prstClr val="black"/>
                </a:solidFill>
                <a:latin typeface="HGP創英角ｺﾞｼｯｸUB" panose="020B0900000000000000" pitchFamily="50" charset="-128"/>
                <a:ea typeface="HGP創英角ｺﾞｼｯｸUB" panose="020B0900000000000000" pitchFamily="50" charset="-128"/>
              </a:rPr>
              <a:t>.: </a:t>
            </a:r>
            <a:r>
              <a:rPr lang="de-DE" altLang="ja-JP" sz="900" dirty="0">
                <a:solidFill>
                  <a:prstClr val="black"/>
                </a:solidFill>
                <a:latin typeface="HGP創英角ｺﾞｼｯｸUB" panose="020B0900000000000000" pitchFamily="50" charset="-128"/>
                <a:ea typeface="HGP創英角ｺﾞｼｯｸUB" panose="020B0900000000000000" pitchFamily="50" charset="-128"/>
              </a:rPr>
              <a:t>Arthritis Rheum 62(4): 1060, 2010</a:t>
            </a:r>
            <a:endParaRPr lang="ja-JP" altLang="en-US" sz="9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4" name="テキスト ボックス 3">
            <a:extLst>
              <a:ext uri="{FF2B5EF4-FFF2-40B4-BE49-F238E27FC236}">
                <a16:creationId xmlns:a16="http://schemas.microsoft.com/office/drawing/2014/main" id="{11CA663D-9B6C-43CE-9A23-B0973EC23C81}"/>
              </a:ext>
            </a:extLst>
          </p:cNvPr>
          <p:cNvSpPr txBox="1"/>
          <p:nvPr/>
        </p:nvSpPr>
        <p:spPr>
          <a:xfrm>
            <a:off x="251520" y="1196752"/>
            <a:ext cx="8640000" cy="584775"/>
          </a:xfrm>
          <a:prstGeom prst="rect">
            <a:avLst/>
          </a:prstGeom>
          <a:solidFill>
            <a:schemeClr val="accent5">
              <a:lumMod val="20000"/>
              <a:lumOff val="80000"/>
            </a:schemeClr>
          </a:solidFill>
          <a:ln>
            <a:noFill/>
          </a:ln>
        </p:spPr>
        <p:txBody>
          <a:bodyPr wrap="square" rtlCol="0">
            <a:spAutoFit/>
          </a:bodyPr>
          <a:lstStyle/>
          <a:p>
            <a:pPr algn="ctr" defTabSz="844083">
              <a:defRPr/>
            </a:pPr>
            <a:r>
              <a:rPr lang="ja-JP" altLang="ja-JP" sz="1600" dirty="0">
                <a:solidFill>
                  <a:prstClr val="black"/>
                </a:solidFill>
                <a:latin typeface="HGP創英角ｺﾞｼｯｸUB" panose="020B0900000000000000" pitchFamily="50" charset="-128"/>
                <a:ea typeface="HGP創英角ｺﾞｼｯｸUB" panose="020B0900000000000000" pitchFamily="50" charset="-128"/>
              </a:rPr>
              <a:t>痛風患者を対象とした、二重盲検無作為化試験</a:t>
            </a:r>
            <a:endParaRPr lang="en-US" altLang="ja-JP" sz="1600" dirty="0">
              <a:solidFill>
                <a:prstClr val="black"/>
              </a:solidFill>
              <a:latin typeface="HGP創英角ｺﾞｼｯｸUB" panose="020B0900000000000000" pitchFamily="50" charset="-128"/>
              <a:ea typeface="HGP創英角ｺﾞｼｯｸUB" panose="020B0900000000000000" pitchFamily="50" charset="-128"/>
            </a:endParaRPr>
          </a:p>
          <a:p>
            <a:pPr algn="ctr" defTabSz="844083">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コルヒチン </a:t>
            </a:r>
            <a:r>
              <a:rPr lang="en-US" altLang="ja-JP" sz="1600" u="sng" dirty="0">
                <a:solidFill>
                  <a:prstClr val="black"/>
                </a:solidFill>
                <a:latin typeface="HGP創英角ｺﾞｼｯｸUB" panose="020B0900000000000000" pitchFamily="50" charset="-128"/>
                <a:ea typeface="HGP創英角ｺﾞｼｯｸUB" panose="020B0900000000000000" pitchFamily="50" charset="-128"/>
              </a:rPr>
              <a:t>4.8mg</a:t>
            </a:r>
            <a:r>
              <a:rPr lang="ja-JP" altLang="en-US" sz="1600" u="sng"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1600" u="sng" dirty="0">
                <a:solidFill>
                  <a:prstClr val="black"/>
                </a:solidFill>
                <a:latin typeface="HGP創英角ｺﾞｼｯｸUB" panose="020B0900000000000000" pitchFamily="50" charset="-128"/>
                <a:ea typeface="HGP創英角ｺﾞｼｯｸUB" panose="020B0900000000000000" pitchFamily="50" charset="-128"/>
              </a:rPr>
              <a:t>6</a:t>
            </a:r>
            <a:r>
              <a:rPr lang="ja-JP" altLang="en-US" sz="1600" u="sng" dirty="0">
                <a:solidFill>
                  <a:prstClr val="black"/>
                </a:solidFill>
                <a:latin typeface="HGP創英角ｺﾞｼｯｸUB" panose="020B0900000000000000" pitchFamily="50" charset="-128"/>
                <a:ea typeface="HGP創英角ｺﾞｼｯｸUB" panose="020B0900000000000000" pitchFamily="50" charset="-128"/>
              </a:rPr>
              <a:t>時間）</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 vs </a:t>
            </a:r>
            <a:r>
              <a:rPr lang="en-US" altLang="ja-JP" sz="1600" u="sng" dirty="0">
                <a:solidFill>
                  <a:prstClr val="black"/>
                </a:solidFill>
                <a:latin typeface="HGP創英角ｺﾞｼｯｸUB" panose="020B0900000000000000" pitchFamily="50" charset="-128"/>
                <a:ea typeface="HGP創英角ｺﾞｼｯｸUB" panose="020B0900000000000000" pitchFamily="50" charset="-128"/>
              </a:rPr>
              <a:t>1.8mg</a:t>
            </a:r>
            <a:r>
              <a:rPr lang="ja-JP" altLang="en-US" sz="1600" u="sng"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1600" u="sng" dirty="0">
                <a:solidFill>
                  <a:prstClr val="black"/>
                </a:solidFill>
                <a:latin typeface="HGP創英角ｺﾞｼｯｸUB" panose="020B0900000000000000" pitchFamily="50" charset="-128"/>
                <a:ea typeface="HGP創英角ｺﾞｼｯｸUB" panose="020B0900000000000000" pitchFamily="50" charset="-128"/>
              </a:rPr>
              <a:t>1</a:t>
            </a:r>
            <a:r>
              <a:rPr lang="ja-JP" altLang="en-US" sz="1600" u="sng" dirty="0">
                <a:solidFill>
                  <a:prstClr val="black"/>
                </a:solidFill>
                <a:latin typeface="HGP創英角ｺﾞｼｯｸUB" panose="020B0900000000000000" pitchFamily="50" charset="-128"/>
                <a:ea typeface="HGP創英角ｺﾞｼｯｸUB" panose="020B0900000000000000" pitchFamily="50" charset="-128"/>
              </a:rPr>
              <a:t>時間）</a:t>
            </a:r>
            <a:r>
              <a:rPr lang="en-US" altLang="ja-JP" sz="1600" u="sng"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 vs </a:t>
            </a:r>
            <a:r>
              <a:rPr lang="ja-JP" altLang="en-US" sz="1600" u="sng" dirty="0">
                <a:solidFill>
                  <a:prstClr val="black"/>
                </a:solidFill>
                <a:latin typeface="HGP創英角ｺﾞｼｯｸUB" panose="020B0900000000000000" pitchFamily="50" charset="-128"/>
                <a:ea typeface="HGP創英角ｺﾞｼｯｸUB" panose="020B0900000000000000" pitchFamily="50" charset="-128"/>
              </a:rPr>
              <a:t>プラセボ</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 （投与</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24</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時間後）</a:t>
            </a:r>
            <a:endParaRPr lang="en-US" altLang="ja-JP" sz="16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6" name="テキスト ボックス 25">
            <a:extLst>
              <a:ext uri="{FF2B5EF4-FFF2-40B4-BE49-F238E27FC236}">
                <a16:creationId xmlns:a16="http://schemas.microsoft.com/office/drawing/2014/main" id="{CA659FCD-CC27-4DB6-9A1F-414F1EE40B6B}"/>
              </a:ext>
            </a:extLst>
          </p:cNvPr>
          <p:cNvSpPr txBox="1"/>
          <p:nvPr/>
        </p:nvSpPr>
        <p:spPr>
          <a:xfrm>
            <a:off x="251520" y="1844824"/>
            <a:ext cx="8640000" cy="400110"/>
          </a:xfrm>
          <a:prstGeom prst="rect">
            <a:avLst/>
          </a:prstGeom>
          <a:solidFill>
            <a:srgbClr val="FFFF99"/>
          </a:solidFill>
          <a:ln w="19050">
            <a:solidFill>
              <a:schemeClr val="accent2">
                <a:lumMod val="75000"/>
              </a:schemeClr>
            </a:solidFill>
          </a:ln>
        </p:spPr>
        <p:txBody>
          <a:bodyPr wrap="square" anchor="ctr">
            <a:spAutoFit/>
          </a:bodyPr>
          <a:lstStyle>
            <a:defPPr>
              <a:defRPr lang="ja-JP"/>
            </a:defPPr>
            <a:lvl1pPr algn="ctr">
              <a:defRPr sz="2000">
                <a:latin typeface="HGP創英角ｺﾞｼｯｸUB" panose="020B0900000000000000" pitchFamily="50" charset="-128"/>
                <a:ea typeface="HGP創英角ｺﾞｼｯｸUB" panose="020B0900000000000000" pitchFamily="50" charset="-128"/>
                <a:cs typeface="Arial Unicode MS" panose="020B0604020202020204" pitchFamily="50" charset="-128"/>
              </a:defRPr>
            </a:lvl1pPr>
          </a:lstStyle>
          <a:p>
            <a:r>
              <a:rPr lang="ja-JP" altLang="en-US" dirty="0"/>
              <a:t>低用量のコルヒチンは有効性あり、副作用少ない</a:t>
            </a:r>
          </a:p>
        </p:txBody>
      </p:sp>
      <p:sp>
        <p:nvSpPr>
          <p:cNvPr id="38" name="正方形/長方形 37">
            <a:extLst>
              <a:ext uri="{FF2B5EF4-FFF2-40B4-BE49-F238E27FC236}">
                <a16:creationId xmlns:a16="http://schemas.microsoft.com/office/drawing/2014/main" id="{89E38079-491A-4C02-8D91-D47AF13AA5B9}"/>
              </a:ext>
            </a:extLst>
          </p:cNvPr>
          <p:cNvSpPr/>
          <p:nvPr/>
        </p:nvSpPr>
        <p:spPr>
          <a:xfrm>
            <a:off x="1668966" y="3531467"/>
            <a:ext cx="509955" cy="15537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39" name="正方形/長方形 38">
            <a:extLst>
              <a:ext uri="{FF2B5EF4-FFF2-40B4-BE49-F238E27FC236}">
                <a16:creationId xmlns:a16="http://schemas.microsoft.com/office/drawing/2014/main" id="{EE8E196D-E0FF-4FD9-AE3D-4D4DB23878B0}"/>
              </a:ext>
            </a:extLst>
          </p:cNvPr>
          <p:cNvSpPr/>
          <p:nvPr/>
        </p:nvSpPr>
        <p:spPr>
          <a:xfrm>
            <a:off x="2461482" y="3286665"/>
            <a:ext cx="509955" cy="1798519"/>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40" name="正方形/長方形 39">
            <a:extLst>
              <a:ext uri="{FF2B5EF4-FFF2-40B4-BE49-F238E27FC236}">
                <a16:creationId xmlns:a16="http://schemas.microsoft.com/office/drawing/2014/main" id="{23E669D9-C61A-42EF-AFBE-3D78C2C4B435}"/>
              </a:ext>
            </a:extLst>
          </p:cNvPr>
          <p:cNvSpPr/>
          <p:nvPr/>
        </p:nvSpPr>
        <p:spPr>
          <a:xfrm>
            <a:off x="3248662" y="4341705"/>
            <a:ext cx="509955" cy="743479"/>
          </a:xfrm>
          <a:prstGeom prst="rect">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43" name="正方形/長方形 42">
            <a:extLst>
              <a:ext uri="{FF2B5EF4-FFF2-40B4-BE49-F238E27FC236}">
                <a16:creationId xmlns:a16="http://schemas.microsoft.com/office/drawing/2014/main" id="{0D8F450B-4FCE-40E0-8B48-EE341967DFF1}"/>
              </a:ext>
            </a:extLst>
          </p:cNvPr>
          <p:cNvSpPr/>
          <p:nvPr/>
        </p:nvSpPr>
        <p:spPr>
          <a:xfrm>
            <a:off x="5853020" y="3224842"/>
            <a:ext cx="509955" cy="186034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44" name="正方形/長方形 43">
            <a:extLst>
              <a:ext uri="{FF2B5EF4-FFF2-40B4-BE49-F238E27FC236}">
                <a16:creationId xmlns:a16="http://schemas.microsoft.com/office/drawing/2014/main" id="{B1D454EF-9359-4219-9503-457247CD9057}"/>
              </a:ext>
            </a:extLst>
          </p:cNvPr>
          <p:cNvSpPr/>
          <p:nvPr/>
        </p:nvSpPr>
        <p:spPr>
          <a:xfrm>
            <a:off x="6645536" y="4202576"/>
            <a:ext cx="509955" cy="882608"/>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45" name="正方形/長方形 44">
            <a:extLst>
              <a:ext uri="{FF2B5EF4-FFF2-40B4-BE49-F238E27FC236}">
                <a16:creationId xmlns:a16="http://schemas.microsoft.com/office/drawing/2014/main" id="{CA10813B-31BE-4D43-9226-A10B9C08380B}"/>
              </a:ext>
            </a:extLst>
          </p:cNvPr>
          <p:cNvSpPr/>
          <p:nvPr/>
        </p:nvSpPr>
        <p:spPr>
          <a:xfrm>
            <a:off x="7432716" y="4433821"/>
            <a:ext cx="509955" cy="651363"/>
          </a:xfrm>
          <a:prstGeom prst="rect">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8" name="テキスト ボックス 7">
            <a:extLst>
              <a:ext uri="{FF2B5EF4-FFF2-40B4-BE49-F238E27FC236}">
                <a16:creationId xmlns:a16="http://schemas.microsoft.com/office/drawing/2014/main" id="{3097D028-36CB-4796-BE03-1D09A0E10959}"/>
              </a:ext>
            </a:extLst>
          </p:cNvPr>
          <p:cNvSpPr txBox="1"/>
          <p:nvPr/>
        </p:nvSpPr>
        <p:spPr>
          <a:xfrm>
            <a:off x="929930" y="2401897"/>
            <a:ext cx="612136" cy="276999"/>
          </a:xfrm>
          <a:prstGeom prst="rect">
            <a:avLst/>
          </a:prstGeom>
          <a:noFill/>
        </p:spPr>
        <p:txBody>
          <a:bodyPr wrap="square" rtlCol="0">
            <a:spAutoFit/>
          </a:bodyPr>
          <a:lstStyle/>
          <a:p>
            <a:pPr defTabSz="844083">
              <a:defRPr/>
            </a:pPr>
            <a:r>
              <a:rPr lang="ja-JP" altLang="en-US" sz="1200" dirty="0">
                <a:solidFill>
                  <a:prstClr val="black"/>
                </a:solidFill>
                <a:latin typeface="HGP創英角ｺﾞｼｯｸUB" panose="020B0900000000000000" pitchFamily="50" charset="-128"/>
                <a:ea typeface="HGP創英角ｺﾞｼｯｸUB" panose="020B0900000000000000" pitchFamily="50" charset="-128"/>
              </a:rPr>
              <a:t>（％）</a:t>
            </a:r>
          </a:p>
        </p:txBody>
      </p:sp>
      <p:sp>
        <p:nvSpPr>
          <p:cNvPr id="9" name="Rectangle 64">
            <a:extLst>
              <a:ext uri="{FF2B5EF4-FFF2-40B4-BE49-F238E27FC236}">
                <a16:creationId xmlns:a16="http://schemas.microsoft.com/office/drawing/2014/main" id="{1CE8536F-6CB8-4DBD-B5CA-9F1642B2C831}"/>
              </a:ext>
            </a:extLst>
          </p:cNvPr>
          <p:cNvSpPr>
            <a:spLocks noChangeArrowheads="1"/>
          </p:cNvSpPr>
          <p:nvPr/>
        </p:nvSpPr>
        <p:spPr bwMode="auto">
          <a:xfrm>
            <a:off x="1632979" y="5147776"/>
            <a:ext cx="598110" cy="353943"/>
          </a:xfrm>
          <a:prstGeom prst="rect">
            <a:avLst/>
          </a:prstGeom>
          <a:noFill/>
          <a:ln w="9525">
            <a:noFill/>
            <a:miter lim="800000"/>
            <a:headEnd/>
            <a:tailEnd/>
          </a:ln>
        </p:spPr>
        <p:txBody>
          <a:bodyPr wrap="square" lIns="0" tIns="0" rIns="0" bIns="0">
            <a:spAutoFit/>
          </a:bodyPr>
          <a:lstStyle/>
          <a:p>
            <a:pPr algn="ctr" defTabSz="844083" fontAlgn="base">
              <a:spcBef>
                <a:spcPct val="0"/>
              </a:spcBef>
              <a:spcAft>
                <a:spcPct val="0"/>
              </a:spcAft>
              <a:defRPr/>
            </a:pP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4.8mg</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群</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a:p>
            <a:pPr algn="ctr" defTabSz="844083" fontAlgn="base">
              <a:spcBef>
                <a:spcPct val="0"/>
              </a:spcBef>
              <a:spcAft>
                <a:spcPct val="0"/>
              </a:spcAft>
              <a:defRPr/>
            </a:pP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100" dirty="0">
                <a:solidFill>
                  <a:srgbClr val="000000"/>
                </a:solidFill>
                <a:latin typeface="HGP創英角ｺﾞｼｯｸUB" panose="020B0900000000000000" pitchFamily="50" charset="-128"/>
                <a:ea typeface="HGP創英角ｺﾞｼｯｸUB" panose="020B0900000000000000" pitchFamily="50" charset="-128"/>
              </a:rPr>
              <a:t>n=52</a:t>
            </a: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1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10" name="Rectangle 103">
            <a:extLst>
              <a:ext uri="{FF2B5EF4-FFF2-40B4-BE49-F238E27FC236}">
                <a16:creationId xmlns:a16="http://schemas.microsoft.com/office/drawing/2014/main" id="{A3B36809-B44D-4883-AA31-E3281553A97B}"/>
              </a:ext>
            </a:extLst>
          </p:cNvPr>
          <p:cNvSpPr>
            <a:spLocks noChangeArrowheads="1"/>
          </p:cNvSpPr>
          <p:nvPr/>
        </p:nvSpPr>
        <p:spPr bwMode="auto">
          <a:xfrm>
            <a:off x="2333603" y="5107553"/>
            <a:ext cx="760145" cy="446276"/>
          </a:xfrm>
          <a:prstGeom prst="rect">
            <a:avLst/>
          </a:prstGeom>
          <a:noFill/>
          <a:ln w="9525">
            <a:noFill/>
            <a:miter lim="800000"/>
            <a:headEnd/>
            <a:tailEnd/>
          </a:ln>
          <a:effectLst/>
        </p:spPr>
        <p:txBody>
          <a:bodyPr wrap="none">
            <a:spAutoFit/>
          </a:bodyPr>
          <a:lstStyle/>
          <a:p>
            <a:pPr algn="ctr" defTabSz="844083" fontAlgn="base">
              <a:spcBef>
                <a:spcPct val="0"/>
              </a:spcBef>
              <a:spcAft>
                <a:spcPct val="0"/>
              </a:spcAft>
              <a:defRPr/>
            </a:pP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1.8mg</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群</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a:p>
            <a:pPr algn="ctr" defTabSz="844083" fontAlgn="base">
              <a:spcBef>
                <a:spcPct val="0"/>
              </a:spcBef>
              <a:spcAft>
                <a:spcPct val="0"/>
              </a:spcAft>
              <a:defRPr/>
            </a:pP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100" dirty="0">
                <a:solidFill>
                  <a:srgbClr val="000000"/>
                </a:solidFill>
                <a:latin typeface="HGP創英角ｺﾞｼｯｸUB" panose="020B0900000000000000" pitchFamily="50" charset="-128"/>
                <a:ea typeface="HGP創英角ｺﾞｼｯｸUB" panose="020B0900000000000000" pitchFamily="50" charset="-128"/>
              </a:rPr>
              <a:t>n=74</a:t>
            </a: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100" dirty="0">
              <a:solidFill>
                <a:srgbClr val="000000"/>
              </a:solidFill>
              <a:latin typeface="HGP創英角ｺﾞｼｯｸUB" panose="020B0900000000000000" pitchFamily="50" charset="-128"/>
              <a:ea typeface="HGP創英角ｺﾞｼｯｸUB" panose="020B0900000000000000" pitchFamily="50" charset="-128"/>
            </a:endParaRPr>
          </a:p>
        </p:txBody>
      </p:sp>
      <p:cxnSp>
        <p:nvCxnSpPr>
          <p:cNvPr id="11" name="直線コネクタ 10">
            <a:extLst>
              <a:ext uri="{FF2B5EF4-FFF2-40B4-BE49-F238E27FC236}">
                <a16:creationId xmlns:a16="http://schemas.microsoft.com/office/drawing/2014/main" id="{C5E54E44-8686-4FD7-8533-45CB12A42EAE}"/>
              </a:ext>
            </a:extLst>
          </p:cNvPr>
          <p:cNvCxnSpPr/>
          <p:nvPr/>
        </p:nvCxnSpPr>
        <p:spPr>
          <a:xfrm>
            <a:off x="1403648" y="5085184"/>
            <a:ext cx="259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5E11778A-5896-4ED1-AE3E-4F71392BE6D5}"/>
              </a:ext>
            </a:extLst>
          </p:cNvPr>
          <p:cNvSpPr txBox="1"/>
          <p:nvPr/>
        </p:nvSpPr>
        <p:spPr>
          <a:xfrm>
            <a:off x="1622370" y="3197760"/>
            <a:ext cx="619378" cy="338554"/>
          </a:xfrm>
          <a:prstGeom prst="rect">
            <a:avLst/>
          </a:prstGeom>
          <a:noFill/>
        </p:spPr>
        <p:txBody>
          <a:bodyPr wrap="none" lIns="90000" rIns="90000" rtlCol="0" anchor="b">
            <a:spAutoFit/>
          </a:bodyPr>
          <a:lstStyle/>
          <a:p>
            <a:pPr algn="ctr" defTabSz="844083">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32.7</a:t>
            </a:r>
            <a:endParaRPr lang="ja-JP" altLang="en-US" sz="16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14" name="テキスト ボックス 13">
            <a:extLst>
              <a:ext uri="{FF2B5EF4-FFF2-40B4-BE49-F238E27FC236}">
                <a16:creationId xmlns:a16="http://schemas.microsoft.com/office/drawing/2014/main" id="{0CD2424F-80F2-42D6-9FF3-85B361EE504E}"/>
              </a:ext>
            </a:extLst>
          </p:cNvPr>
          <p:cNvSpPr txBox="1"/>
          <p:nvPr/>
        </p:nvSpPr>
        <p:spPr>
          <a:xfrm>
            <a:off x="3182236" y="4014348"/>
            <a:ext cx="619378" cy="338554"/>
          </a:xfrm>
          <a:prstGeom prst="rect">
            <a:avLst/>
          </a:prstGeom>
          <a:noFill/>
        </p:spPr>
        <p:txBody>
          <a:bodyPr wrap="none" lIns="90000" rIns="90000" rtlCol="0" anchor="b">
            <a:spAutoFit/>
          </a:bodyPr>
          <a:lstStyle/>
          <a:p>
            <a:pPr algn="ctr" defTabSz="844083">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15.5</a:t>
            </a:r>
            <a:endParaRPr lang="ja-JP" altLang="en-US" sz="16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41" name="テキスト ボックス 40">
            <a:extLst>
              <a:ext uri="{FF2B5EF4-FFF2-40B4-BE49-F238E27FC236}">
                <a16:creationId xmlns:a16="http://schemas.microsoft.com/office/drawing/2014/main" id="{C7F34C01-51D7-411C-9F15-300575831032}"/>
              </a:ext>
            </a:extLst>
          </p:cNvPr>
          <p:cNvSpPr txBox="1"/>
          <p:nvPr/>
        </p:nvSpPr>
        <p:spPr>
          <a:xfrm>
            <a:off x="2406770" y="2955722"/>
            <a:ext cx="619378" cy="338554"/>
          </a:xfrm>
          <a:prstGeom prst="rect">
            <a:avLst/>
          </a:prstGeom>
          <a:noFill/>
        </p:spPr>
        <p:txBody>
          <a:bodyPr wrap="none" lIns="90000" rIns="90000" rtlCol="0" anchor="b">
            <a:spAutoFit/>
          </a:bodyPr>
          <a:lstStyle/>
          <a:p>
            <a:pPr algn="ctr" defTabSz="844083">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37.8</a:t>
            </a:r>
            <a:endParaRPr lang="ja-JP" altLang="en-US" sz="16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17" name="Rectangle 64">
            <a:extLst>
              <a:ext uri="{FF2B5EF4-FFF2-40B4-BE49-F238E27FC236}">
                <a16:creationId xmlns:a16="http://schemas.microsoft.com/office/drawing/2014/main" id="{42110470-E811-467C-8FB2-D5AD7E03C4A8}"/>
              </a:ext>
            </a:extLst>
          </p:cNvPr>
          <p:cNvSpPr>
            <a:spLocks noChangeArrowheads="1"/>
          </p:cNvSpPr>
          <p:nvPr/>
        </p:nvSpPr>
        <p:spPr bwMode="auto">
          <a:xfrm>
            <a:off x="5818587" y="5166239"/>
            <a:ext cx="575478" cy="353943"/>
          </a:xfrm>
          <a:prstGeom prst="rect">
            <a:avLst/>
          </a:prstGeom>
          <a:noFill/>
          <a:ln w="9525">
            <a:noFill/>
            <a:miter lim="800000"/>
            <a:headEnd/>
            <a:tailEnd/>
          </a:ln>
        </p:spPr>
        <p:txBody>
          <a:bodyPr wrap="none" lIns="0" tIns="0" rIns="0" bIns="0">
            <a:spAutoFit/>
          </a:bodyPr>
          <a:lstStyle/>
          <a:p>
            <a:pPr algn="ctr" defTabSz="844083" fontAlgn="base">
              <a:spcBef>
                <a:spcPct val="0"/>
              </a:spcBef>
              <a:spcAft>
                <a:spcPct val="0"/>
              </a:spcAft>
              <a:defRPr/>
            </a:pP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4.8mg</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群</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a:p>
            <a:pPr algn="ctr" defTabSz="844083" fontAlgn="base">
              <a:spcBef>
                <a:spcPct val="0"/>
              </a:spcBef>
              <a:spcAft>
                <a:spcPct val="0"/>
              </a:spcAft>
              <a:defRPr/>
            </a:pP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100" dirty="0">
                <a:solidFill>
                  <a:srgbClr val="000000"/>
                </a:solidFill>
                <a:latin typeface="HGP創英角ｺﾞｼｯｸUB" panose="020B0900000000000000" pitchFamily="50" charset="-128"/>
                <a:ea typeface="HGP創英角ｺﾞｼｯｸUB" panose="020B0900000000000000" pitchFamily="50" charset="-128"/>
              </a:rPr>
              <a:t>n=52</a:t>
            </a: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4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18" name="Rectangle 103">
            <a:extLst>
              <a:ext uri="{FF2B5EF4-FFF2-40B4-BE49-F238E27FC236}">
                <a16:creationId xmlns:a16="http://schemas.microsoft.com/office/drawing/2014/main" id="{925F4935-CE64-4EFD-8559-CF68336DB6A7}"/>
              </a:ext>
            </a:extLst>
          </p:cNvPr>
          <p:cNvSpPr>
            <a:spLocks noChangeArrowheads="1"/>
          </p:cNvSpPr>
          <p:nvPr/>
        </p:nvSpPr>
        <p:spPr bwMode="auto">
          <a:xfrm>
            <a:off x="6526276" y="5120757"/>
            <a:ext cx="760144" cy="446276"/>
          </a:xfrm>
          <a:prstGeom prst="rect">
            <a:avLst/>
          </a:prstGeom>
          <a:noFill/>
          <a:ln w="9525">
            <a:noFill/>
            <a:miter lim="800000"/>
            <a:headEnd/>
            <a:tailEnd/>
          </a:ln>
          <a:effectLst/>
        </p:spPr>
        <p:txBody>
          <a:bodyPr wrap="none">
            <a:spAutoFit/>
          </a:bodyPr>
          <a:lstStyle/>
          <a:p>
            <a:pPr algn="ctr" defTabSz="844083" fontAlgn="base">
              <a:spcBef>
                <a:spcPct val="0"/>
              </a:spcBef>
              <a:spcAft>
                <a:spcPct val="0"/>
              </a:spcAft>
              <a:defRPr/>
            </a:pP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1.8mg</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群</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a:p>
            <a:pPr algn="ctr" defTabSz="844083" fontAlgn="base">
              <a:spcBef>
                <a:spcPct val="0"/>
              </a:spcBef>
              <a:spcAft>
                <a:spcPct val="0"/>
              </a:spcAft>
              <a:defRPr/>
            </a:pP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100" dirty="0">
                <a:solidFill>
                  <a:srgbClr val="000000"/>
                </a:solidFill>
                <a:latin typeface="HGP創英角ｺﾞｼｯｸUB" panose="020B0900000000000000" pitchFamily="50" charset="-128"/>
                <a:ea typeface="HGP創英角ｺﾞｼｯｸUB" panose="020B0900000000000000" pitchFamily="50" charset="-128"/>
              </a:rPr>
              <a:t>n=74</a:t>
            </a: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1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19" name="Rectangle 104">
            <a:extLst>
              <a:ext uri="{FF2B5EF4-FFF2-40B4-BE49-F238E27FC236}">
                <a16:creationId xmlns:a16="http://schemas.microsoft.com/office/drawing/2014/main" id="{40EBBE51-1762-43D4-ABFE-81FC1D456E3E}"/>
              </a:ext>
            </a:extLst>
          </p:cNvPr>
          <p:cNvSpPr>
            <a:spLocks noChangeArrowheads="1"/>
          </p:cNvSpPr>
          <p:nvPr/>
        </p:nvSpPr>
        <p:spPr bwMode="auto">
          <a:xfrm>
            <a:off x="7275829" y="5120759"/>
            <a:ext cx="877163" cy="446276"/>
          </a:xfrm>
          <a:prstGeom prst="rect">
            <a:avLst/>
          </a:prstGeom>
          <a:noFill/>
          <a:ln w="9525">
            <a:noFill/>
            <a:miter lim="800000"/>
            <a:headEnd/>
            <a:tailEnd/>
          </a:ln>
          <a:effectLst/>
        </p:spPr>
        <p:txBody>
          <a:bodyPr wrap="none">
            <a:spAutoFit/>
          </a:bodyPr>
          <a:lstStyle/>
          <a:p>
            <a:pPr algn="ctr" defTabSz="844083" fontAlgn="base">
              <a:spcBef>
                <a:spcPct val="0"/>
              </a:spcBef>
              <a:spcAft>
                <a:spcPct val="0"/>
              </a:spcAft>
              <a:defRPr/>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プラセボ群</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a:p>
            <a:pPr algn="ctr" defTabSz="844083" fontAlgn="base">
              <a:spcBef>
                <a:spcPct val="0"/>
              </a:spcBef>
              <a:spcAft>
                <a:spcPct val="0"/>
              </a:spcAft>
              <a:defRPr/>
            </a:pP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100" dirty="0">
                <a:solidFill>
                  <a:srgbClr val="000000"/>
                </a:solidFill>
                <a:latin typeface="HGP創英角ｺﾞｼｯｸUB" panose="020B0900000000000000" pitchFamily="50" charset="-128"/>
                <a:ea typeface="HGP創英角ｺﾞｼｯｸUB" panose="020B0900000000000000" pitchFamily="50" charset="-128"/>
              </a:rPr>
              <a:t>n=58</a:t>
            </a: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1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21" name="テキスト ボックス 20">
            <a:extLst>
              <a:ext uri="{FF2B5EF4-FFF2-40B4-BE49-F238E27FC236}">
                <a16:creationId xmlns:a16="http://schemas.microsoft.com/office/drawing/2014/main" id="{F06FD6DE-2D3E-4173-B0AA-8C4B78F1E00F}"/>
              </a:ext>
            </a:extLst>
          </p:cNvPr>
          <p:cNvSpPr txBox="1"/>
          <p:nvPr/>
        </p:nvSpPr>
        <p:spPr>
          <a:xfrm>
            <a:off x="5797091" y="2890185"/>
            <a:ext cx="619377" cy="338554"/>
          </a:xfrm>
          <a:prstGeom prst="rect">
            <a:avLst/>
          </a:prstGeom>
          <a:noFill/>
        </p:spPr>
        <p:txBody>
          <a:bodyPr wrap="none" lIns="90000" rIns="90000" rtlCol="0" anchor="b">
            <a:spAutoFit/>
          </a:bodyPr>
          <a:lstStyle>
            <a:defPPr>
              <a:defRPr lang="ja-JP"/>
            </a:defPPr>
            <a:lvl1pPr algn="ctr" defTabSz="844083">
              <a:defRPr sz="1600">
                <a:solidFill>
                  <a:prstClr val="black"/>
                </a:solidFill>
                <a:latin typeface="HGP創英角ｺﾞｼｯｸUB" panose="020B0900000000000000" pitchFamily="50" charset="-128"/>
                <a:ea typeface="HGP創英角ｺﾞｼｯｸUB" panose="020B0900000000000000" pitchFamily="50" charset="-128"/>
              </a:defRPr>
            </a:lvl1pPr>
          </a:lstStyle>
          <a:p>
            <a:r>
              <a:rPr lang="en-US" altLang="ja-JP" dirty="0"/>
              <a:t>76.9</a:t>
            </a:r>
            <a:endParaRPr lang="ja-JP" altLang="en-US" dirty="0"/>
          </a:p>
        </p:txBody>
      </p:sp>
      <p:sp>
        <p:nvSpPr>
          <p:cNvPr id="22" name="テキスト ボックス 21">
            <a:extLst>
              <a:ext uri="{FF2B5EF4-FFF2-40B4-BE49-F238E27FC236}">
                <a16:creationId xmlns:a16="http://schemas.microsoft.com/office/drawing/2014/main" id="{3E2192B0-B89A-4831-BD30-4857FB410466}"/>
              </a:ext>
            </a:extLst>
          </p:cNvPr>
          <p:cNvSpPr txBox="1"/>
          <p:nvPr/>
        </p:nvSpPr>
        <p:spPr>
          <a:xfrm>
            <a:off x="6586730" y="3861048"/>
            <a:ext cx="619378" cy="338554"/>
          </a:xfrm>
          <a:prstGeom prst="rect">
            <a:avLst/>
          </a:prstGeom>
          <a:noFill/>
        </p:spPr>
        <p:txBody>
          <a:bodyPr wrap="none" lIns="90000" rIns="90000" rtlCol="0" anchor="b">
            <a:spAutoFit/>
          </a:bodyPr>
          <a:lstStyle>
            <a:defPPr>
              <a:defRPr lang="ja-JP"/>
            </a:defPPr>
            <a:lvl1pPr algn="ctr" defTabSz="844083">
              <a:defRPr sz="1600">
                <a:solidFill>
                  <a:prstClr val="black"/>
                </a:solidFill>
                <a:latin typeface="HGP創英角ｺﾞｼｯｸUB" panose="020B0900000000000000" pitchFamily="50" charset="-128"/>
                <a:ea typeface="HGP創英角ｺﾞｼｯｸUB" panose="020B0900000000000000" pitchFamily="50" charset="-128"/>
              </a:defRPr>
            </a:lvl1pPr>
          </a:lstStyle>
          <a:p>
            <a:r>
              <a:rPr lang="en-US" altLang="ja-JP" dirty="0"/>
              <a:t>36.5</a:t>
            </a:r>
            <a:endParaRPr lang="ja-JP" altLang="en-US" dirty="0"/>
          </a:p>
        </p:txBody>
      </p:sp>
      <p:sp>
        <p:nvSpPr>
          <p:cNvPr id="23" name="テキスト ボックス 22">
            <a:extLst>
              <a:ext uri="{FF2B5EF4-FFF2-40B4-BE49-F238E27FC236}">
                <a16:creationId xmlns:a16="http://schemas.microsoft.com/office/drawing/2014/main" id="{330EB615-89E3-4BE9-B4AC-A92B82DE352A}"/>
              </a:ext>
            </a:extLst>
          </p:cNvPr>
          <p:cNvSpPr txBox="1"/>
          <p:nvPr/>
        </p:nvSpPr>
        <p:spPr>
          <a:xfrm>
            <a:off x="7374128" y="4092208"/>
            <a:ext cx="619378" cy="338554"/>
          </a:xfrm>
          <a:prstGeom prst="rect">
            <a:avLst/>
          </a:prstGeom>
          <a:noFill/>
        </p:spPr>
        <p:txBody>
          <a:bodyPr wrap="none" lIns="90000" rIns="90000" rtlCol="0" anchor="b">
            <a:spAutoFit/>
          </a:bodyPr>
          <a:lstStyle>
            <a:defPPr>
              <a:defRPr lang="ja-JP"/>
            </a:defPPr>
            <a:lvl1pPr algn="ctr" defTabSz="844083">
              <a:defRPr sz="1600">
                <a:solidFill>
                  <a:prstClr val="black"/>
                </a:solidFill>
                <a:latin typeface="HGP創英角ｺﾞｼｯｸUB" panose="020B0900000000000000" pitchFamily="50" charset="-128"/>
                <a:ea typeface="HGP創英角ｺﾞｼｯｸUB" panose="020B0900000000000000" pitchFamily="50" charset="-128"/>
              </a:defRPr>
            </a:lvl1pPr>
          </a:lstStyle>
          <a:p>
            <a:r>
              <a:rPr lang="en-US" altLang="ja-JP" dirty="0"/>
              <a:t>27.1</a:t>
            </a:r>
            <a:endParaRPr lang="ja-JP" altLang="en-US" dirty="0"/>
          </a:p>
        </p:txBody>
      </p:sp>
      <p:sp>
        <p:nvSpPr>
          <p:cNvPr id="24" name="テキスト ボックス 23">
            <a:extLst>
              <a:ext uri="{FF2B5EF4-FFF2-40B4-BE49-F238E27FC236}">
                <a16:creationId xmlns:a16="http://schemas.microsoft.com/office/drawing/2014/main" id="{894BD107-77A6-4BE1-A8F9-8F5487757A83}"/>
              </a:ext>
            </a:extLst>
          </p:cNvPr>
          <p:cNvSpPr txBox="1"/>
          <p:nvPr/>
        </p:nvSpPr>
        <p:spPr>
          <a:xfrm>
            <a:off x="6660232" y="2780928"/>
            <a:ext cx="1900078" cy="584775"/>
          </a:xfrm>
          <a:prstGeom prst="rect">
            <a:avLst/>
          </a:prstGeom>
          <a:noFill/>
          <a:ln>
            <a:solidFill>
              <a:schemeClr val="tx1"/>
            </a:solidFill>
          </a:ln>
        </p:spPr>
        <p:txBody>
          <a:bodyPr wrap="square" rtlCol="0">
            <a:spAutoFit/>
          </a:bodyPr>
          <a:lstStyle/>
          <a:p>
            <a:pPr algn="ctr" defTabSz="844083">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下痢・嘔気・嘔吐</a:t>
            </a:r>
            <a:endParaRPr lang="en-US" altLang="ja-JP" sz="1600" dirty="0">
              <a:solidFill>
                <a:prstClr val="black"/>
              </a:solidFill>
              <a:latin typeface="HGP創英角ｺﾞｼｯｸUB" panose="020B0900000000000000" pitchFamily="50" charset="-128"/>
              <a:ea typeface="HGP創英角ｺﾞｼｯｸUB" panose="020B0900000000000000" pitchFamily="50" charset="-128"/>
            </a:endParaRPr>
          </a:p>
          <a:p>
            <a:pPr algn="ctr" defTabSz="844083">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などの消化器症状</a:t>
            </a:r>
          </a:p>
        </p:txBody>
      </p:sp>
      <p:sp>
        <p:nvSpPr>
          <p:cNvPr id="25" name="テキスト ボックス 24">
            <a:extLst>
              <a:ext uri="{FF2B5EF4-FFF2-40B4-BE49-F238E27FC236}">
                <a16:creationId xmlns:a16="http://schemas.microsoft.com/office/drawing/2014/main" id="{DA7123D2-F65D-4148-87C5-75BEDDEC1A72}"/>
              </a:ext>
            </a:extLst>
          </p:cNvPr>
          <p:cNvSpPr txBox="1"/>
          <p:nvPr/>
        </p:nvSpPr>
        <p:spPr>
          <a:xfrm>
            <a:off x="4994901" y="2387643"/>
            <a:ext cx="555871" cy="276999"/>
          </a:xfrm>
          <a:prstGeom prst="rect">
            <a:avLst/>
          </a:prstGeom>
          <a:noFill/>
        </p:spPr>
        <p:txBody>
          <a:bodyPr wrap="square" rtlCol="0">
            <a:spAutoFit/>
          </a:bodyPr>
          <a:lstStyle/>
          <a:p>
            <a:pPr algn="ctr" defTabSz="844083">
              <a:defRPr/>
            </a:pPr>
            <a:r>
              <a:rPr lang="ja-JP" altLang="en-US" sz="1200" dirty="0">
                <a:solidFill>
                  <a:prstClr val="black"/>
                </a:solidFill>
                <a:latin typeface="HGP創英角ｺﾞｼｯｸUB" panose="020B0900000000000000" pitchFamily="50" charset="-128"/>
                <a:ea typeface="HGP創英角ｺﾞｼｯｸUB" panose="020B0900000000000000" pitchFamily="50" charset="-128"/>
              </a:rPr>
              <a:t>（％）</a:t>
            </a:r>
          </a:p>
        </p:txBody>
      </p:sp>
      <p:cxnSp>
        <p:nvCxnSpPr>
          <p:cNvPr id="20" name="直線コネクタ 19">
            <a:extLst>
              <a:ext uri="{FF2B5EF4-FFF2-40B4-BE49-F238E27FC236}">
                <a16:creationId xmlns:a16="http://schemas.microsoft.com/office/drawing/2014/main" id="{964111FC-5653-44AC-A0B5-6FD6357A86E5}"/>
              </a:ext>
            </a:extLst>
          </p:cNvPr>
          <p:cNvCxnSpPr/>
          <p:nvPr/>
        </p:nvCxnSpPr>
        <p:spPr>
          <a:xfrm>
            <a:off x="5580112" y="5085184"/>
            <a:ext cx="259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6B49F7E9-115C-4251-9CD1-7B7F20C99BBF}"/>
              </a:ext>
            </a:extLst>
          </p:cNvPr>
          <p:cNvCxnSpPr>
            <a:cxnSpLocks/>
          </p:cNvCxnSpPr>
          <p:nvPr/>
        </p:nvCxnSpPr>
        <p:spPr>
          <a:xfrm>
            <a:off x="1674795" y="5562581"/>
            <a:ext cx="129664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Rectangle 103">
            <a:extLst>
              <a:ext uri="{FF2B5EF4-FFF2-40B4-BE49-F238E27FC236}">
                <a16:creationId xmlns:a16="http://schemas.microsoft.com/office/drawing/2014/main" id="{4EB52F9B-80A1-42B8-8369-BF15095606B6}"/>
              </a:ext>
            </a:extLst>
          </p:cNvPr>
          <p:cNvSpPr>
            <a:spLocks noChangeArrowheads="1"/>
          </p:cNvSpPr>
          <p:nvPr/>
        </p:nvSpPr>
        <p:spPr bwMode="auto">
          <a:xfrm>
            <a:off x="1796684" y="5553872"/>
            <a:ext cx="1050288" cy="338554"/>
          </a:xfrm>
          <a:prstGeom prst="rect">
            <a:avLst/>
          </a:prstGeom>
          <a:noFill/>
          <a:ln w="9525">
            <a:noFill/>
            <a:miter lim="800000"/>
            <a:headEnd/>
            <a:tailEnd/>
          </a:ln>
          <a:effectLst/>
        </p:spPr>
        <p:txBody>
          <a:bodyPr wrap="none">
            <a:spAutoFit/>
          </a:bodyPr>
          <a:lstStyle/>
          <a:p>
            <a:pPr algn="ctr" defTabSz="844083" fontAlgn="base">
              <a:spcBef>
                <a:spcPct val="0"/>
              </a:spcBef>
              <a:spcAft>
                <a:spcPct val="0"/>
              </a:spcAft>
              <a:defRPr/>
            </a:pP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コルヒチン</a:t>
            </a:r>
            <a:endParaRPr lang="en-US" altLang="ja-JP" sz="1600" dirty="0">
              <a:solidFill>
                <a:srgbClr val="000000"/>
              </a:solidFill>
              <a:latin typeface="HGP創英角ｺﾞｼｯｸUB" panose="020B0900000000000000" pitchFamily="50" charset="-128"/>
              <a:ea typeface="HGP創英角ｺﾞｼｯｸUB" panose="020B0900000000000000" pitchFamily="50" charset="-128"/>
            </a:endParaRPr>
          </a:p>
        </p:txBody>
      </p:sp>
      <p:cxnSp>
        <p:nvCxnSpPr>
          <p:cNvPr id="29" name="直線コネクタ 28">
            <a:extLst>
              <a:ext uri="{FF2B5EF4-FFF2-40B4-BE49-F238E27FC236}">
                <a16:creationId xmlns:a16="http://schemas.microsoft.com/office/drawing/2014/main" id="{3967C10A-F7F1-4786-AB8A-5E3A1165AA56}"/>
              </a:ext>
            </a:extLst>
          </p:cNvPr>
          <p:cNvCxnSpPr>
            <a:cxnSpLocks/>
          </p:cNvCxnSpPr>
          <p:nvPr/>
        </p:nvCxnSpPr>
        <p:spPr>
          <a:xfrm>
            <a:off x="5853019" y="5562581"/>
            <a:ext cx="130247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Rectangle 103">
            <a:extLst>
              <a:ext uri="{FF2B5EF4-FFF2-40B4-BE49-F238E27FC236}">
                <a16:creationId xmlns:a16="http://schemas.microsoft.com/office/drawing/2014/main" id="{3D236785-8C6F-4ADC-864B-E49258EB0026}"/>
              </a:ext>
            </a:extLst>
          </p:cNvPr>
          <p:cNvSpPr>
            <a:spLocks noChangeArrowheads="1"/>
          </p:cNvSpPr>
          <p:nvPr/>
        </p:nvSpPr>
        <p:spPr bwMode="auto">
          <a:xfrm>
            <a:off x="5985149" y="5553872"/>
            <a:ext cx="1050288" cy="338554"/>
          </a:xfrm>
          <a:prstGeom prst="rect">
            <a:avLst/>
          </a:prstGeom>
          <a:noFill/>
          <a:ln w="9525">
            <a:noFill/>
            <a:miter lim="800000"/>
            <a:headEnd/>
            <a:tailEnd/>
          </a:ln>
          <a:effectLst/>
        </p:spPr>
        <p:txBody>
          <a:bodyPr wrap="none">
            <a:spAutoFit/>
          </a:bodyPr>
          <a:lstStyle/>
          <a:p>
            <a:pPr algn="ctr" defTabSz="844083" fontAlgn="base">
              <a:spcBef>
                <a:spcPct val="0"/>
              </a:spcBef>
              <a:spcAft>
                <a:spcPct val="0"/>
              </a:spcAft>
              <a:defRPr/>
            </a:pP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コルヒチン</a:t>
            </a:r>
            <a:endParaRPr lang="en-US" altLang="ja-JP" sz="16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31" name="Rectangle 104">
            <a:extLst>
              <a:ext uri="{FF2B5EF4-FFF2-40B4-BE49-F238E27FC236}">
                <a16:creationId xmlns:a16="http://schemas.microsoft.com/office/drawing/2014/main" id="{61BAF360-3BEE-440C-AB33-B41E48BE3C0E}"/>
              </a:ext>
            </a:extLst>
          </p:cNvPr>
          <p:cNvSpPr>
            <a:spLocks noChangeArrowheads="1"/>
          </p:cNvSpPr>
          <p:nvPr/>
        </p:nvSpPr>
        <p:spPr bwMode="auto">
          <a:xfrm>
            <a:off x="3072866" y="5104833"/>
            <a:ext cx="877163" cy="446276"/>
          </a:xfrm>
          <a:prstGeom prst="rect">
            <a:avLst/>
          </a:prstGeom>
          <a:noFill/>
          <a:ln w="9525">
            <a:noFill/>
            <a:miter lim="800000"/>
            <a:headEnd/>
            <a:tailEnd/>
          </a:ln>
          <a:effectLst/>
        </p:spPr>
        <p:txBody>
          <a:bodyPr wrap="none">
            <a:spAutoFit/>
          </a:bodyPr>
          <a:lstStyle/>
          <a:p>
            <a:pPr algn="ctr" defTabSz="844083" fontAlgn="base">
              <a:spcBef>
                <a:spcPct val="0"/>
              </a:spcBef>
              <a:spcAft>
                <a:spcPct val="0"/>
              </a:spcAft>
              <a:defRPr/>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プラセボ群</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a:p>
            <a:pPr algn="ctr" defTabSz="844083" fontAlgn="base">
              <a:spcBef>
                <a:spcPct val="0"/>
              </a:spcBef>
              <a:spcAft>
                <a:spcPct val="0"/>
              </a:spcAft>
              <a:defRPr/>
            </a:pP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100" dirty="0">
                <a:solidFill>
                  <a:srgbClr val="000000"/>
                </a:solidFill>
                <a:latin typeface="HGP創英角ｺﾞｼｯｸUB" panose="020B0900000000000000" pitchFamily="50" charset="-128"/>
                <a:ea typeface="HGP創英角ｺﾞｼｯｸUB" panose="020B0900000000000000" pitchFamily="50" charset="-128"/>
              </a:rPr>
              <a:t>n=58</a:t>
            </a: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1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32" name="テキスト ボックス 31">
            <a:extLst>
              <a:ext uri="{FF2B5EF4-FFF2-40B4-BE49-F238E27FC236}">
                <a16:creationId xmlns:a16="http://schemas.microsoft.com/office/drawing/2014/main" id="{1CAE4230-F5C1-4C55-AD62-143EED713649}"/>
              </a:ext>
            </a:extLst>
          </p:cNvPr>
          <p:cNvSpPr txBox="1"/>
          <p:nvPr/>
        </p:nvSpPr>
        <p:spPr>
          <a:xfrm>
            <a:off x="323528" y="2781300"/>
            <a:ext cx="625941" cy="2303461"/>
          </a:xfrm>
          <a:prstGeom prst="rect">
            <a:avLst/>
          </a:prstGeom>
          <a:noFill/>
        </p:spPr>
        <p:txBody>
          <a:bodyPr vert="eaVert" wrap="square" rtlCol="0">
            <a:spAutoFit/>
          </a:bodyPr>
          <a:lstStyle/>
          <a:p>
            <a:pPr lvl="0" algn="ctr">
              <a:defRPr/>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rPr>
              <a:t>50</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％以上疼痛が改善した</a:t>
            </a:r>
            <a:endParaRPr lang="en-US" altLang="ja-JP" sz="14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患者の割合</a:t>
            </a:r>
          </a:p>
        </p:txBody>
      </p:sp>
      <p:sp>
        <p:nvSpPr>
          <p:cNvPr id="33" name="テキスト ボックス 32">
            <a:extLst>
              <a:ext uri="{FF2B5EF4-FFF2-40B4-BE49-F238E27FC236}">
                <a16:creationId xmlns:a16="http://schemas.microsoft.com/office/drawing/2014/main" id="{67057556-B1C7-437E-927F-0CE9CD4C049D}"/>
              </a:ext>
            </a:extLst>
          </p:cNvPr>
          <p:cNvSpPr txBox="1"/>
          <p:nvPr/>
        </p:nvSpPr>
        <p:spPr>
          <a:xfrm>
            <a:off x="4528004" y="2781300"/>
            <a:ext cx="615553" cy="2303462"/>
          </a:xfrm>
          <a:prstGeom prst="rect">
            <a:avLst/>
          </a:prstGeom>
          <a:noFill/>
        </p:spPr>
        <p:txBody>
          <a:bodyPr vert="eaVert" wrap="square" rtlCol="0">
            <a:spAutoFit/>
          </a:bodyPr>
          <a:lstStyle/>
          <a:p>
            <a:pPr lvl="0" algn="ctr">
              <a:defRPr/>
            </a:pP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副作用が認められた</a:t>
            </a:r>
            <a:endParaRPr lang="en-US" altLang="ja-JP" sz="14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患者の割合</a:t>
            </a:r>
          </a:p>
        </p:txBody>
      </p:sp>
      <p:sp>
        <p:nvSpPr>
          <p:cNvPr id="34" name="Rectangle 103">
            <a:extLst>
              <a:ext uri="{FF2B5EF4-FFF2-40B4-BE49-F238E27FC236}">
                <a16:creationId xmlns:a16="http://schemas.microsoft.com/office/drawing/2014/main" id="{69F4FD20-816E-48AA-808C-1A0C2173FF83}"/>
              </a:ext>
            </a:extLst>
          </p:cNvPr>
          <p:cNvSpPr>
            <a:spLocks noChangeArrowheads="1"/>
          </p:cNvSpPr>
          <p:nvPr/>
        </p:nvSpPr>
        <p:spPr bwMode="auto">
          <a:xfrm>
            <a:off x="2261067" y="2374575"/>
            <a:ext cx="877163" cy="369332"/>
          </a:xfrm>
          <a:prstGeom prst="rect">
            <a:avLst/>
          </a:prstGeom>
          <a:noFill/>
          <a:ln w="9525">
            <a:noFill/>
            <a:miter lim="800000"/>
            <a:headEnd/>
            <a:tailEnd/>
          </a:ln>
          <a:effectLst/>
        </p:spPr>
        <p:txBody>
          <a:bodyPr wrap="none">
            <a:spAutoFit/>
          </a:bodyPr>
          <a:lstStyle/>
          <a:p>
            <a:pPr algn="ctr" defTabSz="844083" fontAlgn="base">
              <a:spcBef>
                <a:spcPct val="0"/>
              </a:spcBef>
              <a:spcAft>
                <a:spcPct val="0"/>
              </a:spcAft>
              <a:defRPr/>
            </a:pPr>
            <a:r>
              <a:rPr lang="ja-JP" altLang="en-US" dirty="0">
                <a:solidFill>
                  <a:schemeClr val="accent1">
                    <a:lumMod val="75000"/>
                  </a:schemeClr>
                </a:solidFill>
                <a:latin typeface="HGP創英角ｺﾞｼｯｸUB" panose="020B0900000000000000" pitchFamily="50" charset="-128"/>
                <a:ea typeface="HGP創英角ｺﾞｼｯｸUB" panose="020B0900000000000000" pitchFamily="50" charset="-128"/>
              </a:rPr>
              <a:t>有効性</a:t>
            </a:r>
            <a:endParaRPr lang="en-US" altLang="ja-JP"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35" name="Rectangle 103">
            <a:extLst>
              <a:ext uri="{FF2B5EF4-FFF2-40B4-BE49-F238E27FC236}">
                <a16:creationId xmlns:a16="http://schemas.microsoft.com/office/drawing/2014/main" id="{27338152-F932-4036-AE8C-33952D662834}"/>
              </a:ext>
            </a:extLst>
          </p:cNvPr>
          <p:cNvSpPr>
            <a:spLocks noChangeArrowheads="1"/>
          </p:cNvSpPr>
          <p:nvPr/>
        </p:nvSpPr>
        <p:spPr bwMode="auto">
          <a:xfrm>
            <a:off x="6437531" y="2372022"/>
            <a:ext cx="877163" cy="369332"/>
          </a:xfrm>
          <a:prstGeom prst="rect">
            <a:avLst/>
          </a:prstGeom>
          <a:noFill/>
          <a:ln w="9525">
            <a:noFill/>
            <a:miter lim="800000"/>
            <a:headEnd/>
            <a:tailEnd/>
          </a:ln>
          <a:effectLst/>
        </p:spPr>
        <p:txBody>
          <a:bodyPr wrap="none">
            <a:spAutoFit/>
          </a:bodyPr>
          <a:lstStyle/>
          <a:p>
            <a:pPr algn="ctr" defTabSz="844083" fontAlgn="base">
              <a:spcBef>
                <a:spcPct val="0"/>
              </a:spcBef>
              <a:spcAft>
                <a:spcPct val="0"/>
              </a:spcAft>
              <a:defRPr/>
            </a:pPr>
            <a:r>
              <a:rPr lang="ja-JP" altLang="en-US" dirty="0">
                <a:solidFill>
                  <a:schemeClr val="accent1">
                    <a:lumMod val="75000"/>
                  </a:schemeClr>
                </a:solidFill>
                <a:latin typeface="HGP創英角ｺﾞｼｯｸUB" panose="020B0900000000000000" pitchFamily="50" charset="-128"/>
                <a:ea typeface="HGP創英角ｺﾞｼｯｸUB" panose="020B0900000000000000" pitchFamily="50" charset="-128"/>
              </a:rPr>
              <a:t>安全性</a:t>
            </a:r>
            <a:endParaRPr lang="en-US" altLang="ja-JP"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48" name="テキスト ボックス 47">
            <a:extLst>
              <a:ext uri="{FF2B5EF4-FFF2-40B4-BE49-F238E27FC236}">
                <a16:creationId xmlns:a16="http://schemas.microsoft.com/office/drawing/2014/main" id="{AC40FEB1-E69B-4B7C-A24D-852C2F53D72C}"/>
              </a:ext>
            </a:extLst>
          </p:cNvPr>
          <p:cNvSpPr txBox="1"/>
          <p:nvPr/>
        </p:nvSpPr>
        <p:spPr>
          <a:xfrm>
            <a:off x="252000" y="5889466"/>
            <a:ext cx="8640000" cy="707886"/>
          </a:xfrm>
          <a:prstGeom prst="rect">
            <a:avLst/>
          </a:prstGeom>
          <a:noFill/>
        </p:spPr>
        <p:txBody>
          <a:bodyPr wrap="square" lIns="0" rIns="0" rtlCol="0" anchor="b">
            <a:spAutoFit/>
          </a:bodyPr>
          <a:lstStyle/>
          <a:p>
            <a:pPr marL="399600" indent="-399600"/>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象：痛風と診断され</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12</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ヵ月以内に</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回の痛風発作を発症した</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18</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歳以上の男性および閉経後の女性患者</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184</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endPar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399600" indent="-399600"/>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方　法：多施設・無作為化・二重盲検・プラセボ対照並行群間比較試験</a:t>
            </a:r>
            <a:b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b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対象患者を低用量コルヒチン群、高用量コルヒチン群およびプラセボ群の</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群に無作為に割り付け、薬剤を投与し、疼痛の程度を</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11</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段階リッカート尺度（</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0</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en-US" altLang="ja-JP"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10</a:t>
            </a:r>
            <a:r>
              <a:rPr lang="ja-JP" altLang="en-US" sz="1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点）を用いて評価した。</a:t>
            </a:r>
          </a:p>
        </p:txBody>
      </p:sp>
      <p:sp>
        <p:nvSpPr>
          <p:cNvPr id="50" name="角丸四角形 7">
            <a:extLst>
              <a:ext uri="{FF2B5EF4-FFF2-40B4-BE49-F238E27FC236}">
                <a16:creationId xmlns:a16="http://schemas.microsoft.com/office/drawing/2014/main" id="{F861437A-A369-488E-87D1-6684C983F53C}"/>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CQ1</a:t>
            </a:r>
            <a:endParaRPr lang="ja-JP" altLang="en-US" sz="2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499413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20EEF2-9EE4-46E9-8836-3AAC0A1E0F50}"/>
              </a:ext>
            </a:extLst>
          </p:cNvPr>
          <p:cNvSpPr>
            <a:spLocks noGrp="1"/>
          </p:cNvSpPr>
          <p:nvPr>
            <p:ph type="title"/>
          </p:nvPr>
        </p:nvSpPr>
        <p:spPr/>
        <p:txBody>
          <a:bodyPr/>
          <a:lstStyle/>
          <a:p>
            <a:r>
              <a:rPr lang="en-US" altLang="ja-JP" dirty="0"/>
              <a:t>CQ1</a:t>
            </a:r>
            <a:r>
              <a:rPr lang="ja-JP" altLang="en-US" dirty="0"/>
              <a:t>とその推奨文</a:t>
            </a:r>
          </a:p>
        </p:txBody>
      </p:sp>
      <p:sp>
        <p:nvSpPr>
          <p:cNvPr id="6" name="テキスト ボックス 5">
            <a:extLst>
              <a:ext uri="{FF2B5EF4-FFF2-40B4-BE49-F238E27FC236}">
                <a16:creationId xmlns:a16="http://schemas.microsoft.com/office/drawing/2014/main" id="{B8D5DDA4-FCAF-41DF-8513-EC6070DF92B8}"/>
              </a:ext>
            </a:extLst>
          </p:cNvPr>
          <p:cNvSpPr txBox="1"/>
          <p:nvPr/>
        </p:nvSpPr>
        <p:spPr>
          <a:xfrm>
            <a:off x="2962202" y="6627168"/>
            <a:ext cx="6181798" cy="230832"/>
          </a:xfrm>
          <a:prstGeom prst="rect">
            <a:avLst/>
          </a:prstGeom>
          <a:noFill/>
        </p:spPr>
        <p:txBody>
          <a:bodyPr wrap="none" lIns="90000" rIns="90000" rtlCol="0" anchor="b">
            <a:spAutoFit/>
          </a:bodyPr>
          <a:lstStyle>
            <a:defPPr>
              <a:defRPr lang="ja-JP"/>
            </a:defPPr>
            <a:lvl1pPr algn="r">
              <a:defRPr sz="90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defRPr>
            </a:lvl1pPr>
          </a:lstStyle>
          <a:p>
            <a:r>
              <a:rPr lang="ja-JP" altLang="en-US" dirty="0"/>
              <a:t>日本痛風・核酸代謝学会 ガイドライン改訂委員会 編</a:t>
            </a:r>
            <a:r>
              <a:rPr lang="en-US" altLang="ja-JP" dirty="0"/>
              <a:t>: </a:t>
            </a:r>
            <a:r>
              <a:rPr lang="ja-JP" altLang="en-US" dirty="0"/>
              <a:t>高尿酸血症・痛風の治療ガイドライン 第</a:t>
            </a:r>
            <a:r>
              <a:rPr lang="en-US" altLang="ja-JP" dirty="0"/>
              <a:t>3</a:t>
            </a:r>
            <a:r>
              <a:rPr lang="ja-JP" altLang="en-US" dirty="0"/>
              <a:t>版 診断と治療社 </a:t>
            </a:r>
            <a:r>
              <a:rPr lang="en-US" altLang="ja-JP" dirty="0"/>
              <a:t>: 16, 2018</a:t>
            </a:r>
          </a:p>
        </p:txBody>
      </p:sp>
      <p:graphicFrame>
        <p:nvGraphicFramePr>
          <p:cNvPr id="8" name="表 7"/>
          <p:cNvGraphicFramePr>
            <a:graphicFrameLocks noGrp="1"/>
          </p:cNvGraphicFramePr>
          <p:nvPr>
            <p:extLst>
              <p:ext uri="{D42A27DB-BD31-4B8C-83A1-F6EECF244321}">
                <p14:modId xmlns:p14="http://schemas.microsoft.com/office/powerpoint/2010/main" val="1586218405"/>
              </p:ext>
            </p:extLst>
          </p:nvPr>
        </p:nvGraphicFramePr>
        <p:xfrm>
          <a:off x="252000" y="1196753"/>
          <a:ext cx="8640000" cy="3384000"/>
        </p:xfrm>
        <a:graphic>
          <a:graphicData uri="http://schemas.openxmlformats.org/drawingml/2006/table">
            <a:tbl>
              <a:tblPr firstRow="1" bandRow="1">
                <a:tableStyleId>{5C22544A-7EE6-4342-B048-85BDC9FD1C3A}</a:tableStyleId>
              </a:tblPr>
              <a:tblGrid>
                <a:gridCol w="93562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gridCol w="1729675">
                  <a:extLst>
                    <a:ext uri="{9D8B030D-6E8A-4147-A177-3AD203B41FA5}">
                      <a16:colId xmlns:a16="http://schemas.microsoft.com/office/drawing/2014/main" val="20002"/>
                    </a:ext>
                  </a:extLst>
                </a:gridCol>
                <a:gridCol w="1438197">
                  <a:extLst>
                    <a:ext uri="{9D8B030D-6E8A-4147-A177-3AD203B41FA5}">
                      <a16:colId xmlns:a16="http://schemas.microsoft.com/office/drawing/2014/main" val="20003"/>
                    </a:ext>
                  </a:extLst>
                </a:gridCol>
              </a:tblGrid>
              <a:tr h="1152000">
                <a:tc>
                  <a:txBody>
                    <a:bodyPr/>
                    <a:lstStyle/>
                    <a:p>
                      <a:pPr marL="631825" indent="-631825" algn="ctr"/>
                      <a:r>
                        <a:rPr lang="en-US" sz="2200" b="0" dirty="0">
                          <a:solidFill>
                            <a:schemeClr val="bg1"/>
                          </a:solidFill>
                          <a:latin typeface="HGP創英角ｺﾞｼｯｸUB" panose="020B0900000000000000" pitchFamily="50" charset="-128"/>
                          <a:ea typeface="HGP創英角ｺﾞｼｯｸUB" panose="020B0900000000000000" pitchFamily="50" charset="-128"/>
                        </a:rPr>
                        <a:t>CQ1</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急性痛風関節炎（痛風発作）を起こしている患者において、</a:t>
                      </a:r>
                      <a: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t>NSAID</a:t>
                      </a: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・グルココルチコイド・コルヒチンは非投薬に比して推奨</a:t>
                      </a:r>
                      <a:br>
                        <a:rPr lang="en-US" altLang="ja-JP" sz="2200" b="0" dirty="0">
                          <a:solidFill>
                            <a:schemeClr val="tx1"/>
                          </a:solidFill>
                          <a:latin typeface="HGP創英角ｺﾞｼｯｸUB" panose="020B0900000000000000" pitchFamily="50" charset="-128"/>
                          <a:ea typeface="HGP創英角ｺﾞｼｯｸUB" panose="020B0900000000000000" pitchFamily="50" charset="-128"/>
                        </a:rPr>
                      </a:b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できるか？</a:t>
                      </a:r>
                      <a:endParaRPr lang="en-GB" altLang="ja-JP"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92000">
                <a:tc gridSpan="2">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2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2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44000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急性痛風関節炎（痛風発作）を起こしている患者において、</a:t>
                      </a:r>
                      <a:r>
                        <a:rPr kumimoji="1" lang="en-US" altLang="ja-JP" sz="2200" b="0" i="0" u="none" strike="noStrike" kern="120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cs typeface="+mn-cs"/>
                        </a:rPr>
                        <a:t>NSAID</a:t>
                      </a:r>
                      <a:r>
                        <a:rPr kumimoji="1" lang="ja-JP" altLang="en-US" sz="2200" b="0" i="0" u="none" strike="noStrike" kern="120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cs typeface="+mn-cs"/>
                        </a:rPr>
                        <a:t>・グルココルチコイド・コルヒチン（低用量）は非投薬に比して条件つきで推奨する</a:t>
                      </a:r>
                      <a:r>
                        <a:rPr kumimoji="1" lang="ja-JP" altLang="en-US" sz="22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a:t>
                      </a:r>
                      <a:endParaRPr kumimoji="1" lang="en-GB" altLang="ja-JP" sz="22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「実施する」ことを条件つきで推奨する。</a:t>
                      </a:r>
                      <a:endParaRPr lang="en-GB" altLang="ja-JP"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2200" b="0" dirty="0">
                          <a:solidFill>
                            <a:srgbClr val="0033CC"/>
                          </a:solidFill>
                          <a:latin typeface="HGP創英角ｺﾞｼｯｸUB" panose="020B0900000000000000" pitchFamily="50" charset="-128"/>
                          <a:ea typeface="HGP創英角ｺﾞｼｯｸUB" panose="020B0900000000000000" pitchFamily="50" charset="-128"/>
                        </a:rPr>
                        <a:t>B</a:t>
                      </a:r>
                      <a:r>
                        <a:rPr lang="ja-JP" altLang="en-US" sz="2200" b="0" dirty="0">
                          <a:solidFill>
                            <a:srgbClr val="0033CC"/>
                          </a:solidFill>
                          <a:latin typeface="HGP創英角ｺﾞｼｯｸUB" panose="020B0900000000000000" pitchFamily="50" charset="-128"/>
                          <a:ea typeface="HGP創英角ｺﾞｼｯｸUB" panose="020B0900000000000000" pitchFamily="50" charset="-128"/>
                        </a:rPr>
                        <a:t>（中）</a:t>
                      </a:r>
                      <a:endParaRPr lang="en-GB" sz="2200" b="0" dirty="0">
                        <a:solidFill>
                          <a:srgbClr val="0033CC"/>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10" name="角丸四角形 7">
            <a:extLst>
              <a:ext uri="{FF2B5EF4-FFF2-40B4-BE49-F238E27FC236}">
                <a16:creationId xmlns:a16="http://schemas.microsoft.com/office/drawing/2014/main" id="{120EDC2C-CB25-4095-BEAB-44D1DB13EC97}"/>
              </a:ext>
            </a:extLst>
          </p:cNvPr>
          <p:cNvSpPr/>
          <p:nvPr/>
        </p:nvSpPr>
        <p:spPr>
          <a:xfrm>
            <a:off x="0" y="0"/>
            <a:ext cx="792000" cy="504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latin typeface="HGP創英角ｺﾞｼｯｸUB" panose="020B0900000000000000" pitchFamily="50" charset="-128"/>
                <a:ea typeface="HGP創英角ｺﾞｼｯｸUB" panose="020B0900000000000000" pitchFamily="50" charset="-128"/>
              </a:rPr>
              <a:t>CQ1</a:t>
            </a:r>
            <a:endParaRPr lang="ja-JP" altLang="en-US" sz="2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88557071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LL_HGP創英角ゴ">
      <a:majorFont>
        <a:latin typeface="HGP創英角ｺﾞｼｯｸUB"/>
        <a:ea typeface="HGP創英角ｺﾞｼｯｸUB"/>
        <a:cs typeface=""/>
      </a:majorFont>
      <a:minorFont>
        <a:latin typeface="HGP創英角ｺﾞｼｯｸUB"/>
        <a:ea typeface="HGP創英角ｺﾞｼｯｸUB"/>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ヒラギノ角ゴ ProN W3"/>
      <a:ea typeface="ヒラギノ角ゴ ProN W3"/>
      <a:cs typeface="ヒラギノ角ゴ ProN W3"/>
    </a:majorFont>
    <a:minorFont>
      <a:latin typeface="ヒラギノ角ゴ ProN W3"/>
      <a:ea typeface="ヒラギノ角ゴ ProN W3"/>
      <a:cs typeface="ヒラギノ角ゴ ProN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8070</TotalTime>
  <Words>5831</Words>
  <Application>Microsoft Office PowerPoint</Application>
  <PresentationFormat>画面に合わせる (4:3)</PresentationFormat>
  <Paragraphs>1146</Paragraphs>
  <Slides>34</Slides>
  <Notes>24</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34</vt:i4>
      </vt:variant>
    </vt:vector>
  </HeadingPairs>
  <TitlesOfParts>
    <vt:vector size="45" baseType="lpstr">
      <vt:lpstr>HGPｺﾞｼｯｸE</vt:lpstr>
      <vt:lpstr>HGP創英角ｺﾞｼｯｸUB</vt:lpstr>
      <vt:lpstr>Meiryo UI</vt:lpstr>
      <vt:lpstr>ＭＳ Ｐゴシック</vt:lpstr>
      <vt:lpstr>ヒラギノ角ゴ ProN W3</vt:lpstr>
      <vt:lpstr>游ゴシック</vt:lpstr>
      <vt:lpstr>Arial</vt:lpstr>
      <vt:lpstr>Calibri</vt:lpstr>
      <vt:lpstr>Century</vt:lpstr>
      <vt:lpstr>Wingdings</vt:lpstr>
      <vt:lpstr>Office テーマ</vt:lpstr>
      <vt:lpstr>PowerPoint プレゼンテーション</vt:lpstr>
      <vt:lpstr>高尿酸血症・痛風の治療アルゴリズム（第2版） 　</vt:lpstr>
      <vt:lpstr>高尿酸血症・痛風の治療アルゴリズム（第3版） 　</vt:lpstr>
      <vt:lpstr>CQ1：PICO</vt:lpstr>
      <vt:lpstr>NSAIDはplacebo（非投薬） と比べて有効であることを示唆する報告</vt:lpstr>
      <vt:lpstr>プレドニゾロンとナプロキセンの 効果比較（痛風関節炎）</vt:lpstr>
      <vt:lpstr>低用量コルヒチンの有効性</vt:lpstr>
      <vt:lpstr>コルヒチンの投与量と効果・副作用</vt:lpstr>
      <vt:lpstr>CQ1とその推奨文</vt:lpstr>
      <vt:lpstr>CQ2：PICO</vt:lpstr>
      <vt:lpstr>尿酸降下薬によるeGFR変化量 に対するメタアナリシス</vt:lpstr>
      <vt:lpstr>尿酸降下薬による腎イベント発症 に対するメタアナリシス</vt:lpstr>
      <vt:lpstr>CQ2とその推奨文</vt:lpstr>
      <vt:lpstr>CQ3：PICO</vt:lpstr>
      <vt:lpstr>高血圧性腎硬化症患者における アロプリノールによる心血管イベント発症・全死亡の抑制</vt:lpstr>
      <vt:lpstr>高血圧患者における アロプリノールと血管イベント：観察研究</vt:lpstr>
      <vt:lpstr>CQ3とその推奨文</vt:lpstr>
      <vt:lpstr>CQ4：PICO</vt:lpstr>
      <vt:lpstr>尿酸降下治療における痛風結節、 尿酸値の変化を検討した論文を検索</vt:lpstr>
      <vt:lpstr>尿酸値が低下すると痛風結節が小さくなる</vt:lpstr>
      <vt:lpstr>CQ4とその推奨文</vt:lpstr>
      <vt:lpstr>CQ5：PICO</vt:lpstr>
      <vt:lpstr>CQ5：心血管死亡の減少（益）</vt:lpstr>
      <vt:lpstr>CQ5：総死亡の減少（益）</vt:lpstr>
      <vt:lpstr>CQ5：有害事象の増加（害）</vt:lpstr>
      <vt:lpstr>CQ5とその推奨文</vt:lpstr>
      <vt:lpstr>CQ6：PICO</vt:lpstr>
      <vt:lpstr>CQ6：コルヒチンカバーによる 痛風発作の予防（益）</vt:lpstr>
      <vt:lpstr>CQ6：コルヒチンによる有害事象の増加（害）</vt:lpstr>
      <vt:lpstr>CQ6とその推奨文</vt:lpstr>
      <vt:lpstr>CQ7：PICO</vt:lpstr>
      <vt:lpstr>検索結果の概要　</vt:lpstr>
      <vt:lpstr>無症候性高尿酸血症の患者に対して、 食事指導は食事指導をしない場合に比して推奨できるか？</vt:lpstr>
      <vt:lpstr>CQ7とその推奨文</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蔵城 雅文</dc:creator>
  <cp:lastModifiedBy>user</cp:lastModifiedBy>
  <cp:revision>605</cp:revision>
  <cp:lastPrinted>2019-05-17T07:43:15Z</cp:lastPrinted>
  <dcterms:created xsi:type="dcterms:W3CDTF">2018-05-29T05:44:44Z</dcterms:created>
  <dcterms:modified xsi:type="dcterms:W3CDTF">2020-02-25T09:55:38Z</dcterms:modified>
</cp:coreProperties>
</file>